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2"/>
  </p:notesMasterIdLst>
  <p:sldIdLst>
    <p:sldId id="256" r:id="rId4"/>
    <p:sldId id="258" r:id="rId5"/>
    <p:sldId id="257" r:id="rId6"/>
    <p:sldId id="259" r:id="rId7"/>
    <p:sldId id="260" r:id="rId8"/>
    <p:sldId id="267" r:id="rId9"/>
    <p:sldId id="261" r:id="rId10"/>
    <p:sldId id="262" r:id="rId11"/>
    <p:sldId id="263" r:id="rId12"/>
    <p:sldId id="264" r:id="rId13"/>
    <p:sldId id="266" r:id="rId14"/>
    <p:sldId id="271" r:id="rId15"/>
    <p:sldId id="346" r:id="rId16"/>
    <p:sldId id="444" r:id="rId17"/>
    <p:sldId id="445" r:id="rId18"/>
    <p:sldId id="448" r:id="rId19"/>
    <p:sldId id="272" r:id="rId20"/>
    <p:sldId id="434" r:id="rId2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818CD-1BF4-4ABC-B604-7207ACBD87D6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5630D-6B2B-4085-8A27-07ED486D006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758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371348D1-4D48-49CA-82E3-6A4131A3C2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94AD2DDB-151C-4B07-BD29-DF56168922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E82BE6DD-2CC2-4543-B7AA-E733B1A99A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B520DC-B68F-4219-A4D6-1BF81D442E72}" type="slidenum">
              <a:rPr kumimoji="0" lang="pt-PT" alt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PT" alt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D0B893A6-1B8D-4787-8C00-3C66AC487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14C1E65B-5C98-4F71-9112-547E64689E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A92F2DE5-0FB3-4456-B4C3-7F413B165C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A6D4B2-B919-4A40-AD77-E221A20F8496}" type="slidenum">
              <a:rPr kumimoji="0" lang="pt-PT" alt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PT" alt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3247D24-5518-45AB-8F96-9671C05B12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F082DDF-3B3A-420E-A0FB-AABFED987D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797F6DE4-35F2-4171-AB38-999A2DAB40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B224-CF88-44F5-A683-5F3342B6C143}" type="slidenum">
              <a:rPr kumimoji="0" lang="pt-PT" alt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PT" alt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B2B0C422-548D-4F85-B2F5-F6143110D0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F8E8B94-E51A-46BD-8B4E-4713FAF389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9832E2CA-EF5D-4974-9EC8-144B548F0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2E0AB0-1958-4AF5-A9CA-4FF0044A2989}" type="slidenum">
              <a:rPr kumimoji="0" lang="pt-PT" alt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PT" alt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65">
            <a:extLst>
              <a:ext uri="{FF2B5EF4-FFF2-40B4-BE49-F238E27FC236}">
                <a16:creationId xmlns:a16="http://schemas.microsoft.com/office/drawing/2014/main" id="{26F9478F-2316-4E02-96C9-DC81BD79048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31 w 120000"/>
              <a:gd name="T3" fmla="*/ 0 h 120000"/>
              <a:gd name="T4" fmla="*/ 174193231 w 120000"/>
              <a:gd name="T5" fmla="*/ 97983678 h 120000"/>
              <a:gd name="T6" fmla="*/ 0 w 120000"/>
              <a:gd name="T7" fmla="*/ 97983678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Shape 66">
            <a:extLst>
              <a:ext uri="{FF2B5EF4-FFF2-40B4-BE49-F238E27FC236}">
                <a16:creationId xmlns:a16="http://schemas.microsoft.com/office/drawing/2014/main" id="{DC1A6A03-1B16-4260-A479-088DB53FE9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36D4A-DA13-42EE-B2B5-6569CE21E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06934-BD84-439E-BE2A-AF1C4C178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D3CE7-5ACD-4434-B923-B71DACAB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42BA4-5707-43BB-8754-8D09B017B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07A9C-AED9-4DAA-BAAF-605FCEAC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186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91DDB-96E0-4A71-8CD8-BDC94D882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4BABE-5101-4FFC-8D95-1A0F7A06B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D058-888F-4162-BECD-EAEDC3E34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D972D-7748-45F3-9CE1-BDE349AC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A0F6-29B0-4462-A66E-22AC89EBE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61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AF54A-06AB-439F-84CA-7E6B17BE8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BFDBC-BE86-4883-983C-29C1914F7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61D18-6E29-4098-8398-2A91B1F4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190B7-65D9-4C41-96FA-92519EF74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03259-2DAE-429F-984D-AED6A1580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96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BA4D-4AB6-4B89-829E-1A4E3F4F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403CD-9DE6-4D80-8484-055EF3B148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55668-78EB-4458-A502-45928187E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E4B19-629E-4367-9588-504E0EA3B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A3927-53B2-465A-B42E-FF18D5577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3B952-F097-4328-A825-AB16FA0E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294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01AA2-E8E1-4B22-9CB8-3458FE4CF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615AB-AF5C-45BE-8165-6AE6D9EFF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264AA-206C-47DF-A538-AB20B18E9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23214-5DBB-4B86-8C1F-2647115F32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DCEA6D-ABF2-4DE3-8A27-5C9BCD6C46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554037-99D5-4C64-8B60-F2D54FE1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4EDB7-2A2D-4959-8DCB-4D63F163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76F89-8919-49E0-9ADD-370FFC8E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637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A58EB-BABD-4BDE-8816-13C15C48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A0F69-09C2-44EA-8A4A-F6A7C37D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0A5EC-F520-4D35-AB06-4FE396EFF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0DE232-E52F-43EA-8E03-B182A3901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089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19D9E-57B4-4E27-8B0E-BD6F6196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DE0E9-95D6-4340-B717-7FD0F99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43B08-61C8-493E-B302-3AD9DABCC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894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C661-A347-4BAB-A148-4CBC82B0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BBA1E-0008-4B2C-A20C-518276D2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E0EDE-6789-4A28-A295-667D6E87B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E20D3-AAD3-4C6E-AA89-DD9C4C1B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D7CA-7E53-4D69-B252-E64AED00E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35E89-E1E0-4FD9-9A0D-71F7A0E80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625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1D13-D790-42EC-A348-BE241C0B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637906-F2AE-4E04-AE67-94BDF4CDB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D2702-02C9-47B7-9256-8EE5D96A0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3546A-C8D9-496D-A1D0-5B3011CDF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96CCE-519F-4F3B-9B1F-F3FB755CF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620CB-5379-452D-9991-72004B53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798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FCEA-D606-49F9-9C71-6C7054D1F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FD12E1-BB6E-4259-B02D-036CC9C1F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DA068-844D-49A1-AB6A-F5D8BEF78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A20B4-9A66-4C15-B40A-F8E5AA884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66460-481E-4312-A511-48DA4786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308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EA3045-04D1-40C1-9DC1-FCCC66F60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BE0D8-AA87-4B86-8A55-F0CA9E5DA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602AF-2F7D-44D4-B1E6-C9826C5DE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9C946-3FD2-48C9-8C90-31634C8B7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04BCE-AD9B-479B-BFD9-709E03421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223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BADBB-1D84-4E4D-8837-18E372548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EDE4C-093C-46D9-B365-94B7B66BE58E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EC5CB-CB8A-4845-ADE0-D9678B4B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AC42C-885A-4ED2-A5A8-6F6A959D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B214C-3403-483D-9CDC-1D7033F49379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252169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CDCF7-7773-409B-ABEB-0379213D2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ED462-DD20-4737-A83B-3F1F2EE830B0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6D720-B4D0-498A-BDC4-BA8A177B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8C614-DC7F-4D78-ACB6-24BEEDB7F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E89C4-1EC7-4760-8E8C-032C3EB2A04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390975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D4E31-CEF8-4758-A813-86E150250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B5F93-F309-451A-B337-96BD42129490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DAC16-2EAE-4C66-8B3D-755E74C4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BB293-1ED9-4472-9118-9BA21357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DF7AB2-3246-49DE-AAE8-981DFE7DDB0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135330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48CB64E-FB52-416D-BE59-E2C413008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37BBA-7A7D-445E-9394-54E6B23717EC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A4A35E-9D4C-41E7-A20F-4714079FC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B916F1-EADC-4639-BC73-B1F443D36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AA72D-7847-4ACB-8275-3C584DE87FC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997210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F2F6673-E42B-4CE1-9333-3D014EA4F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ED99-25A9-4476-9649-ECC6F468C65E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43332D-2193-4F8B-98DA-E9AD2FAE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5F6649-EDD9-4146-8C6A-446D1BD7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9EB51-45A0-49DA-BE53-F924D8D28D79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448647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A314DC3-3A1B-4BE7-914B-8CE7B6EE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3214D-6786-43C6-8135-A6EE667BF3B0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6D2770D-29AD-48A8-BBDF-A85500AC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377E00-306B-474C-B177-16684D1D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3CC67-03D6-4AEB-A009-483A5775A00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970094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00047D-DB5C-4E54-8891-5239DC279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9BA1C-C7E5-4524-BF0B-E6EB887363DB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A02D396-E76D-4243-9F3E-FCED3EF0B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4B943E4-9ACB-43BA-A8BE-B359A5763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BA25A-F9D0-48FF-8D5A-F524C95AEE8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878292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AA83FB4-5760-4A38-B1C8-ADB7D4FD0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3FF3-F245-4CF0-9FED-C0A52836742C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01EF75-886E-4A48-AFBA-2CD0DAD9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E12A5D-E0C4-4CBA-8357-84D2B9B5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0B7C3-646F-4FC2-8B47-72198BAA085C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701080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EA530E-B663-47C9-9437-9BBB7E665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60BA0-E1E3-49CB-8C3F-C4688A7225EB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1AF63D7-FF32-4E8F-A3D6-310A3B7E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7B58BD-38EF-4453-A516-CF94846C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865ED-0503-4602-AF7A-AB567AACC711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42082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890AA-25BC-4729-898A-36D734EC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B13A-0E75-4DE5-9352-604E3BABDDCC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0C730-EA7B-49DF-B43A-04C5D267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DB080-7C5B-4A2C-A843-F74B416C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10F89-1EAA-4536-8C62-251C7B803CD3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71826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C2FA3-C3AF-4FC5-A3DA-1FFEF990E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B92A0-94F5-474B-A87C-2AD37C202C51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B3DDB-1713-4C02-911E-AC7E995E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4BE84-658A-46EB-8FF3-252424E6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A7788-8107-4D14-A31C-A35829AC2CD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936081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158EB-54CE-4748-ABFB-4AB5E3E35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563B3-E070-47B6-81AA-134A9FC890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D3A91-1479-49A5-B478-D1F11A67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539CE-4304-4EAC-8663-38C6E9828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E297D-B96F-4669-8E66-4C685E5F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6722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9D965-9BA3-4086-809C-2B21D5FDA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672C2-D60C-4E34-966B-28061758E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9CDDE-C6D9-4598-BF3F-43652C9AD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DDC46-EE28-4AD9-A83D-203F3662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103D4-B066-4CC4-97E7-8A44F0456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3971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D3B9-D3E8-454F-98E1-98731E31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90EF3-4F29-4985-8E4E-BBC3BB8D2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BA870-9294-4D17-AFA2-4E4A3F10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DE990-FD91-4A98-B550-940C2A16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3E548-5FA5-45DC-8BBE-8A715B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9882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0884-E35E-4BCA-880D-BB34E33F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D7150-21CA-41F7-A896-4243D1B48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AE3F9-101C-413B-AD63-8B678EB16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AA867-680D-432B-8638-FDD615EA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11058-7B64-427A-89A6-2B166F53F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0ACAC-DB83-4036-A723-C0E33B04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05833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37F0-D08E-4AFC-A30F-729EB671A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45FA5-D72E-4FA5-AD1C-E1976D2F8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B3B9A-9BB9-4A2F-AED4-D268144FE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A1972-7F61-435E-B0B9-B55E2EAE1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FA3F77-9BA9-46C5-8099-E6720BF1FB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5A1A56-3E93-4CFA-9222-A8A9C10E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EB40AE-CB7D-403E-9D80-82A10913E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19C50-1014-4EF7-AF7E-320B90C76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65362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39779-3D9C-4089-A40F-2C2ADA34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E976E9-7397-4D6F-8AA0-FC781390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5B533-0760-4747-A364-4C173D56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CBC29-EC96-4E8B-9E80-3782A067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5853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1F8773-7863-4A63-A683-AA87C69A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F9A1D-CA23-4F9B-B4D9-D7D85A05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2FFD9-56DC-4BBA-A670-BF826FB9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86279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A8FA-CE83-49D7-AC7E-1723D0C6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2342B-0413-400C-9671-23786D53D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2C30C-08B9-4A46-902F-A8B0F08F3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A3B42-1436-41C2-A9B4-84D8C704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41D67-2660-49FA-9805-8E6E51AE6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4F84B-E2FF-4FC5-A626-361607A0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1437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8AD2-3D6C-483E-BC57-9AB25374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BAE1CD-BFA6-4363-9649-B15338977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ADFE4-2E10-4C8E-A1A9-5313D0C55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71E6F-DDEF-4DD7-A2DE-BFEF0273B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A6F52-A8B6-40A1-A4C3-9C438350E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6DC45-5501-4774-A345-41DC3542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92072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EA11-E24A-4494-9456-08733822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F6CA7E-531A-4A7F-A90D-2849060EA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B455E-1929-42E9-A14F-CD1B1891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2BDA6-F625-4B4F-8EA0-98A6127B7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3704A-0776-435C-AA4C-30785470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19745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7DBA4D-B4E5-4676-9C39-A0267C843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20197-DA28-48D7-A450-0361A6D63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2756B-4A88-40CB-AE2F-CA9E2C169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713B-88FD-42EE-8415-17542A4F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4FA76-81A2-4376-9BBB-2419D99F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350576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967573"/>
          </a:xfrm>
          <a:prstGeom prst="rect">
            <a:avLst/>
          </a:prstGeom>
        </p:spPr>
        <p:txBody>
          <a:bodyPr lIns="91425" tIns="91425" rIns="91425" b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5">
            <a:extLst>
              <a:ext uri="{FF2B5EF4-FFF2-40B4-BE49-F238E27FC236}">
                <a16:creationId xmlns:a16="http://schemas.microsoft.com/office/drawing/2014/main" id="{4913EBD2-1CA3-4238-B200-7DDC50D09A62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408834" y="6332538"/>
            <a:ext cx="732367" cy="525462"/>
          </a:xfrm>
        </p:spPr>
        <p:txBody>
          <a:bodyPr lIns="91425" tIns="91425" rIns="91425" bIns="91425">
            <a:noAutofit/>
          </a:bodyPr>
          <a:lstStyle>
            <a:lvl1pPr>
              <a:defRPr/>
            </a:lvl1pPr>
          </a:lstStyle>
          <a:p>
            <a:fld id="{49788C8A-834C-49B9-8377-8FC2510C4B63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1797577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668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50800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362200"/>
            <a:ext cx="50800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62696-32F0-4FB9-BF6D-347F9FE2CA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E6DFB0-6086-4DA1-857D-4A018BF690C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175585-DE1D-4D78-8029-F1F001B5C87B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18411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0DF6BE-1077-49AE-B0B7-FED5F3526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DDE76-37E1-4B76-B1CC-5FD5349D6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AC752-F759-4302-8E8B-E5C0712AAA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0174F-A565-484C-ACB6-264D8598B295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97C61-6100-495D-B46E-EFEC89708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7995E-4946-43D4-A9BF-027F9972E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09E9F-B0A0-4884-85D8-DCA8F231787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89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9B6F314-AB05-4D1A-ADCE-48331EF730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FAAFD6B-17BA-4E9B-91BE-DDD0212559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1710B-2818-41DB-9A78-59EC754A7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591377-AAFD-456C-89E0-47B12EFAB4A0}" type="datetimeFigureOut">
              <a:rPr lang="pt-PT"/>
              <a:pPr>
                <a:defRPr/>
              </a:pPr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50B62-463E-4754-B85A-6340035A0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513AC-823E-4E03-B10F-77E218516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52AFB1D-CD5E-464D-959F-0F27DB6896AE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25086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BB924-9B25-4C6F-8048-08B7F32B1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EB552-F741-44BF-8853-0F2DA1401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AC9DC-0D0D-44CA-B25D-7EB953967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42849-5427-4231-9878-F53172E84754}" type="datetimeFigureOut">
              <a:rPr lang="pt-PT" smtClean="0"/>
              <a:t>05/03/2020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BE4FC-0473-4D2C-8C5C-8DC7D257D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6C0CA-12BA-4162-8EF2-FBC7820E4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582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mhc@fct.unl.pt" TargetMode="External"/><Relationship Id="rId2" Type="http://schemas.openxmlformats.org/officeDocument/2006/relationships/hyperlink" Target="mailto:asc@fct.unl.pt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heo.fernandes@chimp.p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ima-fct.slack.com/" TargetMode="External"/><Relationship Id="rId2" Type="http://schemas.openxmlformats.org/officeDocument/2006/relationships/hyperlink" Target="https://myexplora.live/sima-2020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groups/183536175571026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insights.com/research/iot-smart-cities-market-map-company-list/" TargetMode="External"/><Relationship Id="rId2" Type="http://schemas.openxmlformats.org/officeDocument/2006/relationships/hyperlink" Target="https://valuer.ai/blog/everything-you-need-to-know-about-cleantech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flickr.com/photos/stabilo-boss/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computingatschool.org.uk/files/9402/original.pdf" TargetMode="External"/><Relationship Id="rId3" Type="http://schemas.openxmlformats.org/officeDocument/2006/relationships/hyperlink" Target="https://community.computingatschool.org.uk/files/9397/original.pdf" TargetMode="External"/><Relationship Id="rId7" Type="http://schemas.openxmlformats.org/officeDocument/2006/relationships/hyperlink" Target="https://community.computingatschool.org.uk/files/9401/original.pdf" TargetMode="External"/><Relationship Id="rId12" Type="http://schemas.openxmlformats.org/officeDocument/2006/relationships/image" Target="../media/image10.emf"/><Relationship Id="rId2" Type="http://schemas.openxmlformats.org/officeDocument/2006/relationships/hyperlink" Target="https://community.computingatschool.org.uk/files/9396/original.pdf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community.computingatschool.org.uk/files/9400/original.pdf" TargetMode="External"/><Relationship Id="rId11" Type="http://schemas.openxmlformats.org/officeDocument/2006/relationships/hyperlink" Target="https://community.computingatschool.org.uk/files/9405/original.pdf" TargetMode="External"/><Relationship Id="rId5" Type="http://schemas.openxmlformats.org/officeDocument/2006/relationships/hyperlink" Target="https://community.computingatschool.org.uk/files/9399/original.pdf" TargetMode="External"/><Relationship Id="rId10" Type="http://schemas.openxmlformats.org/officeDocument/2006/relationships/hyperlink" Target="https://community.computingatschool.org.uk/files/9404/original.pdf" TargetMode="External"/><Relationship Id="rId4" Type="http://schemas.openxmlformats.org/officeDocument/2006/relationships/hyperlink" Target="https://community.computingatschool.org.uk/files/9398/original.pdf" TargetMode="External"/><Relationship Id="rId9" Type="http://schemas.openxmlformats.org/officeDocument/2006/relationships/hyperlink" Target="https://community.computingatschool.org.uk/files/9403/original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s.blog/mental-models/" TargetMode="External"/><Relationship Id="rId2" Type="http://schemas.openxmlformats.org/officeDocument/2006/relationships/hyperlink" Target="https://www.visualcapitalist.com/12-ways-smarter-mental-models/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tinyurl.com/ydaktvz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at-sheets.org/" TargetMode="External"/><Relationship Id="rId2" Type="http://schemas.openxmlformats.org/officeDocument/2006/relationships/hyperlink" Target="https://www.cheatography.com/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hyperlink" Target="https://tinyurl.com/y8wuv9v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ducation.github.com/pack" TargetMode="Externa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hyperlink" Target="http://www.makery.info/en/2015/06/09/le-top-10-des-kits-de-prototypage-hardware-suit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player.com/slide/7723914/" TargetMode="External"/><Relationship Id="rId7" Type="http://schemas.openxmlformats.org/officeDocument/2006/relationships/hyperlink" Target="http://www.arvindguptatoys.com/arvindgupta/zen-motorcycle.pdf" TargetMode="External"/><Relationship Id="rId2" Type="http://schemas.openxmlformats.org/officeDocument/2006/relationships/hyperlink" Target="https://library.ias.edu/files/UsefulnessHarpers.pdf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math.dartmouth.edu/~doyle/docs/self/self.pdf" TargetMode="External"/><Relationship Id="rId5" Type="http://schemas.openxmlformats.org/officeDocument/2006/relationships/hyperlink" Target="http://blakemasters.com/peter-thiels-cs183-startup" TargetMode="External"/><Relationship Id="rId4" Type="http://schemas.openxmlformats.org/officeDocument/2006/relationships/hyperlink" Target="http://dl4a.org/uploads/doc/The_Innovators_Dilemm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C9177-2AD1-458F-8704-A2B250DB2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Sistemas de Informação e Modelação em Ambiente (SIMA)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FE0A13-AECD-46AB-BFE6-94DA4C3DC4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/>
              <a:t>António Câmara</a:t>
            </a:r>
          </a:p>
          <a:p>
            <a:r>
              <a:rPr lang="pt-PT" dirty="0"/>
              <a:t>Pedro Coelho</a:t>
            </a:r>
          </a:p>
          <a:p>
            <a:r>
              <a:rPr lang="pt-PT" dirty="0"/>
              <a:t>Theo Fernandes</a:t>
            </a:r>
          </a:p>
          <a:p>
            <a:r>
              <a:rPr lang="pt-PT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061501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5E68B8-6E0A-4FA5-9C7C-21F2CF8DEA77}"/>
              </a:ext>
            </a:extLst>
          </p:cNvPr>
          <p:cNvSpPr/>
          <p:nvPr/>
        </p:nvSpPr>
        <p:spPr>
          <a:xfrm>
            <a:off x="1537252" y="1232452"/>
            <a:ext cx="829586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3333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SIMA</a:t>
            </a:r>
          </a:p>
          <a:p>
            <a:endParaRPr lang="en-US" sz="2400" b="1" dirty="0">
              <a:solidFill>
                <a:srgbClr val="3333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solidFill>
                <a:srgbClr val="3333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Fridays 9h-13h</a:t>
            </a:r>
          </a:p>
          <a:p>
            <a:endParaRPr lang="en-US" sz="24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Building XI/1</a:t>
            </a:r>
          </a:p>
          <a:p>
            <a:endParaRPr lang="en-US" sz="24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Antonio Camara </a:t>
            </a:r>
            <a:r>
              <a:rPr lang="en-US" sz="2400" dirty="0">
                <a:solidFill>
                  <a:srgbClr val="0087B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asc@fct.unl.pt</a:t>
            </a:r>
            <a:endParaRPr lang="en-US" sz="24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Pedro  Coelho </a:t>
            </a:r>
            <a:r>
              <a:rPr lang="en-US" sz="2400" dirty="0">
                <a:solidFill>
                  <a:srgbClr val="0087B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pmhc@fct.unl.pt</a:t>
            </a:r>
            <a:endParaRPr lang="en-US" sz="24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 Fernandes </a:t>
            </a:r>
            <a:r>
              <a:rPr lang="en-US" sz="2400" dirty="0">
                <a:solidFill>
                  <a:srgbClr val="0087B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theo.fernandes@chimp.pt</a:t>
            </a:r>
            <a:endParaRPr lang="en-US" sz="2400" dirty="0">
              <a:solidFill>
                <a:srgbClr val="38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0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ACBFF-8796-4C89-808C-EBE1864AF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SIMA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AADE3-554A-4990-823E-617E4D70F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sz="2400" dirty="0">
                <a:hlinkClick r:id="rId2"/>
              </a:rPr>
              <a:t>https://myexplora.live/sima-2020/</a:t>
            </a:r>
            <a:r>
              <a:rPr lang="pt-PT" sz="2400" dirty="0"/>
              <a:t> (lectures)</a:t>
            </a:r>
          </a:p>
          <a:p>
            <a:pPr marL="0" indent="0">
              <a:buNone/>
            </a:pPr>
            <a:endParaRPr lang="pt-PT" sz="2400" dirty="0"/>
          </a:p>
          <a:p>
            <a:pPr marL="0" indent="0">
              <a:buNone/>
            </a:pPr>
            <a:r>
              <a:rPr lang="pt-PT" sz="2400" dirty="0">
                <a:hlinkClick r:id="rId3"/>
              </a:rPr>
              <a:t>https://sima-fct.slack.com</a:t>
            </a:r>
            <a:r>
              <a:rPr lang="pt-PT" sz="2400" dirty="0"/>
              <a:t> (Slack channel)</a:t>
            </a:r>
          </a:p>
          <a:p>
            <a:pPr marL="0" indent="0">
              <a:buNone/>
            </a:pPr>
            <a:endParaRPr lang="pt-PT" sz="2400" dirty="0"/>
          </a:p>
          <a:p>
            <a:pPr marL="0" indent="0">
              <a:buNone/>
            </a:pPr>
            <a:r>
              <a:rPr lang="pt-PT" sz="2400" dirty="0">
                <a:hlinkClick r:id="rId4"/>
              </a:rPr>
              <a:t>https://www.facebook.com/groups/183536175571026/</a:t>
            </a:r>
            <a:r>
              <a:rPr lang="pt-PT" sz="2400" dirty="0"/>
              <a:t> (Explora group)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55346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0BAF90-0D7C-4EE4-9D62-2942EB795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428162"/>
              </p:ext>
            </p:extLst>
          </p:nvPr>
        </p:nvGraphicFramePr>
        <p:xfrm>
          <a:off x="1146312" y="188845"/>
          <a:ext cx="9899375" cy="6480309"/>
        </p:xfrm>
        <a:graphic>
          <a:graphicData uri="http://schemas.openxmlformats.org/drawingml/2006/table">
            <a:tbl>
              <a:tblPr firstRow="1" firstCol="1" bandRow="1"/>
              <a:tblGrid>
                <a:gridCol w="4444740">
                  <a:extLst>
                    <a:ext uri="{9D8B030D-6E8A-4147-A177-3AD203B41FA5}">
                      <a16:colId xmlns:a16="http://schemas.microsoft.com/office/drawing/2014/main" val="2940913919"/>
                    </a:ext>
                  </a:extLst>
                </a:gridCol>
                <a:gridCol w="4444740">
                  <a:extLst>
                    <a:ext uri="{9D8B030D-6E8A-4147-A177-3AD203B41FA5}">
                      <a16:colId xmlns:a16="http://schemas.microsoft.com/office/drawing/2014/main" val="2581532905"/>
                    </a:ext>
                  </a:extLst>
                </a:gridCol>
                <a:gridCol w="1009895">
                  <a:extLst>
                    <a:ext uri="{9D8B030D-6E8A-4147-A177-3AD203B41FA5}">
                      <a16:colId xmlns:a16="http://schemas.microsoft.com/office/drawing/2014/main" val="3296761209"/>
                    </a:ext>
                  </a:extLst>
                </a:gridCol>
              </a:tblGrid>
              <a:tr h="3085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Date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Topic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Who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787571"/>
                  </a:ext>
                </a:extLst>
              </a:tr>
              <a:tr h="9257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March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Introduction. “Clean tech” and “Smart cities” market maps First go at defining “student problems”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141105"/>
                  </a:ext>
                </a:extLst>
              </a:tr>
              <a:tr h="925759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13</a:t>
                      </a:r>
                      <a:r>
                        <a:rPr lang="en-US" sz="1100" b="1" baseline="30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March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Mental models in mathematics and software engineering 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396572"/>
                  </a:ext>
                </a:extLst>
              </a:tr>
              <a:tr h="1234345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Environmental data sources, environmental sensors, environmental models and other software; traditional approaches; the AI approach; new interfaces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546626"/>
                  </a:ext>
                </a:extLst>
              </a:tr>
              <a:tr h="30858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Product development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153960"/>
                  </a:ext>
                </a:extLst>
              </a:tr>
              <a:tr h="30858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Your Problems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Students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559220"/>
                  </a:ext>
                </a:extLst>
              </a:tr>
              <a:tr h="30858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March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Environmental data sources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229877"/>
                  </a:ext>
                </a:extLst>
              </a:tr>
              <a:tr h="30858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Data analysis tools- one example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5898"/>
                  </a:ext>
                </a:extLst>
              </a:tr>
              <a:tr h="3085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March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Environmental sensors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026886"/>
                  </a:ext>
                </a:extLst>
              </a:tr>
              <a:tr h="30858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rd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April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Environmental data infrastructures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340866"/>
                  </a:ext>
                </a:extLst>
              </a:tr>
              <a:tr h="30858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Using a data infrastructure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671737"/>
                  </a:ext>
                </a:extLst>
              </a:tr>
              <a:tr h="61717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April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Environmental modeling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TF, PC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705220"/>
                  </a:ext>
                </a:extLst>
              </a:tr>
              <a:tr h="30858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Using an environmental model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TF/PC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822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25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76BECE-1BE7-4FC4-B9CB-0E79D4704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800678"/>
              </p:ext>
            </p:extLst>
          </p:nvPr>
        </p:nvGraphicFramePr>
        <p:xfrm>
          <a:off x="1325217" y="477078"/>
          <a:ext cx="9422296" cy="6228522"/>
        </p:xfrm>
        <a:graphic>
          <a:graphicData uri="http://schemas.openxmlformats.org/drawingml/2006/table">
            <a:tbl>
              <a:tblPr firstRow="1" firstCol="1" bandRow="1"/>
              <a:tblGrid>
                <a:gridCol w="4230535">
                  <a:extLst>
                    <a:ext uri="{9D8B030D-6E8A-4147-A177-3AD203B41FA5}">
                      <a16:colId xmlns:a16="http://schemas.microsoft.com/office/drawing/2014/main" val="1775249064"/>
                    </a:ext>
                  </a:extLst>
                </a:gridCol>
                <a:gridCol w="4230535">
                  <a:extLst>
                    <a:ext uri="{9D8B030D-6E8A-4147-A177-3AD203B41FA5}">
                      <a16:colId xmlns:a16="http://schemas.microsoft.com/office/drawing/2014/main" val="3578431211"/>
                    </a:ext>
                  </a:extLst>
                </a:gridCol>
                <a:gridCol w="961226">
                  <a:extLst>
                    <a:ext uri="{9D8B030D-6E8A-4147-A177-3AD203B41FA5}">
                      <a16:colId xmlns:a16="http://schemas.microsoft.com/office/drawing/2014/main" val="1566400188"/>
                    </a:ext>
                  </a:extLst>
                </a:gridCol>
              </a:tblGrid>
              <a:tr h="444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April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Environmental models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885523"/>
                  </a:ext>
                </a:extLst>
              </a:tr>
              <a:tr h="444894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May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 AI approach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419319"/>
                  </a:ext>
                </a:extLst>
              </a:tr>
              <a:tr h="4448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 interfaces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839022"/>
                  </a:ext>
                </a:extLst>
              </a:tr>
              <a:tr h="88979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Back of the envelope approaches to your problems (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Hand “benchmark reports”)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053013"/>
                  </a:ext>
                </a:extLst>
              </a:tr>
              <a:tr h="44489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May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Prototyping tools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0669465"/>
                  </a:ext>
                </a:extLst>
              </a:tr>
              <a:tr h="88979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Prototyping your “back of the envelope” approaches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TF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601257"/>
                  </a:ext>
                </a:extLst>
              </a:tr>
              <a:tr h="1334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nd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May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Intellectual property, communication, financing, product development, business models, marketing and sales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122042"/>
                  </a:ext>
                </a:extLst>
              </a:tr>
              <a:tr h="444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May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Try run” of student “decks”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260075"/>
                  </a:ext>
                </a:extLst>
              </a:tr>
              <a:tr h="8897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100" b="1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June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Presentation of student “decks”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AC, TF, PC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489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912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5417-4107-4BBA-90F0-4705815AE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Deliverables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005AF-0D93-4411-96C4-273848B13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Benchmark report  40%</a:t>
            </a:r>
          </a:p>
          <a:p>
            <a:pPr marL="457200" lvl="1" indent="0">
              <a:buNone/>
            </a:pPr>
            <a:endParaRPr lang="pt-PT" dirty="0"/>
          </a:p>
          <a:p>
            <a:pPr marL="457200" lvl="1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Deck with non-functional prototype 60%</a:t>
            </a:r>
          </a:p>
        </p:txBody>
      </p:sp>
    </p:spTree>
    <p:extLst>
      <p:ext uri="{BB962C8B-B14F-4D97-AF65-F5344CB8AC3E}">
        <p14:creationId xmlns:p14="http://schemas.microsoft.com/office/powerpoint/2010/main" val="347723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CCC57-4B22-401C-A657-EF79BC980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6" y="365125"/>
            <a:ext cx="10028583" cy="1325563"/>
          </a:xfrm>
        </p:spPr>
        <p:txBody>
          <a:bodyPr/>
          <a:lstStyle/>
          <a:p>
            <a:r>
              <a:rPr lang="pt-PT" dirty="0"/>
              <a:t>Key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D3C9A-6E91-4A5A-AF92-C8C8B25D1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33145E-4BBF-4506-8E88-404F1FFFBC13}"/>
              </a:ext>
            </a:extLst>
          </p:cNvPr>
          <p:cNvSpPr/>
          <p:nvPr/>
        </p:nvSpPr>
        <p:spPr>
          <a:xfrm>
            <a:off x="1420836" y="2475914"/>
            <a:ext cx="93690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hlinkClick r:id="rId2"/>
              </a:rPr>
              <a:t>https://valuer.ai/blog/everything-you-need-to-know-about-cleantech/</a:t>
            </a:r>
            <a:endParaRPr lang="pt-PT" sz="2400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sz="2400" dirty="0">
                <a:hlinkClick r:id="rId3"/>
              </a:rPr>
              <a:t>https://www.cbinsights.com/research/iot-smart-cities-market-map-company-list/</a:t>
            </a:r>
            <a:endParaRPr lang="pt-PT" sz="2400" dirty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1350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FDA4-94FA-46ED-9A56-7EBB9062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err="1"/>
              <a:t>Knowledge</a:t>
            </a:r>
            <a:r>
              <a:rPr lang="pt-PT" dirty="0"/>
              <a:t> </a:t>
            </a:r>
            <a:r>
              <a:rPr lang="pt-PT" dirty="0" err="1"/>
              <a:t>Based</a:t>
            </a:r>
            <a:r>
              <a:rPr lang="pt-PT" dirty="0"/>
              <a:t> Entrepreneurship</a:t>
            </a:r>
          </a:p>
        </p:txBody>
      </p:sp>
      <p:pic>
        <p:nvPicPr>
          <p:cNvPr id="4099" name="Picture 2">
            <a:extLst>
              <a:ext uri="{FF2B5EF4-FFF2-40B4-BE49-F238E27FC236}">
                <a16:creationId xmlns:a16="http://schemas.microsoft.com/office/drawing/2014/main" id="{B252C414-19DC-4364-9B74-C7909B757D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4" y="1773238"/>
            <a:ext cx="7102475" cy="39925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45BD8-73DA-4135-A1EB-F02CAA8F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err="1"/>
              <a:t>Knowledge</a:t>
            </a:r>
            <a:r>
              <a:rPr lang="pt-PT" dirty="0"/>
              <a:t> </a:t>
            </a:r>
            <a:r>
              <a:rPr lang="pt-PT" dirty="0" err="1"/>
              <a:t>Based</a:t>
            </a:r>
            <a:r>
              <a:rPr lang="pt-PT" dirty="0"/>
              <a:t> Entrepreneurship</a:t>
            </a:r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0D7B3D46-8772-4C3A-8010-CC323DEAF1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4164" y="1600201"/>
            <a:ext cx="6543675" cy="4525963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580907E4-4DE8-43DF-8270-A710F60B2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875" y="6457950"/>
            <a:ext cx="3079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>
                <a:solidFill>
                  <a:prstClr val="black"/>
                </a:solidFill>
                <a:latin typeface="Calibri" panose="020F0502020204030204" pitchFamily="34" charset="0"/>
              </a:rPr>
              <a:t> Picture Credits: </a:t>
            </a:r>
            <a:r>
              <a:rPr lang="en-US" altLang="pt-PT">
                <a:solidFill>
                  <a:prstClr val="black"/>
                </a:solidFill>
                <a:latin typeface="Calibri" panose="020F0502020204030204" pitchFamily="34" charset="0"/>
                <a:hlinkClick r:id="rId3"/>
              </a:rPr>
              <a:t>Ludwig Gatzke</a:t>
            </a:r>
            <a:endParaRPr lang="en-US" altLang="pt-PT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6147" name="Picture 2" descr="web logos of 2006">
            <a:extLst>
              <a:ext uri="{FF2B5EF4-FFF2-40B4-BE49-F238E27FC236}">
                <a16:creationId xmlns:a16="http://schemas.microsoft.com/office/drawing/2014/main" id="{8E2560F6-45B9-408E-8499-668B44F05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6" y="3054350"/>
            <a:ext cx="309562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rapezoid 5">
            <a:extLst>
              <a:ext uri="{FF2B5EF4-FFF2-40B4-BE49-F238E27FC236}">
                <a16:creationId xmlns:a16="http://schemas.microsoft.com/office/drawing/2014/main" id="{9F537F7C-E172-47E4-89D4-B186779FA2CC}"/>
              </a:ext>
            </a:extLst>
          </p:cNvPr>
          <p:cNvSpPr/>
          <p:nvPr/>
        </p:nvSpPr>
        <p:spPr>
          <a:xfrm rot="5400000">
            <a:off x="4907757" y="4504532"/>
            <a:ext cx="1327150" cy="214313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149" name="Picture 4" descr="https://encrypted-tbn2.google.com/images?q=tbn:ANd9GcTD02NIVnB32hluVtGOI0m8f12-bUywVVpCRSIDcPRY-xXoNH_TZQ">
            <a:extLst>
              <a:ext uri="{FF2B5EF4-FFF2-40B4-BE49-F238E27FC236}">
                <a16:creationId xmlns:a16="http://schemas.microsoft.com/office/drawing/2014/main" id="{8EBCBC74-9E91-4239-9489-A97E5A70D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3846514"/>
            <a:ext cx="21812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rapezoid 7">
            <a:extLst>
              <a:ext uri="{FF2B5EF4-FFF2-40B4-BE49-F238E27FC236}">
                <a16:creationId xmlns:a16="http://schemas.microsoft.com/office/drawing/2014/main" id="{767504D6-B3CF-4C7F-AD2A-CA935D4F6C0B}"/>
              </a:ext>
            </a:extLst>
          </p:cNvPr>
          <p:cNvSpPr/>
          <p:nvPr/>
        </p:nvSpPr>
        <p:spPr>
          <a:xfrm rot="5400000">
            <a:off x="7975601" y="3814764"/>
            <a:ext cx="531813" cy="160337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FA222C6D-E7BC-4CCD-A320-FF2882030A3A}"/>
              </a:ext>
            </a:extLst>
          </p:cNvPr>
          <p:cNvSpPr/>
          <p:nvPr/>
        </p:nvSpPr>
        <p:spPr>
          <a:xfrm rot="5400000">
            <a:off x="7980364" y="4452939"/>
            <a:ext cx="530225" cy="180975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34387FBB-117A-45DB-A424-8771CABA2A6C}"/>
              </a:ext>
            </a:extLst>
          </p:cNvPr>
          <p:cNvSpPr/>
          <p:nvPr/>
        </p:nvSpPr>
        <p:spPr>
          <a:xfrm rot="5400000">
            <a:off x="7976395" y="5110958"/>
            <a:ext cx="530225" cy="160337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153" name="Picture 6" descr="http://www.directaclick.net/images/facebook2.jpg">
            <a:extLst>
              <a:ext uri="{FF2B5EF4-FFF2-40B4-BE49-F238E27FC236}">
                <a16:creationId xmlns:a16="http://schemas.microsoft.com/office/drawing/2014/main" id="{C897BE00-169D-4A74-B932-D6F3EF021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14" y="3629025"/>
            <a:ext cx="13239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 descr="http://www.ottawa.com.br/blog/wp-content/uploads/2012/03/google-novidades-pesquisa.jpg">
            <a:extLst>
              <a:ext uri="{FF2B5EF4-FFF2-40B4-BE49-F238E27FC236}">
                <a16:creationId xmlns:a16="http://schemas.microsoft.com/office/drawing/2014/main" id="{B3993C52-A4A4-403E-86BB-E7764B97B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5" y="4365626"/>
            <a:ext cx="1106488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0" descr="http://worldamazon.site40.net/wordpress/wp-content/uploads/2011/08/logo_amazon.thumbnail1.gif">
            <a:extLst>
              <a:ext uri="{FF2B5EF4-FFF2-40B4-BE49-F238E27FC236}">
                <a16:creationId xmlns:a16="http://schemas.microsoft.com/office/drawing/2014/main" id="{4553A3EE-95DE-4E57-8DC8-BC002726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85" b="33508"/>
          <a:stretch>
            <a:fillRect/>
          </a:stretch>
        </p:blipFill>
        <p:spPr bwMode="auto">
          <a:xfrm>
            <a:off x="8512175" y="4986339"/>
            <a:ext cx="12192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8E6ABB5A-B1CB-4891-9B61-24267E8A1ECF}"/>
              </a:ext>
            </a:extLst>
          </p:cNvPr>
          <p:cNvSpPr/>
          <p:nvPr/>
        </p:nvSpPr>
        <p:spPr>
          <a:xfrm rot="16200000">
            <a:off x="3531395" y="1239045"/>
            <a:ext cx="473075" cy="2554287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04C1C1D5-AC89-4AF1-B339-8D3B66C743AA}"/>
              </a:ext>
            </a:extLst>
          </p:cNvPr>
          <p:cNvSpPr/>
          <p:nvPr/>
        </p:nvSpPr>
        <p:spPr>
          <a:xfrm rot="16200000">
            <a:off x="8932070" y="2458245"/>
            <a:ext cx="269875" cy="1462087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922E399E-FA0D-468F-9836-1A0A3B0596A0}"/>
              </a:ext>
            </a:extLst>
          </p:cNvPr>
          <p:cNvSpPr/>
          <p:nvPr/>
        </p:nvSpPr>
        <p:spPr>
          <a:xfrm rot="16200000">
            <a:off x="6680995" y="2429670"/>
            <a:ext cx="363537" cy="1965325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9" name="TextBox 4">
            <a:extLst>
              <a:ext uri="{FF2B5EF4-FFF2-40B4-BE49-F238E27FC236}">
                <a16:creationId xmlns:a16="http://schemas.microsoft.com/office/drawing/2014/main" id="{1C95C9E0-761F-43FC-B4FC-D5FCA0782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1" y="1876425"/>
            <a:ext cx="2563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 sz="2000">
                <a:solidFill>
                  <a:prstClr val="black"/>
                </a:solidFill>
                <a:latin typeface="Calibri" panose="020F0502020204030204" pitchFamily="34" charset="0"/>
              </a:rPr>
              <a:t>Angel funded start-ups</a:t>
            </a:r>
          </a:p>
        </p:txBody>
      </p:sp>
      <p:sp>
        <p:nvSpPr>
          <p:cNvPr id="6160" name="TextBox 17">
            <a:extLst>
              <a:ext uri="{FF2B5EF4-FFF2-40B4-BE49-F238E27FC236}">
                <a16:creationId xmlns:a16="http://schemas.microsoft.com/office/drawing/2014/main" id="{73A42669-74DF-4A5E-86B6-D0F9A0AE3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825" y="2439989"/>
            <a:ext cx="1568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 sz="2000">
                <a:solidFill>
                  <a:prstClr val="black"/>
                </a:solidFill>
                <a:latin typeface="Calibri" panose="020F0502020204030204" pitchFamily="34" charset="0"/>
              </a:rPr>
              <a:t>User Traction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 sz="2000">
                <a:solidFill>
                  <a:prstClr val="black"/>
                </a:solidFill>
                <a:latin typeface="Calibri" panose="020F0502020204030204" pitchFamily="34" charset="0"/>
              </a:rPr>
              <a:t>VC Backing</a:t>
            </a:r>
          </a:p>
        </p:txBody>
      </p:sp>
      <p:sp>
        <p:nvSpPr>
          <p:cNvPr id="6161" name="TextBox 18">
            <a:extLst>
              <a:ext uri="{FF2B5EF4-FFF2-40B4-BE49-F238E27FC236}">
                <a16:creationId xmlns:a16="http://schemas.microsoft.com/office/drawing/2014/main" id="{CE10123B-CD7A-4CB1-975B-E4DB06954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1" y="2276476"/>
            <a:ext cx="2112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 sz="2000">
                <a:solidFill>
                  <a:prstClr val="black"/>
                </a:solidFill>
                <a:latin typeface="Calibri" panose="020F0502020204030204" pitchFamily="34" charset="0"/>
              </a:rPr>
              <a:t>Billions of revenue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 sz="2000">
                <a:solidFill>
                  <a:prstClr val="black"/>
                </a:solidFill>
                <a:latin typeface="Calibri" panose="020F0502020204030204" pitchFamily="34" charset="0"/>
              </a:rPr>
              <a:t>Winners</a:t>
            </a:r>
          </a:p>
        </p:txBody>
      </p:sp>
      <p:sp>
        <p:nvSpPr>
          <p:cNvPr id="6162" name="TextBox 10">
            <a:extLst>
              <a:ext uri="{FF2B5EF4-FFF2-40B4-BE49-F238E27FC236}">
                <a16:creationId xmlns:a16="http://schemas.microsoft.com/office/drawing/2014/main" id="{B94DB854-5366-48BD-B467-F5E6E61CC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6" y="404813"/>
            <a:ext cx="827881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pt-PT" sz="240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PT" sz="4000">
                <a:solidFill>
                  <a:prstClr val="black"/>
                </a:solidFill>
                <a:latin typeface="Calibri" panose="020F0502020204030204" pitchFamily="34" charset="0"/>
              </a:rPr>
              <a:t>Silicon Valley Model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E8D58E7-6786-4F09-8C04-79085D30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pt-PT" altLang="pt-PT" sz="3600"/>
            </a:br>
            <a:br>
              <a:rPr lang="pt-PT" altLang="pt-PT" sz="3600"/>
            </a:br>
            <a:r>
              <a:rPr lang="pt-PT" altLang="pt-PT" sz="3600"/>
              <a:t>“Smart Cities” </a:t>
            </a:r>
            <a:br>
              <a:rPr lang="pt-PT" altLang="pt-PT"/>
            </a:br>
            <a:endParaRPr lang="pt-PT" altLang="pt-PT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2C707437-EE01-4AA5-8D94-357459C7A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pt-PT" altLang="pt-PT"/>
          </a:p>
        </p:txBody>
      </p:sp>
      <p:pic>
        <p:nvPicPr>
          <p:cNvPr id="7172" name="Picture 3" descr="featuresmartcity.jpg">
            <a:extLst>
              <a:ext uri="{FF2B5EF4-FFF2-40B4-BE49-F238E27FC236}">
                <a16:creationId xmlns:a16="http://schemas.microsoft.com/office/drawing/2014/main" id="{0A83F86B-A919-4640-A062-B501DE105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36839"/>
            <a:ext cx="91440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F195BC21-EDB1-4A6A-9EBA-9BEE32E0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PT" altLang="pt-PT"/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2CD928C9-EF85-4011-B6D4-8F51926A70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0" y="1268414"/>
            <a:ext cx="8572500" cy="511333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120C-929F-4DEA-93B1-C0C2245F4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r>
              <a:rPr lang="pt-PT" sz="3600" dirty="0">
                <a:latin typeface="+mn-lt"/>
              </a:rPr>
              <a:t>Learning from KOFAC (South Korea) program for 9th year students</a:t>
            </a: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r>
              <a:rPr lang="pt-PT" sz="2400" dirty="0"/>
              <a:t>1 </a:t>
            </a:r>
            <a:r>
              <a:rPr lang="pt-PT" sz="2400" dirty="0">
                <a:hlinkClick r:id="rId2"/>
              </a:rPr>
              <a:t>Artificial Intelligence</a:t>
            </a:r>
            <a:br>
              <a:rPr lang="pt-PT" sz="2400" dirty="0"/>
            </a:br>
            <a:r>
              <a:rPr lang="pt-PT" sz="2400" dirty="0"/>
              <a:t>2 </a:t>
            </a:r>
            <a:r>
              <a:rPr lang="pt-PT" sz="2400" dirty="0">
                <a:hlinkClick r:id="rId3"/>
              </a:rPr>
              <a:t>Driverless vehicles</a:t>
            </a:r>
            <a:br>
              <a:rPr lang="pt-PT" sz="2400" dirty="0"/>
            </a:br>
            <a:r>
              <a:rPr lang="pt-PT" sz="2400" dirty="0"/>
              <a:t>3 </a:t>
            </a:r>
            <a:r>
              <a:rPr lang="pt-PT" sz="2400" dirty="0">
                <a:hlinkClick r:id="rId4"/>
              </a:rPr>
              <a:t>Internet of things</a:t>
            </a:r>
            <a:br>
              <a:rPr lang="pt-PT" sz="2400" dirty="0"/>
            </a:br>
            <a:r>
              <a:rPr lang="pt-PT" sz="2400" dirty="0"/>
              <a:t>4 </a:t>
            </a:r>
            <a:r>
              <a:rPr lang="pt-PT" sz="2400" dirty="0">
                <a:hlinkClick r:id="rId5"/>
              </a:rPr>
              <a:t>Virtual reality</a:t>
            </a:r>
            <a:br>
              <a:rPr lang="pt-PT" sz="2400" dirty="0"/>
            </a:br>
            <a:r>
              <a:rPr lang="pt-PT" sz="2400" dirty="0"/>
              <a:t>5 </a:t>
            </a:r>
            <a:r>
              <a:rPr lang="pt-PT" sz="2400" dirty="0">
                <a:hlinkClick r:id="rId6"/>
              </a:rPr>
              <a:t>CRISPR</a:t>
            </a:r>
            <a:br>
              <a:rPr lang="pt-PT" sz="2400" dirty="0"/>
            </a:br>
            <a:r>
              <a:rPr lang="pt-PT" sz="2400" dirty="0"/>
              <a:t>6 </a:t>
            </a:r>
            <a:r>
              <a:rPr lang="pt-PT" sz="2400" dirty="0">
                <a:hlinkClick r:id="rId7"/>
              </a:rPr>
              <a:t>Space launch vehicles</a:t>
            </a:r>
            <a:br>
              <a:rPr lang="pt-PT" sz="2400" dirty="0"/>
            </a:br>
            <a:r>
              <a:rPr lang="pt-PT" sz="2400" dirty="0"/>
              <a:t>7 </a:t>
            </a:r>
            <a:r>
              <a:rPr lang="pt-PT" sz="2400" dirty="0">
                <a:hlinkClick r:id="rId8"/>
              </a:rPr>
              <a:t>Natural disasters</a:t>
            </a:r>
            <a:br>
              <a:rPr lang="pt-PT" sz="2400" dirty="0"/>
            </a:br>
            <a:r>
              <a:rPr lang="pt-PT" sz="2400" dirty="0"/>
              <a:t>8 </a:t>
            </a:r>
            <a:r>
              <a:rPr lang="pt-PT" sz="2400" dirty="0">
                <a:hlinkClick r:id="rId9"/>
              </a:rPr>
              <a:t>Smart medicine</a:t>
            </a:r>
            <a:br>
              <a:rPr lang="pt-PT" sz="2400" dirty="0"/>
            </a:br>
            <a:r>
              <a:rPr lang="pt-PT" sz="2400" dirty="0"/>
              <a:t>9 </a:t>
            </a:r>
            <a:r>
              <a:rPr lang="pt-PT" sz="2400" dirty="0">
                <a:hlinkClick r:id="rId10"/>
              </a:rPr>
              <a:t>Game engines</a:t>
            </a:r>
            <a:br>
              <a:rPr lang="pt-PT" sz="2400" dirty="0"/>
            </a:br>
            <a:r>
              <a:rPr lang="pt-PT" sz="2400" dirty="0"/>
              <a:t>10 </a:t>
            </a:r>
            <a:r>
              <a:rPr lang="pt-PT" sz="2400" dirty="0">
                <a:hlinkClick r:id="rId11"/>
              </a:rPr>
              <a:t>Sports statistics</a:t>
            </a:r>
            <a:br>
              <a:rPr lang="pt-PT" dirty="0"/>
            </a:br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15EF8-FB14-448C-8747-39C4E8BE9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599"/>
          </a:xfrm>
        </p:spPr>
        <p:txBody>
          <a:bodyPr/>
          <a:lstStyle/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endParaRPr lang="pt-P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EE501A-64A5-4D99-983E-2525880A225B}"/>
              </a:ext>
            </a:extLst>
          </p:cNvPr>
          <p:cNvSpPr txBox="1"/>
          <p:nvPr/>
        </p:nvSpPr>
        <p:spPr>
          <a:xfrm>
            <a:off x="3644348" y="6188765"/>
            <a:ext cx="531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8B4CD-4EB8-4C8B-9709-D1A2FEC2C8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1952" y="1611117"/>
            <a:ext cx="3322542" cy="465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7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66753-5958-4A91-B44C-6C75AAF04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3600" dirty="0">
                <a:latin typeface="Calibri" panose="020F0502020204030204" pitchFamily="34" charset="0"/>
                <a:cs typeface="Calibri" panose="020F0502020204030204" pitchFamily="34" charset="0"/>
              </a:rPr>
              <a:t>Mental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A0552-9102-4A3F-92FD-FBA9D6226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945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endParaRPr lang="en-US" sz="16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endParaRPr lang="en-US" sz="16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https://www.visualcapitalist.com/12-ways-smarter-mental-models/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https://fs.blog/mental-models/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https://tinyurl.com/ydaktvz8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PT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DC3AF-C774-405A-8DB8-11BA621B4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9994" y="2093843"/>
            <a:ext cx="5264928" cy="28749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3ACB7E-7F46-4014-BB2E-8EF0718B2C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3129" y="2093843"/>
            <a:ext cx="3918878" cy="293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33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ED1B-34BB-4240-AB84-F860C5C29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3600" dirty="0">
                <a:latin typeface="+mn-lt"/>
              </a:rPr>
              <a:t>Knowledge summaries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84CAD-2A2C-4E84-9F10-1AF87789C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440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24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24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24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24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24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24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endParaRPr lang="en-US" sz="20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https://www.cheatography.com/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http://www.cheat-sheets.org/</a:t>
            </a:r>
            <a:endParaRPr lang="pt-P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https://tinyurl.com/y8wuv9vk</a:t>
            </a:r>
            <a:endParaRPr lang="pt-PT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7C070-3996-41E3-93D7-140C388FD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078" y="1367094"/>
            <a:ext cx="5141843" cy="380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21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686B-F1B6-4548-AC0E-E8864EC5E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PT" sz="3600" dirty="0">
                <a:latin typeface="+mn-lt"/>
              </a:rPr>
              <a:t>Software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BB3F-6D8D-4275-8A2D-8025ECFD8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pt-PT" u="sng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pt-PT" sz="2400" u="sng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https://education.github.com/pack</a:t>
            </a:r>
            <a:endParaRPr lang="pt-PT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E26D7-40A6-4E52-A27B-A2DFD71F7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1790700"/>
            <a:ext cx="66675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40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40">
            <a:extLst>
              <a:ext uri="{FF2B5EF4-FFF2-40B4-BE49-F238E27FC236}">
                <a16:creationId xmlns:a16="http://schemas.microsoft.com/office/drawing/2014/main" id="{4B43EA40-B3E2-413E-AE5F-9D418E761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8976" y="3141664"/>
            <a:ext cx="143986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0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Corte a laser</a:t>
            </a:r>
          </a:p>
        </p:txBody>
      </p:sp>
      <p:pic>
        <p:nvPicPr>
          <p:cNvPr id="19459" name="Shape 41">
            <a:extLst>
              <a:ext uri="{FF2B5EF4-FFF2-40B4-BE49-F238E27FC236}">
                <a16:creationId xmlns:a16="http://schemas.microsoft.com/office/drawing/2014/main" id="{6AB7B483-6499-4642-863B-EB3B031C86A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6" y="1985964"/>
            <a:ext cx="74771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Shape 42">
            <a:extLst>
              <a:ext uri="{FF2B5EF4-FFF2-40B4-BE49-F238E27FC236}">
                <a16:creationId xmlns:a16="http://schemas.microsoft.com/office/drawing/2014/main" id="{EC4077EA-908B-4AD9-A3C8-A58725043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792663"/>
            <a:ext cx="1397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0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Material </a:t>
            </a:r>
            <a:r>
              <a:rPr kumimoji="0" lang="pt-PT" altLang="pt-PT" sz="1800" b="1" i="1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open-source</a:t>
            </a:r>
          </a:p>
        </p:txBody>
      </p:sp>
      <p:pic>
        <p:nvPicPr>
          <p:cNvPr id="19461" name="Shape 43">
            <a:extLst>
              <a:ext uri="{FF2B5EF4-FFF2-40B4-BE49-F238E27FC236}">
                <a16:creationId xmlns:a16="http://schemas.microsoft.com/office/drawing/2014/main" id="{A5C3693C-A617-4447-A710-8F1831901FB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14" y="3890963"/>
            <a:ext cx="8159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Shape 44">
            <a:extLst>
              <a:ext uri="{FF2B5EF4-FFF2-40B4-BE49-F238E27FC236}">
                <a16:creationId xmlns:a16="http://schemas.microsoft.com/office/drawing/2014/main" id="{8226031F-ECAE-4C4C-9573-3E99D4381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4363" y="4905376"/>
            <a:ext cx="157956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1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Crowdfunding</a:t>
            </a:r>
          </a:p>
        </p:txBody>
      </p:sp>
      <p:pic>
        <p:nvPicPr>
          <p:cNvPr id="19463" name="Shape 45">
            <a:extLst>
              <a:ext uri="{FF2B5EF4-FFF2-40B4-BE49-F238E27FC236}">
                <a16:creationId xmlns:a16="http://schemas.microsoft.com/office/drawing/2014/main" id="{F9ACCC5A-6C3B-43CA-9E4E-76A27079B74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13" y="3760789"/>
            <a:ext cx="89535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64" name="Shape 46">
            <a:extLst>
              <a:ext uri="{FF2B5EF4-FFF2-40B4-BE49-F238E27FC236}">
                <a16:creationId xmlns:a16="http://schemas.microsoft.com/office/drawing/2014/main" id="{8774A28D-54E2-4182-A36A-10228F3CC2B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3121026" y="2360613"/>
            <a:ext cx="728663" cy="550862"/>
          </a:xfrm>
          <a:prstGeom prst="straightConnector1">
            <a:avLst/>
          </a:prstGeom>
          <a:noFill/>
          <a:ln w="19050">
            <a:solidFill>
              <a:srgbClr val="44546A"/>
            </a:solidFill>
            <a:prstDash val="dot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5" name="Shape 47">
            <a:extLst>
              <a:ext uri="{FF2B5EF4-FFF2-40B4-BE49-F238E27FC236}">
                <a16:creationId xmlns:a16="http://schemas.microsoft.com/office/drawing/2014/main" id="{1B63C540-C5FA-42D8-8F99-7D3A82CA3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4600" y="4762501"/>
            <a:ext cx="1263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1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Creative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1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commons</a:t>
            </a:r>
          </a:p>
        </p:txBody>
      </p:sp>
      <p:pic>
        <p:nvPicPr>
          <p:cNvPr id="19466" name="Shape 48">
            <a:extLst>
              <a:ext uri="{FF2B5EF4-FFF2-40B4-BE49-F238E27FC236}">
                <a16:creationId xmlns:a16="http://schemas.microsoft.com/office/drawing/2014/main" id="{A2D4D0F4-86E7-4ACB-BD63-505CA103ACB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450" y="3890963"/>
            <a:ext cx="700088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Shape 49">
            <a:extLst>
              <a:ext uri="{FF2B5EF4-FFF2-40B4-BE49-F238E27FC236}">
                <a16:creationId xmlns:a16="http://schemas.microsoft.com/office/drawing/2014/main" id="{074F599C-3E62-4DE0-8A78-3DF39CD11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9" y="3133725"/>
            <a:ext cx="12287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0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Impressão 3D</a:t>
            </a:r>
          </a:p>
        </p:txBody>
      </p:sp>
      <p:pic>
        <p:nvPicPr>
          <p:cNvPr id="19468" name="Shape 50">
            <a:extLst>
              <a:ext uri="{FF2B5EF4-FFF2-40B4-BE49-F238E27FC236}">
                <a16:creationId xmlns:a16="http://schemas.microsoft.com/office/drawing/2014/main" id="{ABA9DB54-B9A5-4BBC-BE52-9D8FB16629A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8" y="1933575"/>
            <a:ext cx="976312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Shape 51">
            <a:extLst>
              <a:ext uri="{FF2B5EF4-FFF2-40B4-BE49-F238E27FC236}">
                <a16:creationId xmlns:a16="http://schemas.microsoft.com/office/drawing/2014/main" id="{E20531D9-E2D3-431D-93ED-AB91226F5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713" y="4762501"/>
            <a:ext cx="108426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1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1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Spaces</a:t>
            </a:r>
          </a:p>
        </p:txBody>
      </p:sp>
      <p:pic>
        <p:nvPicPr>
          <p:cNvPr id="19470" name="Shape 52">
            <a:extLst>
              <a:ext uri="{FF2B5EF4-FFF2-40B4-BE49-F238E27FC236}">
                <a16:creationId xmlns:a16="http://schemas.microsoft.com/office/drawing/2014/main" id="{ED536EAF-CB4B-4AC3-9C40-EEE9E0531E3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1" y="3925888"/>
            <a:ext cx="1006475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1" name="Shape 53">
            <a:extLst>
              <a:ext uri="{FF2B5EF4-FFF2-40B4-BE49-F238E27FC236}">
                <a16:creationId xmlns:a16="http://schemas.microsoft.com/office/drawing/2014/main" id="{ECDE5F72-F53B-4806-86B9-B647F5A7A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5" y="5676900"/>
            <a:ext cx="840105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Ruda"/>
                <a:cs typeface="Calibri" panose="020F0502020204030204" pitchFamily="34" charset="0"/>
                <a:sym typeface="Ruda"/>
                <a:hlinkClick r:id="rId9"/>
              </a:rPr>
              <a:t>http://www.makery.info/en/2015/06/09/le-top-10-des-kits-de-prototypage-hardware-suite/</a:t>
            </a:r>
            <a:r>
              <a:rPr kumimoji="0" lang="pt-PT" altLang="pt-P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Ruda"/>
                <a:cs typeface="Calibri" panose="020F0502020204030204" pitchFamily="34" charset="0"/>
                <a:sym typeface="Ruda"/>
              </a:rPr>
              <a:t> </a:t>
            </a:r>
          </a:p>
        </p:txBody>
      </p:sp>
      <p:pic>
        <p:nvPicPr>
          <p:cNvPr id="19472" name="Shape 54">
            <a:extLst>
              <a:ext uri="{FF2B5EF4-FFF2-40B4-BE49-F238E27FC236}">
                <a16:creationId xmlns:a16="http://schemas.microsoft.com/office/drawing/2014/main" id="{CCA3B2CC-B2B0-486D-9F9B-8CEC00D2E5C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526" y="1939925"/>
            <a:ext cx="866775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3" name="Shape 55">
            <a:extLst>
              <a:ext uri="{FF2B5EF4-FFF2-40B4-BE49-F238E27FC236}">
                <a16:creationId xmlns:a16="http://schemas.microsoft.com/office/drawing/2014/main" id="{B3E4BAA4-3CA1-4C2B-AB8B-6D0912269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4" y="3141664"/>
            <a:ext cx="1296987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1800" b="1" i="0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Electrónica</a:t>
            </a:r>
          </a:p>
        </p:txBody>
      </p:sp>
      <p:sp>
        <p:nvSpPr>
          <p:cNvPr id="19474" name="Shape 56">
            <a:extLst>
              <a:ext uri="{FF2B5EF4-FFF2-40B4-BE49-F238E27FC236}">
                <a16:creationId xmlns:a16="http://schemas.microsoft.com/office/drawing/2014/main" id="{6C31576B-4935-4115-91E0-8AAE3E722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0413" y="1924051"/>
            <a:ext cx="10795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pt-PT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Arial" panose="020B0604020202020204" pitchFamily="34" charset="0"/>
                <a:sym typeface="Impact" panose="020B0806030902050204" pitchFamily="34" charset="0"/>
              </a:rPr>
              <a:t>DIY</a:t>
            </a:r>
          </a:p>
        </p:txBody>
      </p:sp>
      <p:sp>
        <p:nvSpPr>
          <p:cNvPr id="19475" name="Shape 57">
            <a:extLst>
              <a:ext uri="{FF2B5EF4-FFF2-40B4-BE49-F238E27FC236}">
                <a16:creationId xmlns:a16="http://schemas.microsoft.com/office/drawing/2014/main" id="{E7B73176-8F38-4D9E-B225-366C61A28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26" y="3103563"/>
            <a:ext cx="10064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9000"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1800" b="1" i="0" u="none" strike="noStrike" kern="1200" cap="none" spc="0" normalizeH="0" baseline="0" noProof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Kits DIY</a:t>
            </a:r>
          </a:p>
        </p:txBody>
      </p:sp>
      <p:cxnSp>
        <p:nvCxnSpPr>
          <p:cNvPr id="19476" name="Shape 58">
            <a:extLst>
              <a:ext uri="{FF2B5EF4-FFF2-40B4-BE49-F238E27FC236}">
                <a16:creationId xmlns:a16="http://schemas.microsoft.com/office/drawing/2014/main" id="{A4E6EA9A-BED3-452B-AEAC-FA5BFD28BD5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4826001" y="2360613"/>
            <a:ext cx="727075" cy="550862"/>
          </a:xfrm>
          <a:prstGeom prst="straightConnector1">
            <a:avLst/>
          </a:prstGeom>
          <a:noFill/>
          <a:ln w="19050">
            <a:solidFill>
              <a:srgbClr val="44546A"/>
            </a:solidFill>
            <a:prstDash val="dot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7" name="Shape 59">
            <a:extLst>
              <a:ext uri="{FF2B5EF4-FFF2-40B4-BE49-F238E27FC236}">
                <a16:creationId xmlns:a16="http://schemas.microsoft.com/office/drawing/2014/main" id="{AD2121F4-2F72-4FFC-A4B2-64D36FF23EE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6508751" y="2360613"/>
            <a:ext cx="728663" cy="550862"/>
          </a:xfrm>
          <a:prstGeom prst="straightConnector1">
            <a:avLst/>
          </a:prstGeom>
          <a:noFill/>
          <a:ln w="19050">
            <a:solidFill>
              <a:srgbClr val="44546A"/>
            </a:solidFill>
            <a:prstDash val="dot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8" name="Shape 60">
            <a:extLst>
              <a:ext uri="{FF2B5EF4-FFF2-40B4-BE49-F238E27FC236}">
                <a16:creationId xmlns:a16="http://schemas.microsoft.com/office/drawing/2014/main" id="{6C47B983-F13D-425F-9C9D-222D836C00D5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4829176" y="4119563"/>
            <a:ext cx="727075" cy="550862"/>
          </a:xfrm>
          <a:prstGeom prst="straightConnector1">
            <a:avLst/>
          </a:prstGeom>
          <a:noFill/>
          <a:ln w="19050">
            <a:solidFill>
              <a:srgbClr val="44546A"/>
            </a:solidFill>
            <a:prstDash val="dot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9" name="Shape 61">
            <a:extLst>
              <a:ext uri="{FF2B5EF4-FFF2-40B4-BE49-F238E27FC236}">
                <a16:creationId xmlns:a16="http://schemas.microsoft.com/office/drawing/2014/main" id="{8265B95A-3D27-419F-B1FC-FF263512FE09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6508751" y="4119563"/>
            <a:ext cx="728663" cy="550862"/>
          </a:xfrm>
          <a:prstGeom prst="straightConnector1">
            <a:avLst/>
          </a:prstGeom>
          <a:noFill/>
          <a:ln w="19050">
            <a:solidFill>
              <a:srgbClr val="44546A"/>
            </a:solidFill>
            <a:prstDash val="dot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0" name="Shape 62">
            <a:extLst>
              <a:ext uri="{FF2B5EF4-FFF2-40B4-BE49-F238E27FC236}">
                <a16:creationId xmlns:a16="http://schemas.microsoft.com/office/drawing/2014/main" id="{6E657F77-8618-4899-855E-B3A46ABF1BC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>
            <a:off x="8232776" y="4119563"/>
            <a:ext cx="728663" cy="550862"/>
          </a:xfrm>
          <a:prstGeom prst="straightConnector1">
            <a:avLst/>
          </a:prstGeom>
          <a:noFill/>
          <a:ln w="19050">
            <a:solidFill>
              <a:srgbClr val="44546A"/>
            </a:solidFill>
            <a:prstDash val="dot"/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81" name="Shape 63">
            <a:extLst>
              <a:ext uri="{FF2B5EF4-FFF2-40B4-BE49-F238E27FC236}">
                <a16:creationId xmlns:a16="http://schemas.microsoft.com/office/drawing/2014/main" id="{A3F63623-431B-4335-844F-960BA6C5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5" y="360363"/>
            <a:ext cx="8528050" cy="965200"/>
          </a:xfrm>
        </p:spPr>
        <p:txBody>
          <a:bodyPr anchor="ctr"/>
          <a:lstStyle/>
          <a:p>
            <a:pPr algn="ctr" eaLnBrk="1" hangingPunct="1">
              <a:spcBef>
                <a:spcPct val="0"/>
              </a:spcBef>
            </a:pPr>
            <a:r>
              <a:rPr lang="pt-PT" altLang="pt-PT" sz="3600" dirty="0">
                <a:latin typeface="Calibri" panose="020F0502020204030204" pitchFamily="34" charset="0"/>
                <a:ea typeface="Roboto Condensed"/>
                <a:cs typeface="Calibri" panose="020F0502020204030204" pitchFamily="34" charset="0"/>
                <a:sym typeface="Roboto Condensed"/>
              </a:rPr>
              <a:t>Hardware tools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EE28-EC9D-4F88-9A89-828A474F8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>
                <a:latin typeface="+mn-lt"/>
              </a:rPr>
              <a:t>Additional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73DAB-C880-47DC-BC41-269CFBDEF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sz="2600" dirty="0"/>
              <a:t>Abraham Flexner, The Usefulness of Useless Knowledge, 1939 (</a:t>
            </a:r>
            <a:r>
              <a:rPr lang="pt-PT" sz="2600" dirty="0">
                <a:hlinkClick r:id="rId2"/>
              </a:rPr>
              <a:t>https://library.ias.edu/files/UsefulnessHarpers.pdf</a:t>
            </a:r>
            <a:r>
              <a:rPr lang="pt-PT" sz="2600" dirty="0"/>
              <a:t>) </a:t>
            </a:r>
          </a:p>
          <a:p>
            <a:pPr marL="0" indent="0">
              <a:buNone/>
            </a:pPr>
            <a:r>
              <a:rPr lang="pt-PT" sz="2600" dirty="0"/>
              <a:t>Alexander Von Gabain, The EIT: Addressing Societal Changes Via the Integration of the Knowledge Triangle, 2012, (em </a:t>
            </a:r>
            <a:r>
              <a:rPr lang="pt-PT" sz="2600" dirty="0">
                <a:hlinkClick r:id="rId3"/>
              </a:rPr>
              <a:t>http://slideplayer.com/slide/7723914/</a:t>
            </a:r>
            <a:r>
              <a:rPr lang="pt-PT" sz="2600" dirty="0"/>
              <a:t>) </a:t>
            </a:r>
          </a:p>
          <a:p>
            <a:pPr marL="0" indent="0">
              <a:buNone/>
            </a:pPr>
            <a:r>
              <a:rPr lang="pt-PT" sz="2600" dirty="0"/>
              <a:t>Clayton Christensen, The Innovator’s Dilemma, Harper, 2002 (</a:t>
            </a:r>
            <a:r>
              <a:rPr lang="pt-PT" sz="2600" dirty="0">
                <a:hlinkClick r:id="rId4"/>
              </a:rPr>
              <a:t>http://dl4a.org/uploads/doc/The_Innovators_Dilemma.pdf</a:t>
            </a:r>
            <a:r>
              <a:rPr lang="pt-PT" sz="2600" dirty="0"/>
              <a:t>) </a:t>
            </a:r>
          </a:p>
          <a:p>
            <a:pPr marL="0" indent="0">
              <a:buNone/>
            </a:pPr>
            <a:r>
              <a:rPr lang="pt-PT" sz="2600" dirty="0"/>
              <a:t>Peter Thiel and Blake Masters, From Zero to One, Crown, 2014 (ver </a:t>
            </a:r>
            <a:r>
              <a:rPr lang="pt-PT" sz="2600" dirty="0">
                <a:hlinkClick r:id="rId5"/>
              </a:rPr>
              <a:t>http://blakemasters.com/peter-thiels-cs183-startup</a:t>
            </a:r>
            <a:r>
              <a:rPr lang="pt-PT" sz="2600" dirty="0"/>
              <a:t>) </a:t>
            </a:r>
          </a:p>
          <a:p>
            <a:pPr marL="0" indent="0">
              <a:buNone/>
            </a:pPr>
            <a:r>
              <a:rPr lang="pt-PT" sz="2600" dirty="0"/>
              <a:t>Ralph Waldo Emerson, Self-Reliance (essay), 1841 (</a:t>
            </a:r>
            <a:r>
              <a:rPr lang="pt-PT" sz="2600" dirty="0">
                <a:hlinkClick r:id="rId6"/>
              </a:rPr>
              <a:t>https://math.dartmouth.edu/~doyle/docs/self/self.pdf</a:t>
            </a:r>
            <a:r>
              <a:rPr lang="pt-PT" sz="2600" dirty="0"/>
              <a:t>) </a:t>
            </a:r>
          </a:p>
          <a:p>
            <a:pPr marL="0" indent="0">
              <a:buNone/>
            </a:pPr>
            <a:r>
              <a:rPr lang="pt-PT" sz="2600" dirty="0"/>
              <a:t>Robert Pirsig, Zen and the Art of Motorcycle Maintenance, Harper, 1974 (</a:t>
            </a:r>
            <a:r>
              <a:rPr lang="pt-PT" sz="2600" dirty="0">
                <a:hlinkClick r:id="rId7"/>
              </a:rPr>
              <a:t>http://www.arvindguptatoys.com/arvindgupta/zen-motorcycle.pdf</a:t>
            </a:r>
            <a:r>
              <a:rPr lang="pt-PT" sz="2600" dirty="0"/>
              <a:t>)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852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714</Words>
  <Application>Microsoft Office PowerPoint</Application>
  <PresentationFormat>Widescreen</PresentationFormat>
  <Paragraphs>166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Impact</vt:lpstr>
      <vt:lpstr>Office Theme</vt:lpstr>
      <vt:lpstr>1_Office Theme</vt:lpstr>
      <vt:lpstr>2_Office Theme</vt:lpstr>
      <vt:lpstr>Sistemas de Informação e Modelação em Ambiente (SIMA)</vt:lpstr>
      <vt:lpstr>PowerPoint Presentation</vt:lpstr>
      <vt:lpstr>SIMA</vt:lpstr>
      <vt:lpstr>PowerPoint Presentation</vt:lpstr>
      <vt:lpstr>PowerPoint Presentation</vt:lpstr>
      <vt:lpstr>Deliverables</vt:lpstr>
      <vt:lpstr>Key Readings</vt:lpstr>
      <vt:lpstr>Knowledge Based Entrepreneurship</vt:lpstr>
      <vt:lpstr>Knowledge Based Entrepreneurship</vt:lpstr>
      <vt:lpstr>PowerPoint Presentation</vt:lpstr>
      <vt:lpstr>  “Smart Cities”  </vt:lpstr>
      <vt:lpstr>PowerPoint Presentation</vt:lpstr>
      <vt:lpstr>               Learning from KOFAC (South Korea) program for 9th year students    1 Artificial Intelligence 2 Driverless vehicles 3 Internet of things 4 Virtual reality 5 CRISPR 6 Space launch vehicles 7 Natural disasters 8 Smart medicine 9 Game engines 10 Sports statistics </vt:lpstr>
      <vt:lpstr>Mental models</vt:lpstr>
      <vt:lpstr>Knowledge summaries</vt:lpstr>
      <vt:lpstr>Software tools</vt:lpstr>
      <vt:lpstr>Hardware tools</vt:lpstr>
      <vt:lpstr>Additional readings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de Informação e Modelação em Ambiente (SIMA)</dc:title>
  <dc:creator>Antonio Camara</dc:creator>
  <cp:lastModifiedBy>Antonio Camara</cp:lastModifiedBy>
  <cp:revision>5</cp:revision>
  <dcterms:created xsi:type="dcterms:W3CDTF">2020-03-05T14:28:24Z</dcterms:created>
  <dcterms:modified xsi:type="dcterms:W3CDTF">2020-03-05T15:36:19Z</dcterms:modified>
</cp:coreProperties>
</file>