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8" r:id="rId3"/>
    <p:sldId id="259" r:id="rId4"/>
    <p:sldId id="272" r:id="rId5"/>
    <p:sldId id="285" r:id="rId6"/>
    <p:sldId id="261" r:id="rId7"/>
    <p:sldId id="260" r:id="rId8"/>
    <p:sldId id="273" r:id="rId9"/>
    <p:sldId id="274" r:id="rId10"/>
    <p:sldId id="275" r:id="rId11"/>
    <p:sldId id="276" r:id="rId12"/>
    <p:sldId id="262" r:id="rId13"/>
    <p:sldId id="277" r:id="rId14"/>
    <p:sldId id="278" r:id="rId15"/>
    <p:sldId id="263" r:id="rId16"/>
    <p:sldId id="279" r:id="rId17"/>
    <p:sldId id="264" r:id="rId18"/>
    <p:sldId id="280" r:id="rId19"/>
    <p:sldId id="281" r:id="rId20"/>
    <p:sldId id="265" r:id="rId21"/>
    <p:sldId id="282" r:id="rId22"/>
    <p:sldId id="283" r:id="rId23"/>
    <p:sldId id="266" r:id="rId24"/>
    <p:sldId id="267" r:id="rId25"/>
    <p:sldId id="269" r:id="rId26"/>
    <p:sldId id="270" r:id="rId27"/>
    <p:sldId id="271" r:id="rId28"/>
    <p:sldId id="257" r:id="rId29"/>
    <p:sldId id="284" r:id="rId30"/>
    <p:sldId id="289" r:id="rId31"/>
    <p:sldId id="288" r:id="rId32"/>
    <p:sldId id="293" r:id="rId33"/>
    <p:sldId id="292" r:id="rId34"/>
    <p:sldId id="290" r:id="rId35"/>
    <p:sldId id="291" r:id="rId36"/>
    <p:sldId id="294" r:id="rId37"/>
    <p:sldId id="295" r:id="rId38"/>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sorterViewPr>
    <p:cViewPr>
      <p:scale>
        <a:sx n="100" d="100"/>
        <a:sy n="100" d="100"/>
      </p:scale>
      <p:origin x="0" y="-133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D5F45-D9AB-4059-BE16-4379C0A006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PT"/>
          </a:p>
        </p:txBody>
      </p:sp>
      <p:sp>
        <p:nvSpPr>
          <p:cNvPr id="3" name="Subtitle 2">
            <a:extLst>
              <a:ext uri="{FF2B5EF4-FFF2-40B4-BE49-F238E27FC236}">
                <a16:creationId xmlns:a16="http://schemas.microsoft.com/office/drawing/2014/main" id="{C51B2306-53F4-4AB7-99C1-6FEAF7547F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PT"/>
          </a:p>
        </p:txBody>
      </p:sp>
      <p:sp>
        <p:nvSpPr>
          <p:cNvPr id="4" name="Date Placeholder 3">
            <a:extLst>
              <a:ext uri="{FF2B5EF4-FFF2-40B4-BE49-F238E27FC236}">
                <a16:creationId xmlns:a16="http://schemas.microsoft.com/office/drawing/2014/main" id="{C70E5CC2-756D-4A36-8E2A-A9F09E4D1B71}"/>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5" name="Footer Placeholder 4">
            <a:extLst>
              <a:ext uri="{FF2B5EF4-FFF2-40B4-BE49-F238E27FC236}">
                <a16:creationId xmlns:a16="http://schemas.microsoft.com/office/drawing/2014/main" id="{91597A45-7548-402B-B950-8DCCAE7791B5}"/>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CC7A8882-FC04-49BB-A926-BCD2B0DC2024}"/>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1278274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F9B58-91EA-4ED3-91F7-EF8044869E46}"/>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A9822B3D-6CFF-465C-9C02-D24200B218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79A1013F-2DFD-4806-B689-03FF6BDC9D25}"/>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5" name="Footer Placeholder 4">
            <a:extLst>
              <a:ext uri="{FF2B5EF4-FFF2-40B4-BE49-F238E27FC236}">
                <a16:creationId xmlns:a16="http://schemas.microsoft.com/office/drawing/2014/main" id="{228B56CB-0FD1-4616-B384-4600129B202A}"/>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311106BA-1ECA-4B1F-BFB1-289489074411}"/>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4087543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5839B-3992-4E96-8ABE-89A533B8BB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PT"/>
          </a:p>
        </p:txBody>
      </p:sp>
      <p:sp>
        <p:nvSpPr>
          <p:cNvPr id="3" name="Text Placeholder 2">
            <a:extLst>
              <a:ext uri="{FF2B5EF4-FFF2-40B4-BE49-F238E27FC236}">
                <a16:creationId xmlns:a16="http://schemas.microsoft.com/office/drawing/2014/main" id="{4AF24238-D017-4E09-ACE9-739CE7DCD5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213ED6-1037-483A-B403-2C58ABD45046}"/>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5" name="Footer Placeholder 4">
            <a:extLst>
              <a:ext uri="{FF2B5EF4-FFF2-40B4-BE49-F238E27FC236}">
                <a16:creationId xmlns:a16="http://schemas.microsoft.com/office/drawing/2014/main" id="{42A55CA4-BB5F-447D-9EBA-35162386896A}"/>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ED982B66-6672-4BA6-9428-B0BA19E88FCC}"/>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1595536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C5F6D-6451-46AA-B766-D2B268D01E0E}"/>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5EECB5EE-2816-4FF1-8CE8-1132005901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a:extLst>
              <a:ext uri="{FF2B5EF4-FFF2-40B4-BE49-F238E27FC236}">
                <a16:creationId xmlns:a16="http://schemas.microsoft.com/office/drawing/2014/main" id="{F76D9F7A-7ABC-46BB-83C6-58B6147A98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a:extLst>
              <a:ext uri="{FF2B5EF4-FFF2-40B4-BE49-F238E27FC236}">
                <a16:creationId xmlns:a16="http://schemas.microsoft.com/office/drawing/2014/main" id="{7E483F20-6D3F-42ED-A9BD-0A165011048A}"/>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6" name="Footer Placeholder 5">
            <a:extLst>
              <a:ext uri="{FF2B5EF4-FFF2-40B4-BE49-F238E27FC236}">
                <a16:creationId xmlns:a16="http://schemas.microsoft.com/office/drawing/2014/main" id="{3D4F99DA-BBDC-41EF-A501-262E6C426811}"/>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81B77651-DF09-4AB8-805C-4690997A1A4B}"/>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310569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D3180-30D1-4CA5-9C2B-C2E26F1ADAC7}"/>
              </a:ext>
            </a:extLst>
          </p:cNvPr>
          <p:cNvSpPr>
            <a:spLocks noGrp="1"/>
          </p:cNvSpPr>
          <p:nvPr>
            <p:ph type="title"/>
          </p:nvPr>
        </p:nvSpPr>
        <p:spPr>
          <a:xfrm>
            <a:off x="839788" y="365125"/>
            <a:ext cx="10515600" cy="1325563"/>
          </a:xfrm>
        </p:spPr>
        <p:txBody>
          <a:bodyPr/>
          <a:lstStyle/>
          <a:p>
            <a:r>
              <a:rPr lang="en-US"/>
              <a:t>Click to edit Master title style</a:t>
            </a:r>
            <a:endParaRPr lang="pt-PT"/>
          </a:p>
        </p:txBody>
      </p:sp>
      <p:sp>
        <p:nvSpPr>
          <p:cNvPr id="3" name="Text Placeholder 2">
            <a:extLst>
              <a:ext uri="{FF2B5EF4-FFF2-40B4-BE49-F238E27FC236}">
                <a16:creationId xmlns:a16="http://schemas.microsoft.com/office/drawing/2014/main" id="{317E8710-56FF-4481-B8CF-A0CF9D9D0E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9DD0C5-8E5E-44C6-BB31-18480C4823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a:extLst>
              <a:ext uri="{FF2B5EF4-FFF2-40B4-BE49-F238E27FC236}">
                <a16:creationId xmlns:a16="http://schemas.microsoft.com/office/drawing/2014/main" id="{8CFEE446-9561-47D3-AAEF-F508683743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6957F9-55BE-44D6-BE3B-C59D0ADBAD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a:extLst>
              <a:ext uri="{FF2B5EF4-FFF2-40B4-BE49-F238E27FC236}">
                <a16:creationId xmlns:a16="http://schemas.microsoft.com/office/drawing/2014/main" id="{3FF83FB8-5C8B-43D4-BCC9-020437058185}"/>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8" name="Footer Placeholder 7">
            <a:extLst>
              <a:ext uri="{FF2B5EF4-FFF2-40B4-BE49-F238E27FC236}">
                <a16:creationId xmlns:a16="http://schemas.microsoft.com/office/drawing/2014/main" id="{8F9F6C15-E50A-4B2B-8883-A506B5CEF02B}"/>
              </a:ext>
            </a:extLst>
          </p:cNvPr>
          <p:cNvSpPr>
            <a:spLocks noGrp="1"/>
          </p:cNvSpPr>
          <p:nvPr>
            <p:ph type="ftr" sz="quarter" idx="11"/>
          </p:nvPr>
        </p:nvSpPr>
        <p:spPr/>
        <p:txBody>
          <a:bodyPr/>
          <a:lstStyle/>
          <a:p>
            <a:endParaRPr lang="pt-PT"/>
          </a:p>
        </p:txBody>
      </p:sp>
      <p:sp>
        <p:nvSpPr>
          <p:cNvPr id="9" name="Slide Number Placeholder 8">
            <a:extLst>
              <a:ext uri="{FF2B5EF4-FFF2-40B4-BE49-F238E27FC236}">
                <a16:creationId xmlns:a16="http://schemas.microsoft.com/office/drawing/2014/main" id="{F6B134FE-3C16-4E93-AC97-24DF1286DD45}"/>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672049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1A267-54AE-4A71-B6DB-503219DF81AF}"/>
              </a:ext>
            </a:extLst>
          </p:cNvPr>
          <p:cNvSpPr>
            <a:spLocks noGrp="1"/>
          </p:cNvSpPr>
          <p:nvPr>
            <p:ph type="title"/>
          </p:nvPr>
        </p:nvSpPr>
        <p:spPr/>
        <p:txBody>
          <a:bodyPr/>
          <a:lstStyle/>
          <a:p>
            <a:r>
              <a:rPr lang="en-US"/>
              <a:t>Click to edit Master title style</a:t>
            </a:r>
            <a:endParaRPr lang="pt-PT"/>
          </a:p>
        </p:txBody>
      </p:sp>
      <p:sp>
        <p:nvSpPr>
          <p:cNvPr id="3" name="Date Placeholder 2">
            <a:extLst>
              <a:ext uri="{FF2B5EF4-FFF2-40B4-BE49-F238E27FC236}">
                <a16:creationId xmlns:a16="http://schemas.microsoft.com/office/drawing/2014/main" id="{16F123C9-D773-4B25-AA61-9C8E3B0423F6}"/>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4" name="Footer Placeholder 3">
            <a:extLst>
              <a:ext uri="{FF2B5EF4-FFF2-40B4-BE49-F238E27FC236}">
                <a16:creationId xmlns:a16="http://schemas.microsoft.com/office/drawing/2014/main" id="{E174062C-382F-4680-966B-46CDA5EF9D2E}"/>
              </a:ext>
            </a:extLst>
          </p:cNvPr>
          <p:cNvSpPr>
            <a:spLocks noGrp="1"/>
          </p:cNvSpPr>
          <p:nvPr>
            <p:ph type="ftr" sz="quarter" idx="11"/>
          </p:nvPr>
        </p:nvSpPr>
        <p:spPr/>
        <p:txBody>
          <a:bodyPr/>
          <a:lstStyle/>
          <a:p>
            <a:endParaRPr lang="pt-PT"/>
          </a:p>
        </p:txBody>
      </p:sp>
      <p:sp>
        <p:nvSpPr>
          <p:cNvPr id="5" name="Slide Number Placeholder 4">
            <a:extLst>
              <a:ext uri="{FF2B5EF4-FFF2-40B4-BE49-F238E27FC236}">
                <a16:creationId xmlns:a16="http://schemas.microsoft.com/office/drawing/2014/main" id="{3BB02D75-DF06-461B-9380-B09504ED754A}"/>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1935469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E3FBC-32FF-4E42-89BE-551ABF70EF6B}"/>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3" name="Footer Placeholder 2">
            <a:extLst>
              <a:ext uri="{FF2B5EF4-FFF2-40B4-BE49-F238E27FC236}">
                <a16:creationId xmlns:a16="http://schemas.microsoft.com/office/drawing/2014/main" id="{A21DFD30-EDFE-49B7-ACEC-35B39C4084B3}"/>
              </a:ext>
            </a:extLst>
          </p:cNvPr>
          <p:cNvSpPr>
            <a:spLocks noGrp="1"/>
          </p:cNvSpPr>
          <p:nvPr>
            <p:ph type="ftr" sz="quarter" idx="11"/>
          </p:nvPr>
        </p:nvSpPr>
        <p:spPr/>
        <p:txBody>
          <a:bodyPr/>
          <a:lstStyle/>
          <a:p>
            <a:endParaRPr lang="pt-PT"/>
          </a:p>
        </p:txBody>
      </p:sp>
      <p:sp>
        <p:nvSpPr>
          <p:cNvPr id="4" name="Slide Number Placeholder 3">
            <a:extLst>
              <a:ext uri="{FF2B5EF4-FFF2-40B4-BE49-F238E27FC236}">
                <a16:creationId xmlns:a16="http://schemas.microsoft.com/office/drawing/2014/main" id="{CE0F70A2-C04D-4B77-94EC-65A5D9D66895}"/>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572770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600C9-64EA-421E-A44C-0443B1BB98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Content Placeholder 2">
            <a:extLst>
              <a:ext uri="{FF2B5EF4-FFF2-40B4-BE49-F238E27FC236}">
                <a16:creationId xmlns:a16="http://schemas.microsoft.com/office/drawing/2014/main" id="{90334B02-D335-48D3-B81C-A0C241D75D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a:extLst>
              <a:ext uri="{FF2B5EF4-FFF2-40B4-BE49-F238E27FC236}">
                <a16:creationId xmlns:a16="http://schemas.microsoft.com/office/drawing/2014/main" id="{33B880D5-5ACD-4598-A1B7-3D34D17354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BB2985-1825-46A3-BD38-993B25573AD2}"/>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6" name="Footer Placeholder 5">
            <a:extLst>
              <a:ext uri="{FF2B5EF4-FFF2-40B4-BE49-F238E27FC236}">
                <a16:creationId xmlns:a16="http://schemas.microsoft.com/office/drawing/2014/main" id="{B54D671C-88F8-4D1C-ABB8-448831EA4BBE}"/>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6B23DF18-5544-4C4D-885F-82819B47E039}"/>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3838910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3C29B-CE23-4C41-9FB4-CE810DD533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Picture Placeholder 2">
            <a:extLst>
              <a:ext uri="{FF2B5EF4-FFF2-40B4-BE49-F238E27FC236}">
                <a16:creationId xmlns:a16="http://schemas.microsoft.com/office/drawing/2014/main" id="{82B3380C-104B-4605-B6F4-5E69D5F689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Text Placeholder 3">
            <a:extLst>
              <a:ext uri="{FF2B5EF4-FFF2-40B4-BE49-F238E27FC236}">
                <a16:creationId xmlns:a16="http://schemas.microsoft.com/office/drawing/2014/main" id="{A2A36AFA-74A5-4B46-ACB8-6D7AFF176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67479E-B03A-49CA-995C-6344E7BCE7A5}"/>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6" name="Footer Placeholder 5">
            <a:extLst>
              <a:ext uri="{FF2B5EF4-FFF2-40B4-BE49-F238E27FC236}">
                <a16:creationId xmlns:a16="http://schemas.microsoft.com/office/drawing/2014/main" id="{D5B5FAE1-513B-4CC5-9E0E-DA1CA976E5B1}"/>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BD0D6298-522E-44E9-B3DC-4F982733FD8F}"/>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4229337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B6616-2FBA-4327-96DC-ACBCE889A3B6}"/>
              </a:ext>
            </a:extLst>
          </p:cNvPr>
          <p:cNvSpPr>
            <a:spLocks noGrp="1"/>
          </p:cNvSpPr>
          <p:nvPr>
            <p:ph type="title"/>
          </p:nvPr>
        </p:nvSpPr>
        <p:spPr/>
        <p:txBody>
          <a:bodyPr/>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11C39B09-0E80-4FD0-89FF-24EAF0516C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AC910612-6BF6-4419-9738-EA7C2CD3D9F2}"/>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5" name="Footer Placeholder 4">
            <a:extLst>
              <a:ext uri="{FF2B5EF4-FFF2-40B4-BE49-F238E27FC236}">
                <a16:creationId xmlns:a16="http://schemas.microsoft.com/office/drawing/2014/main" id="{19EC7419-CC01-4A64-B27F-40FBBABDBED0}"/>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14E9A4E3-21B8-4BC3-9042-908054BBD8D6}"/>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581430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F69032-A292-482B-AAFE-EC408876D9E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1C6A45E2-4379-4D33-ABE2-C231661A57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C13B487D-6E36-4923-9935-D1AA9261514C}"/>
              </a:ext>
            </a:extLst>
          </p:cNvPr>
          <p:cNvSpPr>
            <a:spLocks noGrp="1"/>
          </p:cNvSpPr>
          <p:nvPr>
            <p:ph type="dt" sz="half" idx="10"/>
          </p:nvPr>
        </p:nvSpPr>
        <p:spPr/>
        <p:txBody>
          <a:bodyPr/>
          <a:lstStyle/>
          <a:p>
            <a:fld id="{89CD0477-1E4F-419E-8588-5AF885CE728C}" type="datetimeFigureOut">
              <a:rPr lang="pt-PT" smtClean="0"/>
              <a:t>25/03/2020</a:t>
            </a:fld>
            <a:endParaRPr lang="pt-PT"/>
          </a:p>
        </p:txBody>
      </p:sp>
      <p:sp>
        <p:nvSpPr>
          <p:cNvPr id="5" name="Footer Placeholder 4">
            <a:extLst>
              <a:ext uri="{FF2B5EF4-FFF2-40B4-BE49-F238E27FC236}">
                <a16:creationId xmlns:a16="http://schemas.microsoft.com/office/drawing/2014/main" id="{0A16344F-5377-404D-83DE-EB6D927DD843}"/>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93C23C0F-016E-4CD9-9897-FAF29750EF53}"/>
              </a:ext>
            </a:extLst>
          </p:cNvPr>
          <p:cNvSpPr>
            <a:spLocks noGrp="1"/>
          </p:cNvSpPr>
          <p:nvPr>
            <p:ph type="sldNum" sz="quarter" idx="12"/>
          </p:nvPr>
        </p:nvSpPr>
        <p:spPr/>
        <p:txBody>
          <a:bodyPr/>
          <a:lstStyle/>
          <a:p>
            <a:fld id="{3116167C-CE24-46D5-871B-F6BD397D0C8E}" type="slidenum">
              <a:rPr lang="pt-PT" smtClean="0"/>
              <a:t>‹#›</a:t>
            </a:fld>
            <a:endParaRPr lang="pt-PT"/>
          </a:p>
        </p:txBody>
      </p:sp>
    </p:spTree>
    <p:extLst>
      <p:ext uri="{BB962C8B-B14F-4D97-AF65-F5344CB8AC3E}">
        <p14:creationId xmlns:p14="http://schemas.microsoft.com/office/powerpoint/2010/main" val="9763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D58F22-06DB-450A-AB92-AB02B5197C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PT"/>
          </a:p>
        </p:txBody>
      </p:sp>
      <p:sp>
        <p:nvSpPr>
          <p:cNvPr id="3" name="Text Placeholder 2">
            <a:extLst>
              <a:ext uri="{FF2B5EF4-FFF2-40B4-BE49-F238E27FC236}">
                <a16:creationId xmlns:a16="http://schemas.microsoft.com/office/drawing/2014/main" id="{A6FE89E8-2CE6-440F-B72C-AC5D98591C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D50940BD-F744-42E9-8D6C-8F1CF306DA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CD0477-1E4F-419E-8588-5AF885CE728C}" type="datetimeFigureOut">
              <a:rPr lang="pt-PT" smtClean="0"/>
              <a:t>25/03/2020</a:t>
            </a:fld>
            <a:endParaRPr lang="pt-PT"/>
          </a:p>
        </p:txBody>
      </p:sp>
      <p:sp>
        <p:nvSpPr>
          <p:cNvPr id="5" name="Footer Placeholder 4">
            <a:extLst>
              <a:ext uri="{FF2B5EF4-FFF2-40B4-BE49-F238E27FC236}">
                <a16:creationId xmlns:a16="http://schemas.microsoft.com/office/drawing/2014/main" id="{C6A77499-F0CB-4202-B00C-1094C78174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Slide Number Placeholder 5">
            <a:extLst>
              <a:ext uri="{FF2B5EF4-FFF2-40B4-BE49-F238E27FC236}">
                <a16:creationId xmlns:a16="http://schemas.microsoft.com/office/drawing/2014/main" id="{C881E34B-8E1C-418D-9C71-F084A8B7CE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16167C-CE24-46D5-871B-F6BD397D0C8E}" type="slidenum">
              <a:rPr lang="pt-PT" smtClean="0"/>
              <a:t>‹#›</a:t>
            </a:fld>
            <a:endParaRPr lang="pt-PT"/>
          </a:p>
        </p:txBody>
      </p:sp>
    </p:spTree>
    <p:extLst>
      <p:ext uri="{BB962C8B-B14F-4D97-AF65-F5344CB8AC3E}">
        <p14:creationId xmlns:p14="http://schemas.microsoft.com/office/powerpoint/2010/main" val="1295452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geoinformatics.com/aerial-photographs-bring-to-life-early-tax-maps/"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amazon.com/Guidance-Choosing-Sampling-Environmental-Collection/dp/1243695994" TargetMode="External"/><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researchgate.net/figure/The-difference-between-four-major-types-of-remote-sensors-passive-sensors_fig3_324537528" TargetMode="External"/><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s://www.researchgate.net/figure/The-difference-between-four-major-types-of-remote-sensors-passive-sensors_fig3_324537528"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researchgate.net/figure/Satellite-image-processing-workflow-Using-the-Band-Expression-tool-in-ENVI-software_fig3_312233638" TargetMode="External"/><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researchgate.net/figure/The-flowchart-of-true-orthophoto-generation_fig2_323329942"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researchgate.net/figure/Workflow-used-for-processing-of-the-digital-elevation-model-DEM-data-to-generate_fig3_324454470" TargetMode="External"/><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smartstories.online/" TargetMode="Externa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youtu.be/LnY3JKf4Rn0" TargetMode="Externa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hyperlink" Target="http://www.geoffadams.com/videoclass/sound1.html" TargetMode="External"/><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www.simplifyingtheory.com/timbre/" TargetMode="External"/><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macaulaylibrary.org/" TargetMode="External"/><Relationship Id="rId1" Type="http://schemas.openxmlformats.org/officeDocument/2006/relationships/slideLayout" Target="../slideLayouts/slideLayout4.xml"/><Relationship Id="rId4" Type="http://schemas.openxmlformats.org/officeDocument/2006/relationships/hyperlink" Target="https://www.allaboutbirds.org/guide/Merlin/sound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researchgate.net/figure/Working-principle-of-a-fiber-optic-sensor_fig1_314441124" TargetMode="External"/><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elprocus.com/diffrent-types-of-fiber-optic-sensors/" TargetMode="External"/><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www.usgs.gov/media/images/optical-sensors-fluorescence-signals-sewage-and-stream-samples" TargetMode="External"/><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wingtra.com/drone-photogrammetry-vs-lidar/" TargetMode="External"/><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hyperlink" Target="https://appleinsider.com/articles/20/03/19/new-video-shows-what-the-ipad-pros-lidar-scanner-is-capable-of"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intechopen.com/books/electrochemical-sensors-technology/electrochemical-sensors-for-monitoring-of-indoor-and-outdoor-air-pollution" TargetMode="External"/><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www.biosensor-srl.eu/about-us/what-is-a-biosensor.html" TargetMode="External"/><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www.kickstarter.com/projects/scanse/sweep-scanning-lidar" TargetMode="External"/><Relationship Id="rId7" Type="http://schemas.openxmlformats.org/officeDocument/2006/relationships/hyperlink" Target="https://www.amazon.co.uk/Tacklife-Measuring-Backlight-Indicator-Flashlight/dp/B073S432T5?ref_=fsclp_pl_dp_1" TargetMode="Externa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hyperlink" Target="https://www.indiegogo.com/projects/theo-smart-indoor-environment-sensor--2#/" TargetMode="Externa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hyperlink" Target="https://www.microcontrollertips.com/what-is-the-role-of-sensors-in-an-iot-network-part-1/" TargetMode="External"/><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hyperlink" Target="https://www.intechopen.com/books/multi-purposeful-application-of-geospatial-data/a-review-remote-sensing-sensors" TargetMode="External"/><Relationship Id="rId3" Type="http://schemas.openxmlformats.org/officeDocument/2006/relationships/hyperlink" Target="https://www.facebook.com/groups/829347674201354/" TargetMode="External"/><Relationship Id="rId7" Type="http://schemas.openxmlformats.org/officeDocument/2006/relationships/hyperlink" Target="https://www.microcontrollertips.com/what-is-the-role-of-sensors-in-an-iot-network-part-1/" TargetMode="External"/><Relationship Id="rId2" Type="http://schemas.openxmlformats.org/officeDocument/2006/relationships/hyperlink" Target="https://books.google.pt/books/about/Environmental_Systems.html?id=WWp9or5WSw4C&amp;redir_esc=y" TargetMode="External"/><Relationship Id="rId1" Type="http://schemas.openxmlformats.org/officeDocument/2006/relationships/slideLayout" Target="../slideLayouts/slideLayout2.xml"/><Relationship Id="rId6" Type="http://schemas.openxmlformats.org/officeDocument/2006/relationships/hyperlink" Target="https://www.ncbi.nlm.nih.gov/pmc/articles/PMC6749305/" TargetMode="External"/><Relationship Id="rId5" Type="http://schemas.openxmlformats.org/officeDocument/2006/relationships/hyperlink" Target="https://gisgeography.com/remote-sensing-of-the-environment/" TargetMode="External"/><Relationship Id="rId4" Type="http://schemas.openxmlformats.org/officeDocument/2006/relationships/hyperlink" Target="https://www.envirodiy.org/forum/environmental-sensor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4842D-44A9-4C0E-90DE-3E824D3317B6}"/>
              </a:ext>
            </a:extLst>
          </p:cNvPr>
          <p:cNvSpPr>
            <a:spLocks noGrp="1"/>
          </p:cNvSpPr>
          <p:nvPr>
            <p:ph type="ctrTitle"/>
          </p:nvPr>
        </p:nvSpPr>
        <p:spPr/>
        <p:txBody>
          <a:bodyPr/>
          <a:lstStyle/>
          <a:p>
            <a:r>
              <a:rPr lang="pt-PT" dirty="0"/>
              <a:t>Environmental sensors</a:t>
            </a:r>
            <a:br>
              <a:rPr lang="pt-PT" dirty="0"/>
            </a:br>
            <a:r>
              <a:rPr lang="pt-PT" sz="3200" dirty="0"/>
              <a:t>a primer</a:t>
            </a:r>
          </a:p>
        </p:txBody>
      </p:sp>
      <p:sp>
        <p:nvSpPr>
          <p:cNvPr id="3" name="Subtitle 2">
            <a:extLst>
              <a:ext uri="{FF2B5EF4-FFF2-40B4-BE49-F238E27FC236}">
                <a16:creationId xmlns:a16="http://schemas.microsoft.com/office/drawing/2014/main" id="{65067E55-76ED-4968-A147-01032DC97E44}"/>
              </a:ext>
            </a:extLst>
          </p:cNvPr>
          <p:cNvSpPr>
            <a:spLocks noGrp="1"/>
          </p:cNvSpPr>
          <p:nvPr>
            <p:ph type="subTitle" idx="1"/>
          </p:nvPr>
        </p:nvSpPr>
        <p:spPr>
          <a:xfrm>
            <a:off x="1524000" y="4025003"/>
            <a:ext cx="9144000" cy="1655762"/>
          </a:xfrm>
        </p:spPr>
        <p:txBody>
          <a:bodyPr>
            <a:normAutofit lnSpcReduction="10000"/>
          </a:bodyPr>
          <a:lstStyle/>
          <a:p>
            <a:r>
              <a:rPr lang="pt-PT" dirty="0"/>
              <a:t>António Câmara</a:t>
            </a:r>
          </a:p>
          <a:p>
            <a:r>
              <a:rPr lang="pt-PT" dirty="0"/>
              <a:t>Theo  Fernandes</a:t>
            </a:r>
          </a:p>
          <a:p>
            <a:endParaRPr lang="pt-PT" dirty="0"/>
          </a:p>
          <a:p>
            <a:r>
              <a:rPr lang="pt-PT" dirty="0"/>
              <a:t>March 2020</a:t>
            </a:r>
          </a:p>
        </p:txBody>
      </p:sp>
    </p:spTree>
    <p:extLst>
      <p:ext uri="{BB962C8B-B14F-4D97-AF65-F5344CB8AC3E}">
        <p14:creationId xmlns:p14="http://schemas.microsoft.com/office/powerpoint/2010/main" val="2176770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0E18E-A4F9-4237-839A-BCE2986222B9}"/>
              </a:ext>
            </a:extLst>
          </p:cNvPr>
          <p:cNvSpPr>
            <a:spLocks noGrp="1"/>
          </p:cNvSpPr>
          <p:nvPr>
            <p:ph type="title"/>
          </p:nvPr>
        </p:nvSpPr>
        <p:spPr/>
        <p:txBody>
          <a:bodyPr/>
          <a:lstStyle/>
          <a:p>
            <a:r>
              <a:rPr lang="pt-PT" dirty="0"/>
              <a:t>Environmental data</a:t>
            </a:r>
          </a:p>
        </p:txBody>
      </p:sp>
      <p:sp>
        <p:nvSpPr>
          <p:cNvPr id="3" name="Content Placeholder 2">
            <a:extLst>
              <a:ext uri="{FF2B5EF4-FFF2-40B4-BE49-F238E27FC236}">
                <a16:creationId xmlns:a16="http://schemas.microsoft.com/office/drawing/2014/main" id="{43E5788A-1922-44FA-B658-2E9EBA04A916}"/>
              </a:ext>
            </a:extLst>
          </p:cNvPr>
          <p:cNvSpPr>
            <a:spLocks noGrp="1"/>
          </p:cNvSpPr>
          <p:nvPr>
            <p:ph idx="1"/>
          </p:nvPr>
        </p:nvSpPr>
        <p:spPr/>
        <p:txBody>
          <a:bodyPr/>
          <a:lstStyle/>
          <a:p>
            <a:pPr marL="0" indent="0">
              <a:buNone/>
            </a:pPr>
            <a:r>
              <a:rPr lang="pt-PT" dirty="0"/>
              <a:t>Realistic data</a:t>
            </a:r>
          </a:p>
          <a:p>
            <a:pPr marL="457200" lvl="1" indent="0">
              <a:buNone/>
            </a:pPr>
            <a:r>
              <a:rPr lang="pt-PT" dirty="0"/>
              <a:t>Ground and remote static and dynamic </a:t>
            </a:r>
          </a:p>
          <a:p>
            <a:pPr marL="457200" lvl="1" indent="0">
              <a:buNone/>
            </a:pPr>
            <a:r>
              <a:rPr lang="pt-PT" dirty="0"/>
              <a:t>imagery</a:t>
            </a:r>
          </a:p>
          <a:p>
            <a:pPr marL="457200" lvl="1" indent="0">
              <a:buNone/>
            </a:pPr>
            <a:r>
              <a:rPr lang="pt-PT" dirty="0"/>
              <a:t>Sound</a:t>
            </a:r>
          </a:p>
          <a:p>
            <a:pPr marL="457200" lvl="1" indent="0">
              <a:buNone/>
            </a:pPr>
            <a:r>
              <a:rPr lang="pt-PT" dirty="0"/>
              <a:t>Other senses</a:t>
            </a:r>
          </a:p>
          <a:p>
            <a:pPr marL="0" indent="0">
              <a:buNone/>
            </a:pPr>
            <a:endParaRPr lang="pt-PT" dirty="0"/>
          </a:p>
          <a:p>
            <a:pPr marL="0" indent="0">
              <a:buNone/>
            </a:pPr>
            <a:r>
              <a:rPr lang="pt-PT" dirty="0"/>
              <a:t>Symbolic data</a:t>
            </a:r>
          </a:p>
          <a:p>
            <a:pPr marL="457200" lvl="1" indent="0">
              <a:buNone/>
            </a:pPr>
            <a:r>
              <a:rPr lang="pt-PT" dirty="0"/>
              <a:t>Maps</a:t>
            </a:r>
          </a:p>
          <a:p>
            <a:pPr marL="457200" lvl="1" indent="0">
              <a:buNone/>
            </a:pPr>
            <a:r>
              <a:rPr lang="pt-PT" dirty="0"/>
              <a:t>Alphanumerical data (numerical and </a:t>
            </a:r>
          </a:p>
          <a:p>
            <a:pPr marL="457200" lvl="1" indent="0">
              <a:buNone/>
            </a:pPr>
            <a:r>
              <a:rPr lang="pt-PT" dirty="0"/>
              <a:t>linguistic)</a:t>
            </a:r>
          </a:p>
        </p:txBody>
      </p:sp>
      <p:pic>
        <p:nvPicPr>
          <p:cNvPr id="4" name="Picture 3">
            <a:extLst>
              <a:ext uri="{FF2B5EF4-FFF2-40B4-BE49-F238E27FC236}">
                <a16:creationId xmlns:a16="http://schemas.microsoft.com/office/drawing/2014/main" id="{665E30E0-01BD-46F7-A9E0-5CFD94991799}"/>
              </a:ext>
            </a:extLst>
          </p:cNvPr>
          <p:cNvPicPr>
            <a:picLocks noChangeAspect="1"/>
          </p:cNvPicPr>
          <p:nvPr/>
        </p:nvPicPr>
        <p:blipFill>
          <a:blip r:embed="rId2"/>
          <a:stretch>
            <a:fillRect/>
          </a:stretch>
        </p:blipFill>
        <p:spPr>
          <a:xfrm>
            <a:off x="6964049" y="2219520"/>
            <a:ext cx="4751262" cy="2887052"/>
          </a:xfrm>
          <a:prstGeom prst="rect">
            <a:avLst/>
          </a:prstGeom>
        </p:spPr>
      </p:pic>
      <p:sp>
        <p:nvSpPr>
          <p:cNvPr id="5" name="TextBox 4">
            <a:extLst>
              <a:ext uri="{FF2B5EF4-FFF2-40B4-BE49-F238E27FC236}">
                <a16:creationId xmlns:a16="http://schemas.microsoft.com/office/drawing/2014/main" id="{99301FD1-2719-4418-A305-4BDF46DCC39E}"/>
              </a:ext>
            </a:extLst>
          </p:cNvPr>
          <p:cNvSpPr txBox="1"/>
          <p:nvPr/>
        </p:nvSpPr>
        <p:spPr>
          <a:xfrm>
            <a:off x="6964049" y="5373794"/>
            <a:ext cx="4751262" cy="523220"/>
          </a:xfrm>
          <a:prstGeom prst="rect">
            <a:avLst/>
          </a:prstGeom>
          <a:noFill/>
        </p:spPr>
        <p:txBody>
          <a:bodyPr wrap="square" rtlCol="0">
            <a:spAutoFit/>
          </a:bodyPr>
          <a:lstStyle/>
          <a:p>
            <a:r>
              <a:rPr lang="pt-PT" sz="1400" dirty="0">
                <a:hlinkClick r:id="rId3"/>
              </a:rPr>
              <a:t>https://geoinformatics.com/aerial-photographs-bring-to-life-early-tax-maps/</a:t>
            </a:r>
            <a:endParaRPr lang="pt-PT" sz="1400" dirty="0"/>
          </a:p>
        </p:txBody>
      </p:sp>
    </p:spTree>
    <p:extLst>
      <p:ext uri="{BB962C8B-B14F-4D97-AF65-F5344CB8AC3E}">
        <p14:creationId xmlns:p14="http://schemas.microsoft.com/office/powerpoint/2010/main" val="2825108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BDE2C-DE8F-4BC4-A832-9259B76BF886}"/>
              </a:ext>
            </a:extLst>
          </p:cNvPr>
          <p:cNvSpPr>
            <a:spLocks noGrp="1"/>
          </p:cNvSpPr>
          <p:nvPr>
            <p:ph type="title"/>
          </p:nvPr>
        </p:nvSpPr>
        <p:spPr/>
        <p:txBody>
          <a:bodyPr/>
          <a:lstStyle/>
          <a:p>
            <a:pPr algn="ctr"/>
            <a:r>
              <a:rPr lang="pt-PT" dirty="0"/>
              <a:t>Environmental data collection</a:t>
            </a:r>
          </a:p>
        </p:txBody>
      </p:sp>
      <p:sp>
        <p:nvSpPr>
          <p:cNvPr id="3" name="Content Placeholder 2">
            <a:extLst>
              <a:ext uri="{FF2B5EF4-FFF2-40B4-BE49-F238E27FC236}">
                <a16:creationId xmlns:a16="http://schemas.microsoft.com/office/drawing/2014/main" id="{E2614AC7-745E-495D-A9C7-48D9C618BE1B}"/>
              </a:ext>
            </a:extLst>
          </p:cNvPr>
          <p:cNvSpPr>
            <a:spLocks noGrp="1"/>
          </p:cNvSpPr>
          <p:nvPr>
            <p:ph idx="1"/>
          </p:nvPr>
        </p:nvSpPr>
        <p:spPr/>
        <p:txBody>
          <a:bodyPr>
            <a:normAutofit lnSpcReduction="10000"/>
          </a:bodyPr>
          <a:lstStyle/>
          <a:p>
            <a:pPr marL="0" indent="0" algn="ctr">
              <a:buNone/>
            </a:pPr>
            <a:r>
              <a:rPr lang="pt-PT" dirty="0"/>
              <a:t>Permanent</a:t>
            </a:r>
          </a:p>
          <a:p>
            <a:pPr marL="0" indent="0" algn="ctr">
              <a:buNone/>
            </a:pPr>
            <a:r>
              <a:rPr lang="pt-PT" dirty="0"/>
              <a:t>Semi-permanent</a:t>
            </a:r>
          </a:p>
          <a:p>
            <a:pPr marL="0" indent="0" algn="ctr">
              <a:buNone/>
            </a:pPr>
            <a:r>
              <a:rPr lang="pt-PT" dirty="0"/>
              <a:t>Ephemeral</a:t>
            </a:r>
          </a:p>
          <a:p>
            <a:pPr marL="0" indent="0" algn="ctr">
              <a:buNone/>
            </a:pPr>
            <a:endParaRPr lang="pt-PT" dirty="0"/>
          </a:p>
          <a:p>
            <a:pPr marL="0" indent="0" algn="ctr">
              <a:buNone/>
            </a:pPr>
            <a:r>
              <a:rPr lang="pt-PT" dirty="0"/>
              <a:t>Global</a:t>
            </a:r>
          </a:p>
          <a:p>
            <a:pPr marL="0" indent="0" algn="ctr">
              <a:buNone/>
            </a:pPr>
            <a:r>
              <a:rPr lang="pt-PT" dirty="0"/>
              <a:t>International</a:t>
            </a:r>
          </a:p>
          <a:p>
            <a:pPr marL="0" indent="0" algn="ctr">
              <a:buNone/>
            </a:pPr>
            <a:r>
              <a:rPr lang="pt-PT" dirty="0"/>
              <a:t>National</a:t>
            </a:r>
          </a:p>
          <a:p>
            <a:pPr marL="0" indent="0" algn="ctr">
              <a:buNone/>
            </a:pPr>
            <a:r>
              <a:rPr lang="pt-PT" dirty="0"/>
              <a:t>Regional</a:t>
            </a:r>
          </a:p>
          <a:p>
            <a:pPr marL="0" indent="0" algn="ctr">
              <a:buNone/>
            </a:pPr>
            <a:r>
              <a:rPr lang="pt-PT" dirty="0"/>
              <a:t>Local</a:t>
            </a:r>
          </a:p>
        </p:txBody>
      </p:sp>
    </p:spTree>
    <p:extLst>
      <p:ext uri="{BB962C8B-B14F-4D97-AF65-F5344CB8AC3E}">
        <p14:creationId xmlns:p14="http://schemas.microsoft.com/office/powerpoint/2010/main" val="1401495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1CB8F-FAAC-451F-9126-4DCDE3009BE5}"/>
              </a:ext>
            </a:extLst>
          </p:cNvPr>
          <p:cNvSpPr>
            <a:spLocks noGrp="1"/>
          </p:cNvSpPr>
          <p:nvPr>
            <p:ph type="title"/>
          </p:nvPr>
        </p:nvSpPr>
        <p:spPr/>
        <p:txBody>
          <a:bodyPr/>
          <a:lstStyle/>
          <a:p>
            <a:pPr algn="ctr"/>
            <a:r>
              <a:rPr lang="pt-PT" dirty="0"/>
              <a:t>Environmental data collection</a:t>
            </a:r>
          </a:p>
        </p:txBody>
      </p:sp>
      <p:sp>
        <p:nvSpPr>
          <p:cNvPr id="3" name="Content Placeholder 2">
            <a:extLst>
              <a:ext uri="{FF2B5EF4-FFF2-40B4-BE49-F238E27FC236}">
                <a16:creationId xmlns:a16="http://schemas.microsoft.com/office/drawing/2014/main" id="{0BACD26D-6F9B-4FFC-A405-26FBD151C1FB}"/>
              </a:ext>
            </a:extLst>
          </p:cNvPr>
          <p:cNvSpPr>
            <a:spLocks noGrp="1"/>
          </p:cNvSpPr>
          <p:nvPr>
            <p:ph sz="half" idx="1"/>
          </p:nvPr>
        </p:nvSpPr>
        <p:spPr/>
        <p:txBody>
          <a:bodyPr>
            <a:normAutofit/>
          </a:bodyPr>
          <a:lstStyle/>
          <a:p>
            <a:pPr marL="0" indent="0">
              <a:buNone/>
            </a:pPr>
            <a:r>
              <a:rPr lang="en-US" dirty="0"/>
              <a:t>Key issues</a:t>
            </a:r>
          </a:p>
          <a:p>
            <a:endParaRPr lang="en-US" dirty="0"/>
          </a:p>
          <a:p>
            <a:pPr marL="457200" lvl="1" indent="0">
              <a:buNone/>
            </a:pPr>
            <a:r>
              <a:rPr lang="en-US" dirty="0"/>
              <a:t>Selection of sampling sites, frequencies, variables, and sampling duration</a:t>
            </a:r>
          </a:p>
          <a:p>
            <a:pPr marL="457200" lvl="1" indent="0">
              <a:buNone/>
            </a:pPr>
            <a:endParaRPr lang="en-US" dirty="0"/>
          </a:p>
          <a:p>
            <a:pPr marL="457200" lvl="1" indent="0">
              <a:buNone/>
            </a:pPr>
            <a:r>
              <a:rPr lang="en-US" dirty="0"/>
              <a:t>Type of sampling (random, systematic, restricted random, stratified or selective)</a:t>
            </a:r>
            <a:endParaRPr lang="pt-PT" dirty="0"/>
          </a:p>
        </p:txBody>
      </p:sp>
      <p:pic>
        <p:nvPicPr>
          <p:cNvPr id="7" name="Content Placeholder 6">
            <a:extLst>
              <a:ext uri="{FF2B5EF4-FFF2-40B4-BE49-F238E27FC236}">
                <a16:creationId xmlns:a16="http://schemas.microsoft.com/office/drawing/2014/main" id="{57668142-AD48-42D6-B5D3-A2888CD9066A}"/>
              </a:ext>
            </a:extLst>
          </p:cNvPr>
          <p:cNvPicPr>
            <a:picLocks noGrp="1" noChangeAspect="1"/>
          </p:cNvPicPr>
          <p:nvPr>
            <p:ph sz="half" idx="2"/>
          </p:nvPr>
        </p:nvPicPr>
        <p:blipFill>
          <a:blip r:embed="rId2"/>
          <a:stretch>
            <a:fillRect/>
          </a:stretch>
        </p:blipFill>
        <p:spPr>
          <a:xfrm>
            <a:off x="7580854" y="2102815"/>
            <a:ext cx="2438212" cy="3168406"/>
          </a:xfrm>
          <a:prstGeom prst="rect">
            <a:avLst/>
          </a:prstGeom>
        </p:spPr>
      </p:pic>
      <p:sp>
        <p:nvSpPr>
          <p:cNvPr id="8" name="TextBox 7">
            <a:extLst>
              <a:ext uri="{FF2B5EF4-FFF2-40B4-BE49-F238E27FC236}">
                <a16:creationId xmlns:a16="http://schemas.microsoft.com/office/drawing/2014/main" id="{B9DD3E66-AD08-48AE-B7D5-B5C4B4E8642C}"/>
              </a:ext>
            </a:extLst>
          </p:cNvPr>
          <p:cNvSpPr txBox="1"/>
          <p:nvPr/>
        </p:nvSpPr>
        <p:spPr>
          <a:xfrm>
            <a:off x="6724357" y="5683348"/>
            <a:ext cx="4515729" cy="523220"/>
          </a:xfrm>
          <a:prstGeom prst="rect">
            <a:avLst/>
          </a:prstGeom>
          <a:noFill/>
        </p:spPr>
        <p:txBody>
          <a:bodyPr wrap="square" rtlCol="0">
            <a:spAutoFit/>
          </a:bodyPr>
          <a:lstStyle/>
          <a:p>
            <a:r>
              <a:rPr lang="pt-PT" sz="1400" dirty="0">
                <a:hlinkClick r:id="rId3"/>
              </a:rPr>
              <a:t>https://www.amazon.com/Guidance-Choosing-Sampling-Environmental-Collection/dp/1243695994</a:t>
            </a:r>
            <a:r>
              <a:rPr lang="pt-PT" sz="1400" dirty="0"/>
              <a:t> </a:t>
            </a:r>
          </a:p>
        </p:txBody>
      </p:sp>
    </p:spTree>
    <p:extLst>
      <p:ext uri="{BB962C8B-B14F-4D97-AF65-F5344CB8AC3E}">
        <p14:creationId xmlns:p14="http://schemas.microsoft.com/office/powerpoint/2010/main" val="3070824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ACA5D-095B-4B54-B83C-51998DA8084A}"/>
              </a:ext>
            </a:extLst>
          </p:cNvPr>
          <p:cNvSpPr>
            <a:spLocks noGrp="1"/>
          </p:cNvSpPr>
          <p:nvPr>
            <p:ph type="title"/>
          </p:nvPr>
        </p:nvSpPr>
        <p:spPr/>
        <p:txBody>
          <a:bodyPr/>
          <a:lstStyle/>
          <a:p>
            <a:endParaRPr lang="pt-PT"/>
          </a:p>
        </p:txBody>
      </p:sp>
      <p:pic>
        <p:nvPicPr>
          <p:cNvPr id="4" name="Content Placeholder 3">
            <a:extLst>
              <a:ext uri="{FF2B5EF4-FFF2-40B4-BE49-F238E27FC236}">
                <a16:creationId xmlns:a16="http://schemas.microsoft.com/office/drawing/2014/main" id="{66AA861C-0922-40AA-A117-95CF52558492}"/>
              </a:ext>
            </a:extLst>
          </p:cNvPr>
          <p:cNvPicPr>
            <a:picLocks noGrp="1" noChangeAspect="1"/>
          </p:cNvPicPr>
          <p:nvPr>
            <p:ph idx="1"/>
          </p:nvPr>
        </p:nvPicPr>
        <p:blipFill>
          <a:blip r:embed="rId2"/>
          <a:stretch>
            <a:fillRect/>
          </a:stretch>
        </p:blipFill>
        <p:spPr>
          <a:xfrm>
            <a:off x="1400210" y="2290622"/>
            <a:ext cx="9391580" cy="2567607"/>
          </a:xfrm>
          <a:prstGeom prst="rect">
            <a:avLst/>
          </a:prstGeom>
        </p:spPr>
      </p:pic>
    </p:spTree>
    <p:extLst>
      <p:ext uri="{BB962C8B-B14F-4D97-AF65-F5344CB8AC3E}">
        <p14:creationId xmlns:p14="http://schemas.microsoft.com/office/powerpoint/2010/main" val="1175513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C556A-ED08-439C-B289-3EF116A2993F}"/>
              </a:ext>
            </a:extLst>
          </p:cNvPr>
          <p:cNvSpPr>
            <a:spLocks noGrp="1"/>
          </p:cNvSpPr>
          <p:nvPr>
            <p:ph type="title"/>
          </p:nvPr>
        </p:nvSpPr>
        <p:spPr>
          <a:xfrm>
            <a:off x="775252" y="365125"/>
            <a:ext cx="10515600" cy="1325563"/>
          </a:xfrm>
        </p:spPr>
        <p:txBody>
          <a:bodyPr/>
          <a:lstStyle/>
          <a:p>
            <a:pPr algn="ctr"/>
            <a:r>
              <a:rPr lang="pt-PT" dirty="0"/>
              <a:t>Environmental sensors</a:t>
            </a:r>
          </a:p>
        </p:txBody>
      </p:sp>
      <p:sp>
        <p:nvSpPr>
          <p:cNvPr id="3" name="Content Placeholder 2">
            <a:extLst>
              <a:ext uri="{FF2B5EF4-FFF2-40B4-BE49-F238E27FC236}">
                <a16:creationId xmlns:a16="http://schemas.microsoft.com/office/drawing/2014/main" id="{0B556DB1-B6D3-4310-841C-3E08FDB2F58E}"/>
              </a:ext>
            </a:extLst>
          </p:cNvPr>
          <p:cNvSpPr>
            <a:spLocks noGrp="1"/>
          </p:cNvSpPr>
          <p:nvPr>
            <p:ph idx="1"/>
          </p:nvPr>
        </p:nvSpPr>
        <p:spPr/>
        <p:txBody>
          <a:bodyPr>
            <a:normAutofit fontScale="85000" lnSpcReduction="10000"/>
          </a:bodyPr>
          <a:lstStyle/>
          <a:p>
            <a:pPr marL="0" indent="0" algn="ctr">
              <a:buNone/>
            </a:pPr>
            <a:r>
              <a:rPr lang="pt-PT" dirty="0"/>
              <a:t>Remote sensing satellite and aircrafts imagery</a:t>
            </a:r>
          </a:p>
          <a:p>
            <a:pPr marL="0" indent="0" algn="ctr">
              <a:buNone/>
            </a:pPr>
            <a:r>
              <a:rPr lang="pt-PT" dirty="0"/>
              <a:t>Aerial photography and videography</a:t>
            </a:r>
          </a:p>
          <a:p>
            <a:pPr marL="0" indent="0" algn="ctr">
              <a:buNone/>
            </a:pPr>
            <a:r>
              <a:rPr lang="pt-PT" dirty="0"/>
              <a:t>Ground photography and videography (including 360 and volumetric imaging)</a:t>
            </a:r>
          </a:p>
          <a:p>
            <a:pPr marL="0" indent="0" algn="ctr">
              <a:buNone/>
            </a:pPr>
            <a:r>
              <a:rPr lang="pt-PT" dirty="0"/>
              <a:t>Sound (unwanted and natural sounds)</a:t>
            </a:r>
          </a:p>
          <a:p>
            <a:pPr marL="0" indent="0" algn="ctr">
              <a:buNone/>
            </a:pPr>
            <a:r>
              <a:rPr lang="pt-PT" dirty="0"/>
              <a:t>Fiber-optic, optic, laser, electro-chemical,  biosensor devices, </a:t>
            </a:r>
            <a:r>
              <a:rPr lang="pt-PT" dirty="0">
                <a:solidFill>
                  <a:srgbClr val="FF0000"/>
                </a:solidFill>
              </a:rPr>
              <a:t>SPR, colorimetry, mass piezolectric</a:t>
            </a:r>
          </a:p>
          <a:p>
            <a:pPr marL="0" indent="0" algn="ctr">
              <a:buNone/>
            </a:pPr>
            <a:r>
              <a:rPr lang="pt-PT" dirty="0"/>
              <a:t>Consumer oriented sensing</a:t>
            </a:r>
          </a:p>
          <a:p>
            <a:pPr marL="0" indent="0" algn="ctr">
              <a:buNone/>
            </a:pPr>
            <a:r>
              <a:rPr lang="pt-PT" dirty="0"/>
              <a:t>Human sensing</a:t>
            </a:r>
          </a:p>
          <a:p>
            <a:pPr marL="0" indent="0" algn="ctr">
              <a:buNone/>
            </a:pPr>
            <a:endParaRPr lang="pt-PT" dirty="0"/>
          </a:p>
          <a:p>
            <a:pPr marL="0" indent="0">
              <a:buNone/>
            </a:pPr>
            <a:endParaRPr lang="pt-PT" sz="2100" dirty="0">
              <a:solidFill>
                <a:srgbClr val="FF0000"/>
              </a:solidFill>
            </a:endParaRPr>
          </a:p>
          <a:p>
            <a:pPr marL="0" indent="0">
              <a:buNone/>
            </a:pPr>
            <a:r>
              <a:rPr lang="pt-PT" sz="2100" dirty="0">
                <a:solidFill>
                  <a:srgbClr val="FF0000"/>
                </a:solidFill>
              </a:rPr>
              <a:t>In red, sensors covered in the Appendices</a:t>
            </a:r>
          </a:p>
          <a:p>
            <a:pPr marL="0" indent="0">
              <a:buNone/>
            </a:pPr>
            <a:endParaRPr lang="pt-PT" dirty="0"/>
          </a:p>
        </p:txBody>
      </p:sp>
    </p:spTree>
    <p:extLst>
      <p:ext uri="{BB962C8B-B14F-4D97-AF65-F5344CB8AC3E}">
        <p14:creationId xmlns:p14="http://schemas.microsoft.com/office/powerpoint/2010/main" val="1406654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4F2E-C6A3-4B6E-A67D-16236F10763D}"/>
              </a:ext>
            </a:extLst>
          </p:cNvPr>
          <p:cNvSpPr>
            <a:spLocks noGrp="1"/>
          </p:cNvSpPr>
          <p:nvPr>
            <p:ph type="title"/>
          </p:nvPr>
        </p:nvSpPr>
        <p:spPr/>
        <p:txBody>
          <a:bodyPr>
            <a:normAutofit fontScale="90000"/>
          </a:bodyPr>
          <a:lstStyle/>
          <a:p>
            <a:br>
              <a:rPr lang="en-US" dirty="0"/>
            </a:br>
            <a:r>
              <a:rPr lang="en-US" dirty="0"/>
              <a:t>Remote sensing satellite and aircrafts imagery</a:t>
            </a:r>
            <a:br>
              <a:rPr lang="en-US" dirty="0"/>
            </a:br>
            <a:endParaRPr lang="pt-PT" dirty="0"/>
          </a:p>
        </p:txBody>
      </p:sp>
      <p:sp>
        <p:nvSpPr>
          <p:cNvPr id="3" name="Content Placeholder 2">
            <a:extLst>
              <a:ext uri="{FF2B5EF4-FFF2-40B4-BE49-F238E27FC236}">
                <a16:creationId xmlns:a16="http://schemas.microsoft.com/office/drawing/2014/main" id="{9C054554-F455-4D6E-9E8F-B2B771405A1D}"/>
              </a:ext>
            </a:extLst>
          </p:cNvPr>
          <p:cNvSpPr>
            <a:spLocks noGrp="1"/>
          </p:cNvSpPr>
          <p:nvPr>
            <p:ph sz="half" idx="1"/>
          </p:nvPr>
        </p:nvSpPr>
        <p:spPr/>
        <p:txBody>
          <a:bodyPr>
            <a:normAutofit fontScale="70000" lnSpcReduction="20000"/>
          </a:bodyPr>
          <a:lstStyle/>
          <a:p>
            <a:pPr marL="0" indent="0">
              <a:buNone/>
            </a:pPr>
            <a:r>
              <a:rPr lang="en-US" dirty="0"/>
              <a:t>Key features</a:t>
            </a:r>
          </a:p>
          <a:p>
            <a:pPr marL="0" indent="0">
              <a:buNone/>
            </a:pPr>
            <a:endParaRPr lang="en-US" dirty="0"/>
          </a:p>
          <a:p>
            <a:pPr marL="457200" lvl="1" indent="0">
              <a:buNone/>
            </a:pPr>
            <a:r>
              <a:rPr lang="en-US" dirty="0"/>
              <a:t>Spatial resolution, which is  a measure of the smallest angular or linear separation between two objects obtained by the sensor</a:t>
            </a:r>
          </a:p>
          <a:p>
            <a:pPr marL="457200" lvl="1" indent="0">
              <a:buNone/>
            </a:pPr>
            <a:endParaRPr lang="en-US" dirty="0"/>
          </a:p>
          <a:p>
            <a:pPr marL="457200" lvl="1" indent="0">
              <a:buNone/>
            </a:pPr>
            <a:r>
              <a:rPr lang="en-US" dirty="0"/>
              <a:t>Spectral resolution, that refers to the number of observed bands of the electromagnetic spectrum to which the sensor is sensitive and the width of each band in terms of frequency or wavelength</a:t>
            </a:r>
          </a:p>
          <a:p>
            <a:pPr marL="457200" lvl="1" indent="0">
              <a:buNone/>
            </a:pPr>
            <a:endParaRPr lang="en-US" dirty="0"/>
          </a:p>
          <a:p>
            <a:pPr marL="457200" lvl="1" indent="0">
              <a:buNone/>
            </a:pPr>
            <a:r>
              <a:rPr lang="en-US" dirty="0"/>
              <a:t>Radiometric resolution specifying the radiance or intensity levels observed for each spectral band</a:t>
            </a:r>
          </a:p>
          <a:p>
            <a:pPr marL="457200" lvl="1" indent="0">
              <a:buNone/>
            </a:pPr>
            <a:endParaRPr lang="en-US" dirty="0"/>
          </a:p>
          <a:p>
            <a:pPr marL="457200" lvl="1" indent="0">
              <a:buNone/>
            </a:pPr>
            <a:r>
              <a:rPr lang="en-US" dirty="0"/>
              <a:t>Temporal resolution, which refers to how often the sensor records imagery of a particular area and is related to the sensor’s ground field of view or swath width, a measure of its coverage capability</a:t>
            </a:r>
          </a:p>
          <a:p>
            <a:pPr marL="457200" lvl="1" indent="0">
              <a:buNone/>
            </a:pPr>
            <a:endParaRPr lang="pt-PT" dirty="0"/>
          </a:p>
          <a:p>
            <a:pPr marL="0" indent="0">
              <a:buNone/>
            </a:pPr>
            <a:endParaRPr lang="pt-PT" dirty="0"/>
          </a:p>
        </p:txBody>
      </p:sp>
      <p:pic>
        <p:nvPicPr>
          <p:cNvPr id="8" name="Content Placeholder 7">
            <a:extLst>
              <a:ext uri="{FF2B5EF4-FFF2-40B4-BE49-F238E27FC236}">
                <a16:creationId xmlns:a16="http://schemas.microsoft.com/office/drawing/2014/main" id="{28AD65D3-0DCB-4773-920B-86E7933987EF}"/>
              </a:ext>
            </a:extLst>
          </p:cNvPr>
          <p:cNvPicPr>
            <a:picLocks noGrp="1" noChangeAspect="1"/>
          </p:cNvPicPr>
          <p:nvPr>
            <p:ph sz="half" idx="2"/>
          </p:nvPr>
        </p:nvPicPr>
        <p:blipFill>
          <a:blip r:embed="rId2"/>
          <a:stretch>
            <a:fillRect/>
          </a:stretch>
        </p:blipFill>
        <p:spPr>
          <a:xfrm>
            <a:off x="6091402" y="3429000"/>
            <a:ext cx="6048925" cy="2327057"/>
          </a:xfrm>
          <a:prstGeom prst="rect">
            <a:avLst/>
          </a:prstGeom>
        </p:spPr>
      </p:pic>
      <p:sp>
        <p:nvSpPr>
          <p:cNvPr id="9" name="TextBox 8">
            <a:extLst>
              <a:ext uri="{FF2B5EF4-FFF2-40B4-BE49-F238E27FC236}">
                <a16:creationId xmlns:a16="http://schemas.microsoft.com/office/drawing/2014/main" id="{5F126DC8-6BCA-4A31-8A23-09E9E75BB5F4}"/>
              </a:ext>
            </a:extLst>
          </p:cNvPr>
          <p:cNvSpPr txBox="1"/>
          <p:nvPr/>
        </p:nvSpPr>
        <p:spPr>
          <a:xfrm>
            <a:off x="6372665" y="5880295"/>
            <a:ext cx="5486400" cy="523220"/>
          </a:xfrm>
          <a:prstGeom prst="rect">
            <a:avLst/>
          </a:prstGeom>
          <a:noFill/>
        </p:spPr>
        <p:txBody>
          <a:bodyPr wrap="square" rtlCol="0">
            <a:spAutoFit/>
          </a:bodyPr>
          <a:lstStyle/>
          <a:p>
            <a:pPr lvl="0"/>
            <a:r>
              <a:rPr lang="pt-PT" sz="1400" dirty="0">
                <a:solidFill>
                  <a:prstClr val="black"/>
                </a:solidFill>
                <a:hlinkClick r:id="rId3">
                  <a:extLst>
                    <a:ext uri="{A12FA001-AC4F-418D-AE19-62706E023703}">
                      <ahyp:hlinkClr xmlns:ahyp="http://schemas.microsoft.com/office/drawing/2018/hyperlinkcolor" val="tx"/>
                    </a:ext>
                  </a:extLst>
                </a:hlinkClick>
              </a:rPr>
              <a:t>https://www.researchgate.net/figure/The-difference-between-four-major-types-of-remote-sensors-passive-sensors_fig3_324537528</a:t>
            </a:r>
            <a:r>
              <a:rPr lang="pt-PT" sz="1400" dirty="0">
                <a:solidFill>
                  <a:prstClr val="black"/>
                </a:solidFill>
              </a:rPr>
              <a:t> </a:t>
            </a:r>
          </a:p>
        </p:txBody>
      </p:sp>
      <p:pic>
        <p:nvPicPr>
          <p:cNvPr id="12" name="Picture 11">
            <a:extLst>
              <a:ext uri="{FF2B5EF4-FFF2-40B4-BE49-F238E27FC236}">
                <a16:creationId xmlns:a16="http://schemas.microsoft.com/office/drawing/2014/main" id="{1330DF61-7B8E-4F75-B609-9545237848B5}"/>
              </a:ext>
            </a:extLst>
          </p:cNvPr>
          <p:cNvPicPr>
            <a:picLocks noChangeAspect="1"/>
          </p:cNvPicPr>
          <p:nvPr/>
        </p:nvPicPr>
        <p:blipFill>
          <a:blip r:embed="rId4"/>
          <a:stretch>
            <a:fillRect/>
          </a:stretch>
        </p:blipFill>
        <p:spPr>
          <a:xfrm>
            <a:off x="7723163" y="1505244"/>
            <a:ext cx="2565008" cy="1923756"/>
          </a:xfrm>
          <a:prstGeom prst="rect">
            <a:avLst/>
          </a:prstGeom>
        </p:spPr>
      </p:pic>
    </p:spTree>
    <p:extLst>
      <p:ext uri="{BB962C8B-B14F-4D97-AF65-F5344CB8AC3E}">
        <p14:creationId xmlns:p14="http://schemas.microsoft.com/office/powerpoint/2010/main" val="2288803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2F93E-09CC-43EC-B692-02CF6B6D3E3A}"/>
              </a:ext>
            </a:extLst>
          </p:cNvPr>
          <p:cNvSpPr>
            <a:spLocks noGrp="1"/>
          </p:cNvSpPr>
          <p:nvPr>
            <p:ph type="title"/>
          </p:nvPr>
        </p:nvSpPr>
        <p:spPr/>
        <p:txBody>
          <a:bodyPr/>
          <a:lstStyle/>
          <a:p>
            <a:r>
              <a:rPr lang="en-US" dirty="0"/>
              <a:t>Remote sensing satellite and aircrafts imagery</a:t>
            </a:r>
            <a:endParaRPr lang="pt-PT" dirty="0"/>
          </a:p>
        </p:txBody>
      </p:sp>
      <p:sp>
        <p:nvSpPr>
          <p:cNvPr id="3" name="Content Placeholder 2">
            <a:extLst>
              <a:ext uri="{FF2B5EF4-FFF2-40B4-BE49-F238E27FC236}">
                <a16:creationId xmlns:a16="http://schemas.microsoft.com/office/drawing/2014/main" id="{C43CD854-C87E-4C9E-9BCF-72FC1392FE31}"/>
              </a:ext>
            </a:extLst>
          </p:cNvPr>
          <p:cNvSpPr>
            <a:spLocks noGrp="1"/>
          </p:cNvSpPr>
          <p:nvPr>
            <p:ph sz="half" idx="1"/>
          </p:nvPr>
        </p:nvSpPr>
        <p:spPr/>
        <p:txBody>
          <a:bodyPr>
            <a:normAutofit fontScale="92500" lnSpcReduction="10000"/>
          </a:bodyPr>
          <a:lstStyle/>
          <a:p>
            <a:pPr marL="0" indent="0">
              <a:buNone/>
            </a:pPr>
            <a:r>
              <a:rPr lang="en-US" dirty="0"/>
              <a:t>Remote sensing systems may be classified as </a:t>
            </a:r>
          </a:p>
          <a:p>
            <a:pPr marL="0" indent="0">
              <a:buNone/>
            </a:pPr>
            <a:endParaRPr lang="en-US" dirty="0"/>
          </a:p>
          <a:p>
            <a:pPr marL="457200" lvl="1" indent="0">
              <a:buNone/>
            </a:pPr>
            <a:r>
              <a:rPr lang="en-US" dirty="0"/>
              <a:t>Passive systems register naturally occurring radiation that is reflected or emitted from the terrain in the visible, infrared and other parts of the electromagnetic spectrum</a:t>
            </a:r>
          </a:p>
          <a:p>
            <a:pPr marL="457200" lvl="1" indent="0">
              <a:buNone/>
            </a:pPr>
            <a:endParaRPr lang="en-US" dirty="0"/>
          </a:p>
          <a:p>
            <a:pPr marL="457200" lvl="1" indent="0">
              <a:buNone/>
            </a:pPr>
            <a:r>
              <a:rPr lang="en-US" dirty="0"/>
              <a:t>Active systems such as microwave (radar) and sonar emit electromagnetic energy and then measure and time the backscatter radiation returned to the sensor system</a:t>
            </a:r>
            <a:endParaRPr lang="pt-PT" dirty="0"/>
          </a:p>
        </p:txBody>
      </p:sp>
      <p:pic>
        <p:nvPicPr>
          <p:cNvPr id="5" name="Content Placeholder 4">
            <a:extLst>
              <a:ext uri="{FF2B5EF4-FFF2-40B4-BE49-F238E27FC236}">
                <a16:creationId xmlns:a16="http://schemas.microsoft.com/office/drawing/2014/main" id="{361E3E6E-16D4-4F24-8730-EF90DE43F419}"/>
              </a:ext>
            </a:extLst>
          </p:cNvPr>
          <p:cNvPicPr>
            <a:picLocks noGrp="1" noChangeAspect="1"/>
          </p:cNvPicPr>
          <p:nvPr>
            <p:ph sz="half" idx="2"/>
          </p:nvPr>
        </p:nvPicPr>
        <p:blipFill>
          <a:blip r:embed="rId2"/>
          <a:stretch>
            <a:fillRect/>
          </a:stretch>
        </p:blipFill>
        <p:spPr>
          <a:xfrm>
            <a:off x="5959638" y="1897697"/>
            <a:ext cx="5575870" cy="3929349"/>
          </a:xfrm>
          <a:prstGeom prst="rect">
            <a:avLst/>
          </a:prstGeom>
        </p:spPr>
      </p:pic>
      <p:sp>
        <p:nvSpPr>
          <p:cNvPr id="6" name="TextBox 5">
            <a:extLst>
              <a:ext uri="{FF2B5EF4-FFF2-40B4-BE49-F238E27FC236}">
                <a16:creationId xmlns:a16="http://schemas.microsoft.com/office/drawing/2014/main" id="{CD3470C1-109E-46F6-9F31-26FE59A43BFE}"/>
              </a:ext>
            </a:extLst>
          </p:cNvPr>
          <p:cNvSpPr txBox="1"/>
          <p:nvPr/>
        </p:nvSpPr>
        <p:spPr>
          <a:xfrm>
            <a:off x="6172202" y="6176963"/>
            <a:ext cx="5377373" cy="523220"/>
          </a:xfrm>
          <a:prstGeom prst="rect">
            <a:avLst/>
          </a:prstGeom>
          <a:noFill/>
        </p:spPr>
        <p:txBody>
          <a:bodyPr wrap="square" rtlCol="0">
            <a:spAutoFit/>
          </a:bodyPr>
          <a:lstStyle/>
          <a:p>
            <a:r>
              <a:rPr lang="pt-PT" sz="1400" dirty="0">
                <a:hlinkClick r:id="rId3"/>
              </a:rPr>
              <a:t>https://www.researchgate.net/figure/The-difference-between-four-major-types-of-remote-sensors-passive-sensors_fig3_324537528</a:t>
            </a:r>
            <a:endParaRPr lang="pt-PT" sz="1400" dirty="0"/>
          </a:p>
        </p:txBody>
      </p:sp>
    </p:spTree>
    <p:extLst>
      <p:ext uri="{BB962C8B-B14F-4D97-AF65-F5344CB8AC3E}">
        <p14:creationId xmlns:p14="http://schemas.microsoft.com/office/powerpoint/2010/main" val="863600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4174-4D50-46CE-9C26-846548529D28}"/>
              </a:ext>
            </a:extLst>
          </p:cNvPr>
          <p:cNvSpPr>
            <a:spLocks noGrp="1"/>
          </p:cNvSpPr>
          <p:nvPr>
            <p:ph type="title"/>
          </p:nvPr>
        </p:nvSpPr>
        <p:spPr/>
        <p:txBody>
          <a:bodyPr/>
          <a:lstStyle/>
          <a:p>
            <a:r>
              <a:rPr lang="en-US" dirty="0"/>
              <a:t>Remote sensing satellite and aircrafts imagery</a:t>
            </a:r>
            <a:endParaRPr lang="pt-PT" dirty="0"/>
          </a:p>
        </p:txBody>
      </p:sp>
      <p:sp>
        <p:nvSpPr>
          <p:cNvPr id="3" name="Content Placeholder 2">
            <a:extLst>
              <a:ext uri="{FF2B5EF4-FFF2-40B4-BE49-F238E27FC236}">
                <a16:creationId xmlns:a16="http://schemas.microsoft.com/office/drawing/2014/main" id="{011A27F6-7860-4AC2-8917-843CEF9F8D40}"/>
              </a:ext>
            </a:extLst>
          </p:cNvPr>
          <p:cNvSpPr>
            <a:spLocks noGrp="1"/>
          </p:cNvSpPr>
          <p:nvPr>
            <p:ph sz="half" idx="1"/>
          </p:nvPr>
        </p:nvSpPr>
        <p:spPr/>
        <p:txBody>
          <a:bodyPr>
            <a:normAutofit fontScale="92500" lnSpcReduction="10000"/>
          </a:bodyPr>
          <a:lstStyle/>
          <a:p>
            <a:pPr marL="0" indent="0">
              <a:buNone/>
            </a:pPr>
            <a:r>
              <a:rPr lang="pt-PT" dirty="0"/>
              <a:t>Remote sensing systems typology</a:t>
            </a:r>
          </a:p>
          <a:p>
            <a:pPr marL="0" indent="0">
              <a:buNone/>
            </a:pPr>
            <a:endParaRPr lang="pt-PT" dirty="0"/>
          </a:p>
          <a:p>
            <a:pPr marL="457200" lvl="1" indent="0">
              <a:buNone/>
            </a:pPr>
            <a:r>
              <a:rPr lang="en-US" dirty="0"/>
              <a:t>Multi-spectral and hyper-spectral sensors (weather, marine and land observation)</a:t>
            </a:r>
          </a:p>
          <a:p>
            <a:pPr marL="457200" lvl="1" indent="0">
              <a:buNone/>
            </a:pPr>
            <a:endParaRPr lang="en-US" dirty="0"/>
          </a:p>
          <a:p>
            <a:pPr marL="457200" lvl="1" indent="0">
              <a:buNone/>
            </a:pPr>
            <a:r>
              <a:rPr lang="en-US" dirty="0"/>
              <a:t>High spatial resolution sensors (moderate spatial coverage but high resolution)</a:t>
            </a:r>
          </a:p>
          <a:p>
            <a:pPr marL="457200" lvl="1" indent="0">
              <a:buNone/>
            </a:pPr>
            <a:endParaRPr lang="en-US" dirty="0"/>
          </a:p>
          <a:p>
            <a:pPr marL="457200" lvl="1" indent="0">
              <a:buNone/>
            </a:pPr>
            <a:r>
              <a:rPr lang="en-US" dirty="0"/>
              <a:t>RADAR sensors (can function both day and night; marine and land observation)</a:t>
            </a:r>
          </a:p>
          <a:p>
            <a:pPr marL="0" indent="0">
              <a:buNone/>
            </a:pPr>
            <a:endParaRPr lang="pt-PT" dirty="0"/>
          </a:p>
        </p:txBody>
      </p:sp>
      <p:pic>
        <p:nvPicPr>
          <p:cNvPr id="5" name="Content Placeholder 4">
            <a:extLst>
              <a:ext uri="{FF2B5EF4-FFF2-40B4-BE49-F238E27FC236}">
                <a16:creationId xmlns:a16="http://schemas.microsoft.com/office/drawing/2014/main" id="{60D520AC-ADB3-4D5C-9C29-B77FBBDBF25C}"/>
              </a:ext>
            </a:extLst>
          </p:cNvPr>
          <p:cNvPicPr>
            <a:picLocks noGrp="1" noChangeAspect="1"/>
          </p:cNvPicPr>
          <p:nvPr>
            <p:ph sz="half" idx="2"/>
          </p:nvPr>
        </p:nvPicPr>
        <p:blipFill>
          <a:blip r:embed="rId2"/>
          <a:stretch>
            <a:fillRect/>
          </a:stretch>
        </p:blipFill>
        <p:spPr>
          <a:xfrm>
            <a:off x="6396465" y="2976771"/>
            <a:ext cx="5368815" cy="2049045"/>
          </a:xfrm>
          <a:prstGeom prst="rect">
            <a:avLst/>
          </a:prstGeom>
        </p:spPr>
      </p:pic>
      <p:sp>
        <p:nvSpPr>
          <p:cNvPr id="6" name="TextBox 5">
            <a:extLst>
              <a:ext uri="{FF2B5EF4-FFF2-40B4-BE49-F238E27FC236}">
                <a16:creationId xmlns:a16="http://schemas.microsoft.com/office/drawing/2014/main" id="{224D9C12-3F4B-4451-90F3-FA5E7764A155}"/>
              </a:ext>
            </a:extLst>
          </p:cNvPr>
          <p:cNvSpPr txBox="1"/>
          <p:nvPr/>
        </p:nvSpPr>
        <p:spPr>
          <a:xfrm>
            <a:off x="7976382" y="5556738"/>
            <a:ext cx="2996418" cy="369332"/>
          </a:xfrm>
          <a:prstGeom prst="rect">
            <a:avLst/>
          </a:prstGeom>
          <a:noFill/>
        </p:spPr>
        <p:txBody>
          <a:bodyPr wrap="square" rtlCol="0">
            <a:spAutoFit/>
          </a:bodyPr>
          <a:lstStyle/>
          <a:p>
            <a:r>
              <a:rPr lang="pt-PT" dirty="0"/>
              <a:t>L. Zhu et al, 2017</a:t>
            </a:r>
          </a:p>
        </p:txBody>
      </p:sp>
    </p:spTree>
    <p:extLst>
      <p:ext uri="{BB962C8B-B14F-4D97-AF65-F5344CB8AC3E}">
        <p14:creationId xmlns:p14="http://schemas.microsoft.com/office/powerpoint/2010/main" val="3552178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A90E4-5DA0-48B2-841F-D95098179C1D}"/>
              </a:ext>
            </a:extLst>
          </p:cNvPr>
          <p:cNvSpPr>
            <a:spLocks noGrp="1"/>
          </p:cNvSpPr>
          <p:nvPr>
            <p:ph type="title"/>
          </p:nvPr>
        </p:nvSpPr>
        <p:spPr/>
        <p:txBody>
          <a:bodyPr/>
          <a:lstStyle/>
          <a:p>
            <a:r>
              <a:rPr lang="en-US" dirty="0"/>
              <a:t>Remote sensing satellite and aircrafts imagery</a:t>
            </a:r>
            <a:endParaRPr lang="pt-PT" dirty="0"/>
          </a:p>
        </p:txBody>
      </p:sp>
      <p:sp>
        <p:nvSpPr>
          <p:cNvPr id="3" name="Content Placeholder 2">
            <a:extLst>
              <a:ext uri="{FF2B5EF4-FFF2-40B4-BE49-F238E27FC236}">
                <a16:creationId xmlns:a16="http://schemas.microsoft.com/office/drawing/2014/main" id="{4D96CAE1-6E1A-4574-A76A-4A4D662F347B}"/>
              </a:ext>
            </a:extLst>
          </p:cNvPr>
          <p:cNvSpPr>
            <a:spLocks noGrp="1"/>
          </p:cNvSpPr>
          <p:nvPr>
            <p:ph sz="half" idx="1"/>
          </p:nvPr>
        </p:nvSpPr>
        <p:spPr/>
        <p:txBody>
          <a:bodyPr>
            <a:normAutofit fontScale="77500" lnSpcReduction="20000"/>
          </a:bodyPr>
          <a:lstStyle/>
          <a:p>
            <a:pPr marL="0" indent="0">
              <a:buNone/>
            </a:pPr>
            <a:r>
              <a:rPr lang="en-US" dirty="0"/>
              <a:t>Other remote sensing alternatives include</a:t>
            </a:r>
          </a:p>
          <a:p>
            <a:pPr marL="0" indent="0">
              <a:buNone/>
            </a:pPr>
            <a:endParaRPr lang="en-US" dirty="0"/>
          </a:p>
          <a:p>
            <a:pPr marL="457200" lvl="1" indent="0">
              <a:buNone/>
            </a:pPr>
            <a:r>
              <a:rPr lang="en-US" dirty="0"/>
              <a:t>Photography, videography and LIDAR (</a:t>
            </a:r>
            <a:r>
              <a:rPr lang="en-US" dirty="0" err="1"/>
              <a:t>LIght</a:t>
            </a:r>
            <a:r>
              <a:rPr lang="en-US" dirty="0"/>
              <a:t> Detection And Ranging), FLIR (Forward Looking InfraRed) and Laser fluoresce-sensors </a:t>
            </a:r>
          </a:p>
          <a:p>
            <a:pPr marL="457200" lvl="1" indent="0">
              <a:buNone/>
            </a:pPr>
            <a:endParaRPr lang="en-US" dirty="0"/>
          </a:p>
          <a:p>
            <a:pPr marL="457200" lvl="1" indent="0">
              <a:buNone/>
            </a:pPr>
            <a:r>
              <a:rPr lang="en-US" dirty="0"/>
              <a:t>FLIR sensors are positioned on aircraft or helicopters. They are used in search and rescue operations and forest fire monitoring</a:t>
            </a:r>
          </a:p>
          <a:p>
            <a:pPr marL="457200" lvl="1" indent="0">
              <a:buNone/>
            </a:pPr>
            <a:endParaRPr lang="en-US" dirty="0"/>
          </a:p>
          <a:p>
            <a:pPr marL="457200" lvl="1" indent="0">
              <a:buNone/>
            </a:pPr>
            <a:r>
              <a:rPr lang="en-US" dirty="0"/>
              <a:t>Laser fluoresce-sensors are based on the principle that some targets fluoresce, or emit energy, upon receiving energy. These sensors are applied for ocean applications to detect oil spills and map chlorophyll </a:t>
            </a:r>
          </a:p>
          <a:p>
            <a:endParaRPr lang="pt-PT" dirty="0"/>
          </a:p>
        </p:txBody>
      </p:sp>
      <p:pic>
        <p:nvPicPr>
          <p:cNvPr id="5" name="Content Placeholder 4">
            <a:extLst>
              <a:ext uri="{FF2B5EF4-FFF2-40B4-BE49-F238E27FC236}">
                <a16:creationId xmlns:a16="http://schemas.microsoft.com/office/drawing/2014/main" id="{56031FA0-8D8D-4228-8EE1-DF67D3FF5C06}"/>
              </a:ext>
            </a:extLst>
          </p:cNvPr>
          <p:cNvPicPr>
            <a:picLocks noGrp="1" noChangeAspect="1"/>
          </p:cNvPicPr>
          <p:nvPr>
            <p:ph sz="half" idx="2"/>
          </p:nvPr>
        </p:nvPicPr>
        <p:blipFill>
          <a:blip r:embed="rId2"/>
          <a:stretch>
            <a:fillRect/>
          </a:stretch>
        </p:blipFill>
        <p:spPr>
          <a:xfrm>
            <a:off x="6568252" y="2174641"/>
            <a:ext cx="4785548" cy="3518369"/>
          </a:xfrm>
          <a:prstGeom prst="rect">
            <a:avLst/>
          </a:prstGeom>
        </p:spPr>
      </p:pic>
      <p:sp>
        <p:nvSpPr>
          <p:cNvPr id="6" name="TextBox 5">
            <a:extLst>
              <a:ext uri="{FF2B5EF4-FFF2-40B4-BE49-F238E27FC236}">
                <a16:creationId xmlns:a16="http://schemas.microsoft.com/office/drawing/2014/main" id="{EF6278BA-CB03-419A-BEAB-1B66727F008B}"/>
              </a:ext>
            </a:extLst>
          </p:cNvPr>
          <p:cNvSpPr txBox="1"/>
          <p:nvPr/>
        </p:nvSpPr>
        <p:spPr>
          <a:xfrm>
            <a:off x="7906043" y="6176963"/>
            <a:ext cx="3193366" cy="369332"/>
          </a:xfrm>
          <a:prstGeom prst="rect">
            <a:avLst/>
          </a:prstGeom>
          <a:noFill/>
        </p:spPr>
        <p:txBody>
          <a:bodyPr wrap="square" rtlCol="0">
            <a:spAutoFit/>
          </a:bodyPr>
          <a:lstStyle/>
          <a:p>
            <a:r>
              <a:rPr lang="pt-PT" dirty="0"/>
              <a:t>L. Zhu et al., 2017</a:t>
            </a:r>
          </a:p>
        </p:txBody>
      </p:sp>
    </p:spTree>
    <p:extLst>
      <p:ext uri="{BB962C8B-B14F-4D97-AF65-F5344CB8AC3E}">
        <p14:creationId xmlns:p14="http://schemas.microsoft.com/office/powerpoint/2010/main" val="1239439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0F3D5-0044-41F4-B773-28C5C5C2CBA2}"/>
              </a:ext>
            </a:extLst>
          </p:cNvPr>
          <p:cNvSpPr>
            <a:spLocks noGrp="1"/>
          </p:cNvSpPr>
          <p:nvPr>
            <p:ph type="title"/>
          </p:nvPr>
        </p:nvSpPr>
        <p:spPr/>
        <p:txBody>
          <a:bodyPr/>
          <a:lstStyle/>
          <a:p>
            <a:r>
              <a:rPr lang="en-US" dirty="0"/>
              <a:t>Remote sensing satellite and aircrafts imagery</a:t>
            </a:r>
            <a:endParaRPr lang="pt-PT" dirty="0"/>
          </a:p>
        </p:txBody>
      </p:sp>
      <p:sp>
        <p:nvSpPr>
          <p:cNvPr id="3" name="Content Placeholder 2">
            <a:extLst>
              <a:ext uri="{FF2B5EF4-FFF2-40B4-BE49-F238E27FC236}">
                <a16:creationId xmlns:a16="http://schemas.microsoft.com/office/drawing/2014/main" id="{D6BE7A44-CD2D-4422-A105-0273FB819F35}"/>
              </a:ext>
            </a:extLst>
          </p:cNvPr>
          <p:cNvSpPr>
            <a:spLocks noGrp="1"/>
          </p:cNvSpPr>
          <p:nvPr>
            <p:ph sz="half" idx="1"/>
          </p:nvPr>
        </p:nvSpPr>
        <p:spPr/>
        <p:txBody>
          <a:bodyPr>
            <a:normAutofit fontScale="62500" lnSpcReduction="20000"/>
          </a:bodyPr>
          <a:lstStyle/>
          <a:p>
            <a:pPr marL="0" indent="0">
              <a:buNone/>
            </a:pPr>
            <a:r>
              <a:rPr lang="en-US" dirty="0"/>
              <a:t>Processing of remotely sensed images is a requirement to correct for distortions and facilitate visual or machine-based analyses</a:t>
            </a:r>
          </a:p>
          <a:p>
            <a:pPr marL="0" indent="0">
              <a:buNone/>
            </a:pPr>
            <a:endParaRPr lang="en-US" dirty="0"/>
          </a:p>
          <a:p>
            <a:pPr marL="0" indent="0">
              <a:buNone/>
            </a:pPr>
            <a:r>
              <a:rPr lang="en-US" dirty="0"/>
              <a:t>Remotely sensed images are subject to the following processing stages:</a:t>
            </a:r>
          </a:p>
          <a:p>
            <a:pPr marL="0" indent="0">
              <a:buNone/>
            </a:pPr>
            <a:r>
              <a:rPr lang="en-US" dirty="0"/>
              <a:t> </a:t>
            </a:r>
          </a:p>
          <a:p>
            <a:pPr marL="457200" lvl="1" indent="0">
              <a:buNone/>
            </a:pPr>
            <a:r>
              <a:rPr lang="en-US" dirty="0"/>
              <a:t>Rectification of the data to a map projection (pre-processing) </a:t>
            </a:r>
          </a:p>
          <a:p>
            <a:pPr marL="457200" lvl="1" indent="0">
              <a:buNone/>
            </a:pPr>
            <a:r>
              <a:rPr lang="en-US" dirty="0"/>
              <a:t>Image enhancement</a:t>
            </a:r>
          </a:p>
          <a:p>
            <a:pPr marL="457200" lvl="1" indent="0">
              <a:buNone/>
            </a:pPr>
            <a:r>
              <a:rPr lang="en-US" dirty="0"/>
              <a:t>Image transformation </a:t>
            </a:r>
          </a:p>
          <a:p>
            <a:pPr marL="457200" lvl="1" indent="0">
              <a:buNone/>
            </a:pPr>
            <a:r>
              <a:rPr lang="en-US" dirty="0"/>
              <a:t>Classification</a:t>
            </a:r>
          </a:p>
          <a:p>
            <a:pPr marL="457200" lvl="1" indent="0">
              <a:buNone/>
            </a:pPr>
            <a:r>
              <a:rPr lang="en-US" dirty="0"/>
              <a:t>Change detection  </a:t>
            </a:r>
          </a:p>
          <a:p>
            <a:pPr marL="0" indent="0">
              <a:buNone/>
            </a:pPr>
            <a:endParaRPr lang="en-US" dirty="0"/>
          </a:p>
          <a:p>
            <a:pPr marL="0" indent="0">
              <a:buNone/>
            </a:pPr>
            <a:r>
              <a:rPr lang="en-US" dirty="0"/>
              <a:t>The goal is to summarize remote sensor data as enhanced images, image maps, spatial database files, statistics or graphs </a:t>
            </a:r>
            <a:endParaRPr lang="pt-PT" dirty="0"/>
          </a:p>
        </p:txBody>
      </p:sp>
      <p:pic>
        <p:nvPicPr>
          <p:cNvPr id="5" name="Content Placeholder 4">
            <a:extLst>
              <a:ext uri="{FF2B5EF4-FFF2-40B4-BE49-F238E27FC236}">
                <a16:creationId xmlns:a16="http://schemas.microsoft.com/office/drawing/2014/main" id="{1AE30610-73EA-4EB2-99E3-BFFD3CBE9C59}"/>
              </a:ext>
            </a:extLst>
          </p:cNvPr>
          <p:cNvPicPr>
            <a:picLocks noGrp="1" noChangeAspect="1"/>
          </p:cNvPicPr>
          <p:nvPr>
            <p:ph sz="half" idx="2"/>
          </p:nvPr>
        </p:nvPicPr>
        <p:blipFill>
          <a:blip r:embed="rId2"/>
          <a:stretch>
            <a:fillRect/>
          </a:stretch>
        </p:blipFill>
        <p:spPr>
          <a:xfrm>
            <a:off x="6339253" y="1825625"/>
            <a:ext cx="4847493" cy="4351338"/>
          </a:xfrm>
          <a:prstGeom prst="rect">
            <a:avLst/>
          </a:prstGeom>
        </p:spPr>
      </p:pic>
      <p:sp>
        <p:nvSpPr>
          <p:cNvPr id="6" name="TextBox 5">
            <a:extLst>
              <a:ext uri="{FF2B5EF4-FFF2-40B4-BE49-F238E27FC236}">
                <a16:creationId xmlns:a16="http://schemas.microsoft.com/office/drawing/2014/main" id="{3CE9ED39-BA58-4337-96C0-B6F91990DECF}"/>
              </a:ext>
            </a:extLst>
          </p:cNvPr>
          <p:cNvSpPr txBox="1"/>
          <p:nvPr/>
        </p:nvSpPr>
        <p:spPr>
          <a:xfrm>
            <a:off x="6358597" y="6311900"/>
            <a:ext cx="4867421" cy="461665"/>
          </a:xfrm>
          <a:prstGeom prst="rect">
            <a:avLst/>
          </a:prstGeom>
          <a:noFill/>
        </p:spPr>
        <p:txBody>
          <a:bodyPr wrap="square" rtlCol="0">
            <a:spAutoFit/>
          </a:bodyPr>
          <a:lstStyle/>
          <a:p>
            <a:r>
              <a:rPr lang="pt-PT" sz="1200" dirty="0">
                <a:hlinkClick r:id="rId3"/>
              </a:rPr>
              <a:t>https://www.researchgate.net/figure/Satellite-image-processing-workflow-Using-the-Band-Expression-tool-in-ENVI-software_fig3_312233638</a:t>
            </a:r>
            <a:r>
              <a:rPr lang="pt-PT" sz="1200" dirty="0"/>
              <a:t> </a:t>
            </a:r>
          </a:p>
        </p:txBody>
      </p:sp>
    </p:spTree>
    <p:extLst>
      <p:ext uri="{BB962C8B-B14F-4D97-AF65-F5344CB8AC3E}">
        <p14:creationId xmlns:p14="http://schemas.microsoft.com/office/powerpoint/2010/main" val="2564603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B7E1-E61F-4744-A491-773AA6F6410F}"/>
              </a:ext>
            </a:extLst>
          </p:cNvPr>
          <p:cNvSpPr>
            <a:spLocks noGrp="1"/>
          </p:cNvSpPr>
          <p:nvPr>
            <p:ph type="title"/>
          </p:nvPr>
        </p:nvSpPr>
        <p:spPr/>
        <p:txBody>
          <a:bodyPr>
            <a:normAutofit fontScale="90000"/>
          </a:bodyPr>
          <a:lstStyle/>
          <a:p>
            <a:br>
              <a:rPr lang="pt-PT" dirty="0"/>
            </a:br>
            <a:r>
              <a:rPr lang="pt-PT" dirty="0"/>
              <a:t>Aerial photography and videography</a:t>
            </a:r>
            <a:br>
              <a:rPr lang="pt-PT" dirty="0"/>
            </a:br>
            <a:endParaRPr lang="pt-PT" dirty="0"/>
          </a:p>
        </p:txBody>
      </p:sp>
      <p:sp>
        <p:nvSpPr>
          <p:cNvPr id="3" name="Content Placeholder 2">
            <a:extLst>
              <a:ext uri="{FF2B5EF4-FFF2-40B4-BE49-F238E27FC236}">
                <a16:creationId xmlns:a16="http://schemas.microsoft.com/office/drawing/2014/main" id="{E08745A3-6C4D-401F-968D-CB1033A33B87}"/>
              </a:ext>
            </a:extLst>
          </p:cNvPr>
          <p:cNvSpPr>
            <a:spLocks noGrp="1"/>
          </p:cNvSpPr>
          <p:nvPr>
            <p:ph sz="half" idx="1"/>
          </p:nvPr>
        </p:nvSpPr>
        <p:spPr/>
        <p:txBody>
          <a:bodyPr>
            <a:normAutofit fontScale="70000" lnSpcReduction="20000"/>
          </a:bodyPr>
          <a:lstStyle/>
          <a:p>
            <a:pPr marL="0" indent="0">
              <a:buNone/>
            </a:pPr>
            <a:r>
              <a:rPr lang="en-US" dirty="0"/>
              <a:t>Aerial photography can use panchromatic black-and-white, color or color infrared film, depending on the user goals  </a:t>
            </a:r>
          </a:p>
          <a:p>
            <a:pPr marL="0" indent="0">
              <a:buNone/>
            </a:pPr>
            <a:endParaRPr lang="en-US" dirty="0"/>
          </a:p>
          <a:p>
            <a:pPr marL="0" indent="0">
              <a:buNone/>
            </a:pPr>
            <a:r>
              <a:rPr lang="en-US" dirty="0"/>
              <a:t>Aerial photos can be taken vertically or with an oblique view from manned or unmanned aircraft. Vertical photos are a realistic counterpart to the information provided by a map of an area. Oblique photos, usually obtained at 30 or 60 degrees, provide a three-dimensional effect </a:t>
            </a:r>
          </a:p>
          <a:p>
            <a:endParaRPr lang="en-US" dirty="0"/>
          </a:p>
          <a:p>
            <a:pPr marL="0" indent="0">
              <a:buNone/>
            </a:pPr>
            <a:r>
              <a:rPr lang="en-US" dirty="0"/>
              <a:t>By removing image displacement one can rectify aerial photos and obtain orthophotos.  Image displacement is due to terrain relief, plane tilt and camera lens distortion</a:t>
            </a:r>
            <a:endParaRPr lang="pt-PT" dirty="0"/>
          </a:p>
        </p:txBody>
      </p:sp>
      <p:pic>
        <p:nvPicPr>
          <p:cNvPr id="5" name="Content Placeholder 4">
            <a:extLst>
              <a:ext uri="{FF2B5EF4-FFF2-40B4-BE49-F238E27FC236}">
                <a16:creationId xmlns:a16="http://schemas.microsoft.com/office/drawing/2014/main" id="{CBFA3203-F47E-44CC-AE1C-96D0F2A22591}"/>
              </a:ext>
            </a:extLst>
          </p:cNvPr>
          <p:cNvPicPr>
            <a:picLocks noGrp="1" noChangeAspect="1"/>
          </p:cNvPicPr>
          <p:nvPr>
            <p:ph sz="half" idx="2"/>
          </p:nvPr>
        </p:nvPicPr>
        <p:blipFill>
          <a:blip r:embed="rId2"/>
          <a:stretch>
            <a:fillRect/>
          </a:stretch>
        </p:blipFill>
        <p:spPr>
          <a:xfrm>
            <a:off x="6172202" y="2236971"/>
            <a:ext cx="5181600" cy="2712720"/>
          </a:xfrm>
          <a:prstGeom prst="rect">
            <a:avLst/>
          </a:prstGeom>
        </p:spPr>
      </p:pic>
      <p:sp>
        <p:nvSpPr>
          <p:cNvPr id="6" name="TextBox 5">
            <a:extLst>
              <a:ext uri="{FF2B5EF4-FFF2-40B4-BE49-F238E27FC236}">
                <a16:creationId xmlns:a16="http://schemas.microsoft.com/office/drawing/2014/main" id="{D16D43D2-1869-48A0-B0D5-EE77A0BC305C}"/>
              </a:ext>
            </a:extLst>
          </p:cNvPr>
          <p:cNvSpPr txBox="1"/>
          <p:nvPr/>
        </p:nvSpPr>
        <p:spPr>
          <a:xfrm>
            <a:off x="6172202" y="5458265"/>
            <a:ext cx="5181598" cy="523220"/>
          </a:xfrm>
          <a:prstGeom prst="rect">
            <a:avLst/>
          </a:prstGeom>
          <a:noFill/>
        </p:spPr>
        <p:txBody>
          <a:bodyPr wrap="square" rtlCol="0">
            <a:spAutoFit/>
          </a:bodyPr>
          <a:lstStyle/>
          <a:p>
            <a:r>
              <a:rPr lang="pt-PT" sz="1400" dirty="0">
                <a:hlinkClick r:id="rId3"/>
              </a:rPr>
              <a:t>https://www.researchgate.net/figure/The-flowchart-of-true-orthophoto-generation_fig2_323329942</a:t>
            </a:r>
            <a:endParaRPr lang="pt-PT" sz="1400" dirty="0"/>
          </a:p>
        </p:txBody>
      </p:sp>
    </p:spTree>
    <p:extLst>
      <p:ext uri="{BB962C8B-B14F-4D97-AF65-F5344CB8AC3E}">
        <p14:creationId xmlns:p14="http://schemas.microsoft.com/office/powerpoint/2010/main" val="1978636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3990C-3B31-44AB-8DDA-1BAD6929728F}"/>
              </a:ext>
            </a:extLst>
          </p:cNvPr>
          <p:cNvSpPr>
            <a:spLocks noGrp="1"/>
          </p:cNvSpPr>
          <p:nvPr>
            <p:ph type="title"/>
          </p:nvPr>
        </p:nvSpPr>
        <p:spPr/>
        <p:txBody>
          <a:bodyPr/>
          <a:lstStyle/>
          <a:p>
            <a:r>
              <a:rPr lang="pt-PT" dirty="0"/>
              <a:t>Aerial photography </a:t>
            </a:r>
            <a:br>
              <a:rPr lang="pt-PT" dirty="0"/>
            </a:br>
            <a:r>
              <a:rPr lang="pt-PT" dirty="0"/>
              <a:t>and videography</a:t>
            </a:r>
          </a:p>
        </p:txBody>
      </p:sp>
      <p:sp>
        <p:nvSpPr>
          <p:cNvPr id="3" name="Content Placeholder 2">
            <a:extLst>
              <a:ext uri="{FF2B5EF4-FFF2-40B4-BE49-F238E27FC236}">
                <a16:creationId xmlns:a16="http://schemas.microsoft.com/office/drawing/2014/main" id="{1977534E-A441-4BED-A235-6B89EA8A1A0A}"/>
              </a:ext>
            </a:extLst>
          </p:cNvPr>
          <p:cNvSpPr>
            <a:spLocks noGrp="1"/>
          </p:cNvSpPr>
          <p:nvPr>
            <p:ph sz="half" idx="1"/>
          </p:nvPr>
        </p:nvSpPr>
        <p:spPr/>
        <p:txBody>
          <a:bodyPr>
            <a:normAutofit fontScale="92500" lnSpcReduction="10000"/>
          </a:bodyPr>
          <a:lstStyle/>
          <a:p>
            <a:endParaRPr lang="en-US" dirty="0"/>
          </a:p>
          <a:p>
            <a:pPr marL="0" indent="0">
              <a:buNone/>
            </a:pPr>
            <a:r>
              <a:rPr lang="en-US" dirty="0"/>
              <a:t>Color infrared aerial photographs are used to analyze vegetation cover </a:t>
            </a:r>
          </a:p>
          <a:p>
            <a:endParaRPr lang="en-US" dirty="0"/>
          </a:p>
          <a:p>
            <a:pPr marL="457200" lvl="1" indent="0">
              <a:buNone/>
            </a:pPr>
            <a:r>
              <a:rPr lang="en-US" dirty="0"/>
              <a:t>USGS through its National Aerial Photography Program (NAPP) systematically collects infrared aerial photography at 1:40.000 scale of the entire country every five years. </a:t>
            </a:r>
          </a:p>
          <a:p>
            <a:pPr marL="457200" lvl="1" indent="0">
              <a:buNone/>
            </a:pPr>
            <a:endParaRPr lang="en-US" dirty="0"/>
          </a:p>
          <a:p>
            <a:pPr marL="457200" lvl="1" indent="0">
              <a:buNone/>
            </a:pPr>
            <a:r>
              <a:rPr lang="en-US" dirty="0"/>
              <a:t>A complete coverage of infrared aerial photos for the country of Portugal is also available</a:t>
            </a:r>
            <a:endParaRPr lang="pt-PT" dirty="0"/>
          </a:p>
        </p:txBody>
      </p:sp>
      <p:pic>
        <p:nvPicPr>
          <p:cNvPr id="5" name="Content Placeholder 4">
            <a:extLst>
              <a:ext uri="{FF2B5EF4-FFF2-40B4-BE49-F238E27FC236}">
                <a16:creationId xmlns:a16="http://schemas.microsoft.com/office/drawing/2014/main" id="{41425978-0F56-486B-90A7-2606B0A0D660}"/>
              </a:ext>
            </a:extLst>
          </p:cNvPr>
          <p:cNvPicPr>
            <a:picLocks noGrp="1" noChangeAspect="1"/>
          </p:cNvPicPr>
          <p:nvPr>
            <p:ph sz="half" idx="2"/>
          </p:nvPr>
        </p:nvPicPr>
        <p:blipFill>
          <a:blip r:embed="rId2"/>
          <a:stretch>
            <a:fillRect/>
          </a:stretch>
        </p:blipFill>
        <p:spPr>
          <a:xfrm>
            <a:off x="7871656" y="1272604"/>
            <a:ext cx="3057525" cy="2699321"/>
          </a:xfrm>
          <a:prstGeom prst="rect">
            <a:avLst/>
          </a:prstGeom>
        </p:spPr>
      </p:pic>
      <p:pic>
        <p:nvPicPr>
          <p:cNvPr id="6" name="Picture 5">
            <a:extLst>
              <a:ext uri="{FF2B5EF4-FFF2-40B4-BE49-F238E27FC236}">
                <a16:creationId xmlns:a16="http://schemas.microsoft.com/office/drawing/2014/main" id="{EEF2616D-3566-41B1-BE43-D665DCE6DDEF}"/>
              </a:ext>
            </a:extLst>
          </p:cNvPr>
          <p:cNvPicPr>
            <a:picLocks noChangeAspect="1"/>
          </p:cNvPicPr>
          <p:nvPr/>
        </p:nvPicPr>
        <p:blipFill>
          <a:blip r:embed="rId3"/>
          <a:stretch>
            <a:fillRect/>
          </a:stretch>
        </p:blipFill>
        <p:spPr>
          <a:xfrm>
            <a:off x="7871656" y="3971925"/>
            <a:ext cx="3057525" cy="2886075"/>
          </a:xfrm>
          <a:prstGeom prst="rect">
            <a:avLst/>
          </a:prstGeom>
        </p:spPr>
      </p:pic>
    </p:spTree>
    <p:extLst>
      <p:ext uri="{BB962C8B-B14F-4D97-AF65-F5344CB8AC3E}">
        <p14:creationId xmlns:p14="http://schemas.microsoft.com/office/powerpoint/2010/main" val="1301859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4B9D4-485E-4550-AB24-E9F78AA34F73}"/>
              </a:ext>
            </a:extLst>
          </p:cNvPr>
          <p:cNvSpPr>
            <a:spLocks noGrp="1"/>
          </p:cNvSpPr>
          <p:nvPr>
            <p:ph type="title"/>
          </p:nvPr>
        </p:nvSpPr>
        <p:spPr/>
        <p:txBody>
          <a:bodyPr/>
          <a:lstStyle/>
          <a:p>
            <a:r>
              <a:rPr lang="pt-PT" dirty="0"/>
              <a:t>Aerial photography and videography</a:t>
            </a:r>
          </a:p>
        </p:txBody>
      </p:sp>
      <p:sp>
        <p:nvSpPr>
          <p:cNvPr id="3" name="Content Placeholder 2">
            <a:extLst>
              <a:ext uri="{FF2B5EF4-FFF2-40B4-BE49-F238E27FC236}">
                <a16:creationId xmlns:a16="http://schemas.microsoft.com/office/drawing/2014/main" id="{F67FDD90-25CD-4538-A249-FCAAE3B3D4ED}"/>
              </a:ext>
            </a:extLst>
          </p:cNvPr>
          <p:cNvSpPr>
            <a:spLocks noGrp="1"/>
          </p:cNvSpPr>
          <p:nvPr>
            <p:ph sz="half" idx="1"/>
          </p:nvPr>
        </p:nvSpPr>
        <p:spPr/>
        <p:txBody>
          <a:bodyPr>
            <a:normAutofit fontScale="77500" lnSpcReduction="20000"/>
          </a:bodyPr>
          <a:lstStyle/>
          <a:p>
            <a:pPr marL="0" indent="0">
              <a:buNone/>
            </a:pPr>
            <a:r>
              <a:rPr lang="en-US" dirty="0"/>
              <a:t>Digital elevation models (DEM’s) provide a realistic representation of the terrain </a:t>
            </a:r>
          </a:p>
          <a:p>
            <a:pPr marL="0" indent="0">
              <a:buNone/>
            </a:pPr>
            <a:endParaRPr lang="en-US" dirty="0"/>
          </a:p>
          <a:p>
            <a:pPr marL="457200" lvl="1" indent="0">
              <a:buNone/>
            </a:pPr>
            <a:r>
              <a:rPr lang="en-US" dirty="0"/>
              <a:t>Elevation may be derived from stereoscopic images or single aerial photos </a:t>
            </a:r>
          </a:p>
          <a:p>
            <a:pPr marL="457200" lvl="1" indent="0">
              <a:buNone/>
            </a:pPr>
            <a:endParaRPr lang="en-US" dirty="0"/>
          </a:p>
          <a:p>
            <a:pPr marL="457200" lvl="1" indent="0">
              <a:buNone/>
            </a:pPr>
            <a:r>
              <a:rPr lang="en-US" dirty="0"/>
              <a:t>DEM’s are usually derived from stereo pairs of aerial photographs and satellite images. </a:t>
            </a:r>
          </a:p>
          <a:p>
            <a:pPr marL="457200" lvl="1" indent="0">
              <a:buNone/>
            </a:pPr>
            <a:endParaRPr lang="en-US" dirty="0"/>
          </a:p>
          <a:p>
            <a:pPr marL="457200" lvl="1" indent="0">
              <a:buNone/>
            </a:pPr>
            <a:r>
              <a:rPr lang="en-US" dirty="0"/>
              <a:t>The method is inspired on the recognition that human inter-pupillary distance enables one to perceive depth. In remote sensing, that distance is exaggerated to become the length between the two consecutive exposures needed to obtain the stereo pairs. These should overlap at least fifty percent. </a:t>
            </a:r>
            <a:endParaRPr lang="pt-PT" dirty="0"/>
          </a:p>
        </p:txBody>
      </p:sp>
      <p:pic>
        <p:nvPicPr>
          <p:cNvPr id="5" name="Content Placeholder 4">
            <a:extLst>
              <a:ext uri="{FF2B5EF4-FFF2-40B4-BE49-F238E27FC236}">
                <a16:creationId xmlns:a16="http://schemas.microsoft.com/office/drawing/2014/main" id="{E8A04FF1-CEF8-4847-9856-4B90DEA30097}"/>
              </a:ext>
            </a:extLst>
          </p:cNvPr>
          <p:cNvPicPr>
            <a:picLocks noGrp="1" noChangeAspect="1"/>
          </p:cNvPicPr>
          <p:nvPr>
            <p:ph sz="half" idx="2"/>
          </p:nvPr>
        </p:nvPicPr>
        <p:blipFill>
          <a:blip r:embed="rId2"/>
          <a:stretch>
            <a:fillRect/>
          </a:stretch>
        </p:blipFill>
        <p:spPr>
          <a:xfrm>
            <a:off x="6172202" y="1825625"/>
            <a:ext cx="5181600" cy="2816352"/>
          </a:xfrm>
          <a:prstGeom prst="rect">
            <a:avLst/>
          </a:prstGeom>
        </p:spPr>
      </p:pic>
      <p:sp>
        <p:nvSpPr>
          <p:cNvPr id="6" name="TextBox 5">
            <a:extLst>
              <a:ext uri="{FF2B5EF4-FFF2-40B4-BE49-F238E27FC236}">
                <a16:creationId xmlns:a16="http://schemas.microsoft.com/office/drawing/2014/main" id="{AB332AC3-693C-43EA-BA7F-72DB53F70DA6}"/>
              </a:ext>
            </a:extLst>
          </p:cNvPr>
          <p:cNvSpPr txBox="1"/>
          <p:nvPr/>
        </p:nvSpPr>
        <p:spPr>
          <a:xfrm>
            <a:off x="6172202" y="5078437"/>
            <a:ext cx="5181598" cy="738664"/>
          </a:xfrm>
          <a:prstGeom prst="rect">
            <a:avLst/>
          </a:prstGeom>
          <a:noFill/>
        </p:spPr>
        <p:txBody>
          <a:bodyPr wrap="square" rtlCol="0">
            <a:spAutoFit/>
          </a:bodyPr>
          <a:lstStyle/>
          <a:p>
            <a:r>
              <a:rPr lang="pt-PT" sz="1400" dirty="0">
                <a:hlinkClick r:id="rId3"/>
              </a:rPr>
              <a:t>https://www.researchgate.net/figure/Workflow-used-for-processing-of-the-digital-elevation-model-DEM-data-to-generate_fig3_324454470</a:t>
            </a:r>
            <a:r>
              <a:rPr lang="pt-PT" sz="1400" dirty="0"/>
              <a:t> </a:t>
            </a:r>
          </a:p>
        </p:txBody>
      </p:sp>
    </p:spTree>
    <p:extLst>
      <p:ext uri="{BB962C8B-B14F-4D97-AF65-F5344CB8AC3E}">
        <p14:creationId xmlns:p14="http://schemas.microsoft.com/office/powerpoint/2010/main" val="1894845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6A07B-2904-4C8A-8C85-FC0F4BCD2CA4}"/>
              </a:ext>
            </a:extLst>
          </p:cNvPr>
          <p:cNvSpPr>
            <a:spLocks noGrp="1"/>
          </p:cNvSpPr>
          <p:nvPr>
            <p:ph type="title"/>
          </p:nvPr>
        </p:nvSpPr>
        <p:spPr/>
        <p:txBody>
          <a:bodyPr/>
          <a:lstStyle/>
          <a:p>
            <a:r>
              <a:rPr lang="pt-PT" dirty="0"/>
              <a:t>Ground photography and videography </a:t>
            </a:r>
          </a:p>
        </p:txBody>
      </p:sp>
      <p:sp>
        <p:nvSpPr>
          <p:cNvPr id="3" name="Content Placeholder 2">
            <a:extLst>
              <a:ext uri="{FF2B5EF4-FFF2-40B4-BE49-F238E27FC236}">
                <a16:creationId xmlns:a16="http://schemas.microsoft.com/office/drawing/2014/main" id="{D3DCEC2D-114F-4ADC-AB32-78643C33CBD6}"/>
              </a:ext>
            </a:extLst>
          </p:cNvPr>
          <p:cNvSpPr>
            <a:spLocks noGrp="1"/>
          </p:cNvSpPr>
          <p:nvPr>
            <p:ph sz="half" idx="1"/>
          </p:nvPr>
        </p:nvSpPr>
        <p:spPr/>
        <p:txBody>
          <a:bodyPr>
            <a:normAutofit fontScale="70000" lnSpcReduction="20000"/>
          </a:bodyPr>
          <a:lstStyle/>
          <a:p>
            <a:pPr marL="0" indent="0">
              <a:buNone/>
            </a:pPr>
            <a:r>
              <a:rPr lang="en-US" dirty="0"/>
              <a:t>360 images</a:t>
            </a:r>
          </a:p>
          <a:p>
            <a:pPr marL="457200" lvl="1" indent="0">
              <a:buNone/>
            </a:pPr>
            <a:r>
              <a:rPr lang="en-US" dirty="0"/>
              <a:t>Each 360 degrees panorama is essentially a node. To cover an area, several nodes may be used. Multi-node photographic environments are represented in two-dimensional maps to facilitate navigation</a:t>
            </a:r>
          </a:p>
          <a:p>
            <a:pPr marL="457200" lvl="1" indent="0">
              <a:buNone/>
            </a:pPr>
            <a:r>
              <a:rPr lang="pt-PT" dirty="0">
                <a:hlinkClick r:id="rId2"/>
              </a:rPr>
              <a:t>https://smartstories.online/</a:t>
            </a:r>
            <a:endParaRPr lang="en-US" dirty="0"/>
          </a:p>
          <a:p>
            <a:pPr marL="0" indent="0">
              <a:buNone/>
            </a:pPr>
            <a:endParaRPr lang="en-US" dirty="0"/>
          </a:p>
          <a:p>
            <a:pPr marL="0" indent="0">
              <a:buNone/>
            </a:pPr>
            <a:endParaRPr lang="en-US" dirty="0"/>
          </a:p>
          <a:p>
            <a:pPr marL="0" indent="0">
              <a:buNone/>
            </a:pPr>
            <a:r>
              <a:rPr lang="en-US" dirty="0"/>
              <a:t>Videography</a:t>
            </a:r>
          </a:p>
          <a:p>
            <a:pPr marL="457200" lvl="1" indent="0">
              <a:buNone/>
            </a:pPr>
            <a:r>
              <a:rPr lang="en-US" dirty="0"/>
              <a:t>Video is a sequence of images, usually called frames. Important features of video are the frame rate and number of scanning lines (rows of pixels)</a:t>
            </a:r>
          </a:p>
          <a:p>
            <a:pPr marL="457200" lvl="1" indent="0">
              <a:buNone/>
            </a:pPr>
            <a:r>
              <a:rPr lang="en-US" dirty="0"/>
              <a:t>Environmental applications include automobile traffic and pollution, wetlands classification, industrial emissions analysis, estimation of air pollution model parameters, environmental education, environmental journalism	</a:t>
            </a:r>
          </a:p>
          <a:p>
            <a:pPr marL="457200" lvl="1" indent="0">
              <a:buNone/>
            </a:pPr>
            <a:endParaRPr lang="en-US" dirty="0"/>
          </a:p>
        </p:txBody>
      </p:sp>
      <p:pic>
        <p:nvPicPr>
          <p:cNvPr id="5" name="Content Placeholder 4">
            <a:extLst>
              <a:ext uri="{FF2B5EF4-FFF2-40B4-BE49-F238E27FC236}">
                <a16:creationId xmlns:a16="http://schemas.microsoft.com/office/drawing/2014/main" id="{99A94A94-81B4-4D08-9902-CF2993B37690}"/>
              </a:ext>
            </a:extLst>
          </p:cNvPr>
          <p:cNvPicPr>
            <a:picLocks noGrp="1" noChangeAspect="1"/>
          </p:cNvPicPr>
          <p:nvPr>
            <p:ph sz="half" idx="2"/>
          </p:nvPr>
        </p:nvPicPr>
        <p:blipFill>
          <a:blip r:embed="rId3"/>
          <a:stretch>
            <a:fillRect/>
          </a:stretch>
        </p:blipFill>
        <p:spPr>
          <a:xfrm>
            <a:off x="7542850" y="3826411"/>
            <a:ext cx="3125164" cy="2350551"/>
          </a:xfrm>
          <a:prstGeom prst="rect">
            <a:avLst/>
          </a:prstGeom>
        </p:spPr>
      </p:pic>
      <p:pic>
        <p:nvPicPr>
          <p:cNvPr id="6" name="Picture 5">
            <a:extLst>
              <a:ext uri="{FF2B5EF4-FFF2-40B4-BE49-F238E27FC236}">
                <a16:creationId xmlns:a16="http://schemas.microsoft.com/office/drawing/2014/main" id="{148D06F0-367F-4EBD-B894-3A9C84ABA9DC}"/>
              </a:ext>
            </a:extLst>
          </p:cNvPr>
          <p:cNvPicPr>
            <a:picLocks noChangeAspect="1"/>
          </p:cNvPicPr>
          <p:nvPr/>
        </p:nvPicPr>
        <p:blipFill>
          <a:blip r:embed="rId4"/>
          <a:stretch>
            <a:fillRect/>
          </a:stretch>
        </p:blipFill>
        <p:spPr>
          <a:xfrm>
            <a:off x="7542849" y="1858913"/>
            <a:ext cx="3125163" cy="1633150"/>
          </a:xfrm>
          <a:prstGeom prst="rect">
            <a:avLst/>
          </a:prstGeom>
        </p:spPr>
      </p:pic>
    </p:spTree>
    <p:extLst>
      <p:ext uri="{BB962C8B-B14F-4D97-AF65-F5344CB8AC3E}">
        <p14:creationId xmlns:p14="http://schemas.microsoft.com/office/powerpoint/2010/main" val="1304960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73D22-C78A-4C89-8066-90082649FAB1}"/>
              </a:ext>
            </a:extLst>
          </p:cNvPr>
          <p:cNvSpPr>
            <a:spLocks noGrp="1"/>
          </p:cNvSpPr>
          <p:nvPr>
            <p:ph type="title"/>
          </p:nvPr>
        </p:nvSpPr>
        <p:spPr/>
        <p:txBody>
          <a:bodyPr/>
          <a:lstStyle/>
          <a:p>
            <a:r>
              <a:rPr lang="pt-PT" dirty="0"/>
              <a:t>Ground photography and videography </a:t>
            </a:r>
          </a:p>
        </p:txBody>
      </p:sp>
      <p:sp>
        <p:nvSpPr>
          <p:cNvPr id="3" name="Content Placeholder 2">
            <a:extLst>
              <a:ext uri="{FF2B5EF4-FFF2-40B4-BE49-F238E27FC236}">
                <a16:creationId xmlns:a16="http://schemas.microsoft.com/office/drawing/2014/main" id="{E31E4E7C-7AC4-4640-8CFD-7B0D81255769}"/>
              </a:ext>
            </a:extLst>
          </p:cNvPr>
          <p:cNvSpPr>
            <a:spLocks noGrp="1"/>
          </p:cNvSpPr>
          <p:nvPr>
            <p:ph sz="half" idx="1"/>
          </p:nvPr>
        </p:nvSpPr>
        <p:spPr>
          <a:xfrm>
            <a:off x="838200" y="1825625"/>
            <a:ext cx="5181600" cy="4667250"/>
          </a:xfrm>
        </p:spPr>
        <p:txBody>
          <a:bodyPr>
            <a:normAutofit fontScale="85000" lnSpcReduction="20000"/>
          </a:bodyPr>
          <a:lstStyle/>
          <a:p>
            <a:pPr marL="0" indent="0">
              <a:buNone/>
            </a:pPr>
            <a:r>
              <a:rPr lang="pt-PT" dirty="0"/>
              <a:t>Airborne videography (drones, aircrafts)</a:t>
            </a:r>
          </a:p>
          <a:p>
            <a:pPr marL="457200" lvl="1" indent="0">
              <a:buNone/>
            </a:pPr>
            <a:r>
              <a:rPr lang="en-US" dirty="0"/>
              <a:t>Real-time or close to real-time availability of imagery for digital processing</a:t>
            </a:r>
          </a:p>
          <a:p>
            <a:pPr marL="457200" lvl="1" indent="0">
              <a:buNone/>
            </a:pPr>
            <a:r>
              <a:rPr lang="en-US" dirty="0"/>
              <a:t>Real-time or near real-time availability of images for visual assessment</a:t>
            </a:r>
          </a:p>
          <a:p>
            <a:pPr marL="457200" lvl="1" indent="0">
              <a:buNone/>
            </a:pPr>
            <a:r>
              <a:rPr lang="en-US" dirty="0"/>
              <a:t>Ability to collect spectral data in the very narrow bands in the visible to near infrared and mid-infrared water absorption regions</a:t>
            </a:r>
          </a:p>
          <a:p>
            <a:pPr marL="0" indent="0">
              <a:buNone/>
            </a:pPr>
            <a:endParaRPr lang="pt-PT" dirty="0"/>
          </a:p>
          <a:p>
            <a:pPr marL="0" indent="0">
              <a:buNone/>
            </a:pPr>
            <a:endParaRPr lang="pt-PT" dirty="0"/>
          </a:p>
          <a:p>
            <a:pPr marL="0" indent="0">
              <a:buNone/>
            </a:pPr>
            <a:r>
              <a:rPr lang="pt-PT" dirty="0"/>
              <a:t>Volumetric video</a:t>
            </a:r>
          </a:p>
          <a:p>
            <a:pPr marL="457200" lvl="1" indent="0">
              <a:buNone/>
            </a:pPr>
            <a:r>
              <a:rPr lang="en-US" dirty="0"/>
              <a:t>Volumetric video is the process of capturing moving images of the real world, people and objects that can be later viewed from any angle at any moment in time (known as six degrees of freedom)</a:t>
            </a:r>
          </a:p>
          <a:p>
            <a:pPr marL="457200" lvl="1" indent="0">
              <a:buNone/>
            </a:pPr>
            <a:r>
              <a:rPr lang="en-US" dirty="0">
                <a:hlinkClick r:id="rId2"/>
              </a:rPr>
              <a:t>https://youtu.be/LnY3JKf4Rn0</a:t>
            </a:r>
            <a:r>
              <a:rPr lang="en-US" dirty="0"/>
              <a:t> </a:t>
            </a:r>
          </a:p>
        </p:txBody>
      </p:sp>
      <p:pic>
        <p:nvPicPr>
          <p:cNvPr id="8" name="Content Placeholder 7">
            <a:extLst>
              <a:ext uri="{FF2B5EF4-FFF2-40B4-BE49-F238E27FC236}">
                <a16:creationId xmlns:a16="http://schemas.microsoft.com/office/drawing/2014/main" id="{5E290605-365A-4B2D-8313-8829E58D5971}"/>
              </a:ext>
            </a:extLst>
          </p:cNvPr>
          <p:cNvPicPr>
            <a:picLocks noGrp="1" noChangeAspect="1"/>
          </p:cNvPicPr>
          <p:nvPr>
            <p:ph sz="half" idx="2"/>
          </p:nvPr>
        </p:nvPicPr>
        <p:blipFill>
          <a:blip r:embed="rId3"/>
          <a:stretch>
            <a:fillRect/>
          </a:stretch>
        </p:blipFill>
        <p:spPr>
          <a:xfrm>
            <a:off x="8595360" y="1690689"/>
            <a:ext cx="1644088" cy="2470624"/>
          </a:xfrm>
          <a:prstGeom prst="rect">
            <a:avLst/>
          </a:prstGeom>
        </p:spPr>
      </p:pic>
      <p:pic>
        <p:nvPicPr>
          <p:cNvPr id="9" name="Picture 8">
            <a:extLst>
              <a:ext uri="{FF2B5EF4-FFF2-40B4-BE49-F238E27FC236}">
                <a16:creationId xmlns:a16="http://schemas.microsoft.com/office/drawing/2014/main" id="{E8D61C63-0F15-4DCD-90EA-810D9E1FB129}"/>
              </a:ext>
            </a:extLst>
          </p:cNvPr>
          <p:cNvPicPr>
            <a:picLocks noChangeAspect="1"/>
          </p:cNvPicPr>
          <p:nvPr/>
        </p:nvPicPr>
        <p:blipFill>
          <a:blip r:embed="rId4"/>
          <a:stretch>
            <a:fillRect/>
          </a:stretch>
        </p:blipFill>
        <p:spPr>
          <a:xfrm>
            <a:off x="7988654" y="4832887"/>
            <a:ext cx="2857500" cy="1600200"/>
          </a:xfrm>
          <a:prstGeom prst="rect">
            <a:avLst/>
          </a:prstGeom>
        </p:spPr>
      </p:pic>
    </p:spTree>
    <p:extLst>
      <p:ext uri="{BB962C8B-B14F-4D97-AF65-F5344CB8AC3E}">
        <p14:creationId xmlns:p14="http://schemas.microsoft.com/office/powerpoint/2010/main" val="3091867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1611E-4782-4CD5-8AC8-67D68A7EB002}"/>
              </a:ext>
            </a:extLst>
          </p:cNvPr>
          <p:cNvSpPr>
            <a:spLocks noGrp="1"/>
          </p:cNvSpPr>
          <p:nvPr>
            <p:ph type="title"/>
          </p:nvPr>
        </p:nvSpPr>
        <p:spPr/>
        <p:txBody>
          <a:bodyPr/>
          <a:lstStyle/>
          <a:p>
            <a:r>
              <a:rPr lang="pt-PT" dirty="0"/>
              <a:t>Sound</a:t>
            </a:r>
          </a:p>
        </p:txBody>
      </p:sp>
      <p:sp>
        <p:nvSpPr>
          <p:cNvPr id="3" name="Content Placeholder 2">
            <a:extLst>
              <a:ext uri="{FF2B5EF4-FFF2-40B4-BE49-F238E27FC236}">
                <a16:creationId xmlns:a16="http://schemas.microsoft.com/office/drawing/2014/main" id="{A9C5068D-B4BC-42DD-ACE2-1D11FC1B8665}"/>
              </a:ext>
            </a:extLst>
          </p:cNvPr>
          <p:cNvSpPr>
            <a:spLocks noGrp="1"/>
          </p:cNvSpPr>
          <p:nvPr>
            <p:ph sz="half" idx="1"/>
          </p:nvPr>
        </p:nvSpPr>
        <p:spPr/>
        <p:txBody>
          <a:bodyPr>
            <a:normAutofit fontScale="62500" lnSpcReduction="20000"/>
          </a:bodyPr>
          <a:lstStyle/>
          <a:p>
            <a:pPr marL="0" indent="0">
              <a:buNone/>
            </a:pPr>
            <a:r>
              <a:rPr lang="en-US" dirty="0"/>
              <a:t>Sound consists of pressure waves travelling through air having a frequency between 20 to 20.000 Hertz. Any sound can be characterized as the superimposition of sine waves) with different frequencies and amplitudes</a:t>
            </a:r>
          </a:p>
          <a:p>
            <a:pPr marL="0" indent="0">
              <a:buNone/>
            </a:pPr>
            <a:endParaRPr lang="en-US" dirty="0"/>
          </a:p>
          <a:p>
            <a:pPr marL="0" indent="0">
              <a:buNone/>
            </a:pPr>
            <a:r>
              <a:rPr lang="en-US" dirty="0"/>
              <a:t>Sound frequency refers to how quickly the air vibrates. With higher frequencies, sound waves are closer to each other. Frequency is felt as the “pitch” of s sound, or its “highness” (i.e., as a piccolo) or “lowness” (i.e., as a tuba)</a:t>
            </a:r>
          </a:p>
          <a:p>
            <a:pPr marL="0" indent="0">
              <a:buNone/>
            </a:pPr>
            <a:endParaRPr lang="en-US" dirty="0"/>
          </a:p>
          <a:p>
            <a:pPr marL="0" indent="0">
              <a:buNone/>
            </a:pPr>
            <a:r>
              <a:rPr lang="en-US" dirty="0"/>
              <a:t>Sound amplitude refers to the amount of pressure exerted by the air. It can be seen as the height of the wave. Amplitude is described in units of pressure per unit area, and its is felt as the loudness of a sound. As the pressure measures cover a broad range, they are not used. Instead, a logarithmic scale of decibels (dB) has been adopted.</a:t>
            </a:r>
          </a:p>
          <a:p>
            <a:endParaRPr lang="pt-PT" dirty="0"/>
          </a:p>
        </p:txBody>
      </p:sp>
      <p:pic>
        <p:nvPicPr>
          <p:cNvPr id="5" name="Content Placeholder 4">
            <a:extLst>
              <a:ext uri="{FF2B5EF4-FFF2-40B4-BE49-F238E27FC236}">
                <a16:creationId xmlns:a16="http://schemas.microsoft.com/office/drawing/2014/main" id="{B1D8D1D4-AD97-4FA0-B2E5-1A646DEAEFE1}"/>
              </a:ext>
            </a:extLst>
          </p:cNvPr>
          <p:cNvPicPr>
            <a:picLocks noGrp="1" noChangeAspect="1"/>
          </p:cNvPicPr>
          <p:nvPr>
            <p:ph sz="half" idx="2"/>
          </p:nvPr>
        </p:nvPicPr>
        <p:blipFill>
          <a:blip r:embed="rId2"/>
          <a:stretch>
            <a:fillRect/>
          </a:stretch>
        </p:blipFill>
        <p:spPr>
          <a:xfrm>
            <a:off x="6416040" y="1980852"/>
            <a:ext cx="4937760" cy="3266397"/>
          </a:xfrm>
          <a:prstGeom prst="rect">
            <a:avLst/>
          </a:prstGeom>
        </p:spPr>
      </p:pic>
      <p:sp>
        <p:nvSpPr>
          <p:cNvPr id="6" name="TextBox 5">
            <a:extLst>
              <a:ext uri="{FF2B5EF4-FFF2-40B4-BE49-F238E27FC236}">
                <a16:creationId xmlns:a16="http://schemas.microsoft.com/office/drawing/2014/main" id="{EE7E4C2B-BA62-4FDA-8B8C-0838B31172C0}"/>
              </a:ext>
            </a:extLst>
          </p:cNvPr>
          <p:cNvSpPr txBox="1"/>
          <p:nvPr/>
        </p:nvSpPr>
        <p:spPr>
          <a:xfrm>
            <a:off x="7230794" y="5711483"/>
            <a:ext cx="4023360" cy="646331"/>
          </a:xfrm>
          <a:prstGeom prst="rect">
            <a:avLst/>
          </a:prstGeom>
          <a:noFill/>
        </p:spPr>
        <p:txBody>
          <a:bodyPr wrap="square" rtlCol="0">
            <a:spAutoFit/>
          </a:bodyPr>
          <a:lstStyle/>
          <a:p>
            <a:r>
              <a:rPr lang="pt-PT" dirty="0">
                <a:hlinkClick r:id="rId3"/>
              </a:rPr>
              <a:t>http://www.geoffadams.com/videoclass/sound1.html</a:t>
            </a:r>
            <a:r>
              <a:rPr lang="pt-PT" dirty="0"/>
              <a:t> </a:t>
            </a:r>
          </a:p>
        </p:txBody>
      </p:sp>
    </p:spTree>
    <p:extLst>
      <p:ext uri="{BB962C8B-B14F-4D97-AF65-F5344CB8AC3E}">
        <p14:creationId xmlns:p14="http://schemas.microsoft.com/office/powerpoint/2010/main" val="509146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B16D-88DC-4D4B-9FB8-77AA8B960D53}"/>
              </a:ext>
            </a:extLst>
          </p:cNvPr>
          <p:cNvSpPr>
            <a:spLocks noGrp="1"/>
          </p:cNvSpPr>
          <p:nvPr>
            <p:ph type="title"/>
          </p:nvPr>
        </p:nvSpPr>
        <p:spPr/>
        <p:txBody>
          <a:bodyPr/>
          <a:lstStyle/>
          <a:p>
            <a:r>
              <a:rPr lang="pt-PT" dirty="0"/>
              <a:t>Sound</a:t>
            </a:r>
          </a:p>
        </p:txBody>
      </p:sp>
      <p:sp>
        <p:nvSpPr>
          <p:cNvPr id="3" name="Content Placeholder 2">
            <a:extLst>
              <a:ext uri="{FF2B5EF4-FFF2-40B4-BE49-F238E27FC236}">
                <a16:creationId xmlns:a16="http://schemas.microsoft.com/office/drawing/2014/main" id="{F4ACA057-1CC6-4177-AB23-B7170F7973E5}"/>
              </a:ext>
            </a:extLst>
          </p:cNvPr>
          <p:cNvSpPr>
            <a:spLocks noGrp="1"/>
          </p:cNvSpPr>
          <p:nvPr>
            <p:ph sz="half" idx="1"/>
          </p:nvPr>
        </p:nvSpPr>
        <p:spPr/>
        <p:txBody>
          <a:bodyPr>
            <a:normAutofit fontScale="77500" lnSpcReduction="20000"/>
          </a:bodyPr>
          <a:lstStyle/>
          <a:p>
            <a:pPr marL="0" indent="0">
              <a:buNone/>
            </a:pPr>
            <a:r>
              <a:rPr lang="en-US" dirty="0"/>
              <a:t>The most obvious characteristic of noise (or unwanted sound) is loudness, but the annoyance it may cause is also a function of the frequency of the noise. Given equal noise levels, a higher frequency noise is usually considered more annoying than a lower frequency sound</a:t>
            </a:r>
          </a:p>
          <a:p>
            <a:pPr marL="0" indent="0">
              <a:buNone/>
            </a:pPr>
            <a:endParaRPr lang="en-US" dirty="0"/>
          </a:p>
          <a:p>
            <a:pPr marL="0" indent="0">
              <a:buNone/>
            </a:pPr>
            <a:r>
              <a:rPr lang="en-US" dirty="0"/>
              <a:t>Another sound feature is timbre, the general prevailing quality, or characteristics of a sound. A saxophone does not sound like a violin when playing the same note. This is because the shape of the corresponding sound waves is different</a:t>
            </a:r>
            <a:endParaRPr lang="pt-PT" dirty="0"/>
          </a:p>
        </p:txBody>
      </p:sp>
      <p:pic>
        <p:nvPicPr>
          <p:cNvPr id="5" name="Content Placeholder 4">
            <a:extLst>
              <a:ext uri="{FF2B5EF4-FFF2-40B4-BE49-F238E27FC236}">
                <a16:creationId xmlns:a16="http://schemas.microsoft.com/office/drawing/2014/main" id="{E05C7BB9-0FAA-4DC3-860F-075C517645E9}"/>
              </a:ext>
            </a:extLst>
          </p:cNvPr>
          <p:cNvPicPr>
            <a:picLocks noGrp="1" noChangeAspect="1"/>
          </p:cNvPicPr>
          <p:nvPr>
            <p:ph sz="half" idx="2"/>
          </p:nvPr>
        </p:nvPicPr>
        <p:blipFill>
          <a:blip r:embed="rId2"/>
          <a:stretch>
            <a:fillRect/>
          </a:stretch>
        </p:blipFill>
        <p:spPr>
          <a:xfrm>
            <a:off x="6312877" y="1924739"/>
            <a:ext cx="5181600" cy="3365318"/>
          </a:xfrm>
          <a:prstGeom prst="rect">
            <a:avLst/>
          </a:prstGeom>
        </p:spPr>
      </p:pic>
      <p:sp>
        <p:nvSpPr>
          <p:cNvPr id="6" name="TextBox 5">
            <a:extLst>
              <a:ext uri="{FF2B5EF4-FFF2-40B4-BE49-F238E27FC236}">
                <a16:creationId xmlns:a16="http://schemas.microsoft.com/office/drawing/2014/main" id="{3011C0DC-00AF-4C44-9C60-B3F46FE0D24B}"/>
              </a:ext>
            </a:extLst>
          </p:cNvPr>
          <p:cNvSpPr txBox="1"/>
          <p:nvPr/>
        </p:nvSpPr>
        <p:spPr>
          <a:xfrm>
            <a:off x="7132319" y="5711483"/>
            <a:ext cx="4362157" cy="369332"/>
          </a:xfrm>
          <a:prstGeom prst="rect">
            <a:avLst/>
          </a:prstGeom>
          <a:noFill/>
        </p:spPr>
        <p:txBody>
          <a:bodyPr wrap="square" rtlCol="0">
            <a:spAutoFit/>
          </a:bodyPr>
          <a:lstStyle/>
          <a:p>
            <a:r>
              <a:rPr lang="pt-PT">
                <a:hlinkClick r:id="rId3"/>
              </a:rPr>
              <a:t>https://www.simplifyingtheory.com/timbre/</a:t>
            </a:r>
            <a:endParaRPr lang="pt-PT" dirty="0"/>
          </a:p>
        </p:txBody>
      </p:sp>
    </p:spTree>
    <p:extLst>
      <p:ext uri="{BB962C8B-B14F-4D97-AF65-F5344CB8AC3E}">
        <p14:creationId xmlns:p14="http://schemas.microsoft.com/office/powerpoint/2010/main" val="2920295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BECCD-319F-4BDD-8B24-12795712B963}"/>
              </a:ext>
            </a:extLst>
          </p:cNvPr>
          <p:cNvSpPr>
            <a:spLocks noGrp="1"/>
          </p:cNvSpPr>
          <p:nvPr>
            <p:ph type="title"/>
          </p:nvPr>
        </p:nvSpPr>
        <p:spPr/>
        <p:txBody>
          <a:bodyPr/>
          <a:lstStyle/>
          <a:p>
            <a:r>
              <a:rPr lang="pt-PT" dirty="0"/>
              <a:t>Sound</a:t>
            </a:r>
          </a:p>
        </p:txBody>
      </p:sp>
      <p:sp>
        <p:nvSpPr>
          <p:cNvPr id="3" name="Content Placeholder 2">
            <a:extLst>
              <a:ext uri="{FF2B5EF4-FFF2-40B4-BE49-F238E27FC236}">
                <a16:creationId xmlns:a16="http://schemas.microsoft.com/office/drawing/2014/main" id="{730677F6-EAD3-4D17-ADC7-C4E9DA2F0018}"/>
              </a:ext>
            </a:extLst>
          </p:cNvPr>
          <p:cNvSpPr>
            <a:spLocks noGrp="1"/>
          </p:cNvSpPr>
          <p:nvPr>
            <p:ph sz="half" idx="1"/>
          </p:nvPr>
        </p:nvSpPr>
        <p:spPr/>
        <p:txBody>
          <a:bodyPr>
            <a:normAutofit/>
          </a:bodyPr>
          <a:lstStyle/>
          <a:p>
            <a:pPr marL="0" indent="0">
              <a:buNone/>
            </a:pPr>
            <a:endParaRPr lang="en-US" dirty="0"/>
          </a:p>
          <a:p>
            <a:pPr marL="0" indent="0">
              <a:buNone/>
            </a:pPr>
            <a:r>
              <a:rPr lang="en-US" dirty="0"/>
              <a:t>There has been an extensive work in biology and ecology, recording nature sounds. A most impressive source is Cornell University’s Library of Natural Sounds</a:t>
            </a:r>
          </a:p>
          <a:p>
            <a:pPr marL="0" indent="0">
              <a:buNone/>
            </a:pPr>
            <a:r>
              <a:rPr lang="en-US" dirty="0"/>
              <a:t> </a:t>
            </a:r>
          </a:p>
          <a:p>
            <a:pPr marL="0" indent="0">
              <a:buNone/>
            </a:pPr>
            <a:endParaRPr lang="en-US" sz="1800" dirty="0">
              <a:hlinkClick r:id="rId2"/>
            </a:endParaRPr>
          </a:p>
          <a:p>
            <a:pPr marL="0" indent="0">
              <a:buNone/>
            </a:pPr>
            <a:r>
              <a:rPr lang="en-US" sz="1800" dirty="0">
                <a:hlinkClick r:id="rId2"/>
              </a:rPr>
              <a:t>https://www.macaulaylibrary.org/</a:t>
            </a:r>
            <a:r>
              <a:rPr lang="en-US" sz="1800" dirty="0"/>
              <a:t> </a:t>
            </a:r>
          </a:p>
          <a:p>
            <a:pPr marL="0" indent="0">
              <a:buNone/>
            </a:pPr>
            <a:endParaRPr lang="en-US" dirty="0"/>
          </a:p>
        </p:txBody>
      </p:sp>
      <p:pic>
        <p:nvPicPr>
          <p:cNvPr id="8" name="Content Placeholder 7">
            <a:extLst>
              <a:ext uri="{FF2B5EF4-FFF2-40B4-BE49-F238E27FC236}">
                <a16:creationId xmlns:a16="http://schemas.microsoft.com/office/drawing/2014/main" id="{59198AC4-A987-4063-85F1-34DC12834A2F}"/>
              </a:ext>
            </a:extLst>
          </p:cNvPr>
          <p:cNvPicPr>
            <a:picLocks noGrp="1" noChangeAspect="1"/>
          </p:cNvPicPr>
          <p:nvPr>
            <p:ph sz="half" idx="2"/>
          </p:nvPr>
        </p:nvPicPr>
        <p:blipFill>
          <a:blip r:embed="rId3"/>
          <a:stretch>
            <a:fillRect/>
          </a:stretch>
        </p:blipFill>
        <p:spPr>
          <a:xfrm>
            <a:off x="7566917" y="2378267"/>
            <a:ext cx="2796174" cy="2094431"/>
          </a:xfrm>
          <a:prstGeom prst="rect">
            <a:avLst/>
          </a:prstGeom>
        </p:spPr>
      </p:pic>
      <p:sp>
        <p:nvSpPr>
          <p:cNvPr id="5" name="TextBox 4">
            <a:extLst>
              <a:ext uri="{FF2B5EF4-FFF2-40B4-BE49-F238E27FC236}">
                <a16:creationId xmlns:a16="http://schemas.microsoft.com/office/drawing/2014/main" id="{FAE78FBA-10C3-4ABA-9D62-516ECE3CF0C4}"/>
              </a:ext>
            </a:extLst>
          </p:cNvPr>
          <p:cNvSpPr txBox="1"/>
          <p:nvPr/>
        </p:nvSpPr>
        <p:spPr>
          <a:xfrm>
            <a:off x="5641144" y="2968283"/>
            <a:ext cx="914400" cy="914400"/>
          </a:xfrm>
          <a:prstGeom prst="rect">
            <a:avLst/>
          </a:prstGeom>
          <a:noFill/>
        </p:spPr>
        <p:txBody>
          <a:bodyPr wrap="square" rtlCol="0">
            <a:spAutoFit/>
          </a:bodyPr>
          <a:lstStyle/>
          <a:p>
            <a:endParaRPr lang="pt-PT" dirty="0"/>
          </a:p>
        </p:txBody>
      </p:sp>
      <p:sp>
        <p:nvSpPr>
          <p:cNvPr id="6" name="TextBox 5">
            <a:extLst>
              <a:ext uri="{FF2B5EF4-FFF2-40B4-BE49-F238E27FC236}">
                <a16:creationId xmlns:a16="http://schemas.microsoft.com/office/drawing/2014/main" id="{122B656C-A04A-4BBD-B4F5-7C1399704A88}"/>
              </a:ext>
            </a:extLst>
          </p:cNvPr>
          <p:cNvSpPr txBox="1"/>
          <p:nvPr/>
        </p:nvSpPr>
        <p:spPr>
          <a:xfrm>
            <a:off x="6172202" y="5500468"/>
            <a:ext cx="383342" cy="676495"/>
          </a:xfrm>
          <a:prstGeom prst="rect">
            <a:avLst/>
          </a:prstGeom>
          <a:noFill/>
        </p:spPr>
        <p:txBody>
          <a:bodyPr wrap="square" rtlCol="0">
            <a:spAutoFit/>
          </a:bodyPr>
          <a:lstStyle/>
          <a:p>
            <a:endParaRPr lang="pt-PT" dirty="0"/>
          </a:p>
        </p:txBody>
      </p:sp>
      <p:sp>
        <p:nvSpPr>
          <p:cNvPr id="7" name="TextBox 6">
            <a:extLst>
              <a:ext uri="{FF2B5EF4-FFF2-40B4-BE49-F238E27FC236}">
                <a16:creationId xmlns:a16="http://schemas.microsoft.com/office/drawing/2014/main" id="{135F690E-2B81-42B6-80D4-9D7D48410088}"/>
              </a:ext>
            </a:extLst>
          </p:cNvPr>
          <p:cNvSpPr txBox="1"/>
          <p:nvPr/>
        </p:nvSpPr>
        <p:spPr>
          <a:xfrm>
            <a:off x="6324967" y="5396430"/>
            <a:ext cx="5280075" cy="369332"/>
          </a:xfrm>
          <a:prstGeom prst="rect">
            <a:avLst/>
          </a:prstGeom>
          <a:noFill/>
        </p:spPr>
        <p:txBody>
          <a:bodyPr wrap="square" rtlCol="0">
            <a:spAutoFit/>
          </a:bodyPr>
          <a:lstStyle/>
          <a:p>
            <a:r>
              <a:rPr lang="pt-PT" dirty="0">
                <a:hlinkClick r:id="rId4"/>
              </a:rPr>
              <a:t>https://www.allaboutbirds.org/guide/Merlin/sounds</a:t>
            </a:r>
            <a:endParaRPr lang="pt-PT" dirty="0"/>
          </a:p>
        </p:txBody>
      </p:sp>
    </p:spTree>
    <p:extLst>
      <p:ext uri="{BB962C8B-B14F-4D97-AF65-F5344CB8AC3E}">
        <p14:creationId xmlns:p14="http://schemas.microsoft.com/office/powerpoint/2010/main" val="4127547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4BCED-93F0-4951-A46E-BD83578150BD}"/>
              </a:ext>
            </a:extLst>
          </p:cNvPr>
          <p:cNvSpPr>
            <a:spLocks noGrp="1"/>
          </p:cNvSpPr>
          <p:nvPr>
            <p:ph type="title"/>
          </p:nvPr>
        </p:nvSpPr>
        <p:spPr/>
        <p:txBody>
          <a:bodyPr/>
          <a:lstStyle/>
          <a:p>
            <a:r>
              <a:rPr lang="pt-PT" dirty="0"/>
              <a:t>Fiber-optic sensors</a:t>
            </a:r>
          </a:p>
        </p:txBody>
      </p:sp>
      <p:sp>
        <p:nvSpPr>
          <p:cNvPr id="3" name="Content Placeholder 2">
            <a:extLst>
              <a:ext uri="{FF2B5EF4-FFF2-40B4-BE49-F238E27FC236}">
                <a16:creationId xmlns:a16="http://schemas.microsoft.com/office/drawing/2014/main" id="{F4C22ED5-59CE-4557-97AD-142C133663BE}"/>
              </a:ext>
            </a:extLst>
          </p:cNvPr>
          <p:cNvSpPr>
            <a:spLocks noGrp="1"/>
          </p:cNvSpPr>
          <p:nvPr>
            <p:ph sz="half" idx="1"/>
          </p:nvPr>
        </p:nvSpPr>
        <p:spPr/>
        <p:txBody>
          <a:bodyPr>
            <a:normAutofit fontScale="77500" lnSpcReduction="20000"/>
          </a:bodyPr>
          <a:lstStyle/>
          <a:p>
            <a:pPr marL="0" indent="0">
              <a:buNone/>
            </a:pPr>
            <a:r>
              <a:rPr lang="en-US" dirty="0"/>
              <a:t>Fiber optic sensors enable the transmission of light over large distances (hundreds of meters). Thus, a sensor head may be remotely located from the instrumentation, which makes them suitable for harsh environments </a:t>
            </a:r>
          </a:p>
          <a:p>
            <a:pPr marL="0" indent="0">
              <a:buNone/>
            </a:pPr>
            <a:endParaRPr lang="en-US" dirty="0"/>
          </a:p>
          <a:p>
            <a:pPr marL="0" indent="0">
              <a:buNone/>
            </a:pPr>
            <a:r>
              <a:rPr lang="en-US" dirty="0"/>
              <a:t>The intensity, wavelength, phase, and polarization of light can be used as measurement parameters </a:t>
            </a:r>
          </a:p>
          <a:p>
            <a:pPr marL="0" indent="0">
              <a:buNone/>
            </a:pPr>
            <a:endParaRPr lang="en-US" dirty="0"/>
          </a:p>
          <a:p>
            <a:pPr marL="0" indent="0">
              <a:buNone/>
            </a:pPr>
            <a:r>
              <a:rPr lang="en-US" dirty="0"/>
              <a:t>As multiplexing of fiber optic systems is feasible, expensive instrumentation can be shared among a number of sampling sites</a:t>
            </a:r>
            <a:endParaRPr lang="pt-PT" dirty="0"/>
          </a:p>
        </p:txBody>
      </p:sp>
      <p:pic>
        <p:nvPicPr>
          <p:cNvPr id="5" name="Content Placeholder 4">
            <a:extLst>
              <a:ext uri="{FF2B5EF4-FFF2-40B4-BE49-F238E27FC236}">
                <a16:creationId xmlns:a16="http://schemas.microsoft.com/office/drawing/2014/main" id="{42ED60B0-5067-4FE4-A897-3B3D2A94DEF9}"/>
              </a:ext>
            </a:extLst>
          </p:cNvPr>
          <p:cNvPicPr>
            <a:picLocks noGrp="1" noChangeAspect="1"/>
          </p:cNvPicPr>
          <p:nvPr>
            <p:ph sz="half" idx="2"/>
          </p:nvPr>
        </p:nvPicPr>
        <p:blipFill>
          <a:blip r:embed="rId2"/>
          <a:stretch>
            <a:fillRect/>
          </a:stretch>
        </p:blipFill>
        <p:spPr>
          <a:xfrm>
            <a:off x="6693761" y="2199163"/>
            <a:ext cx="4656828" cy="2021145"/>
          </a:xfrm>
          <a:prstGeom prst="rect">
            <a:avLst/>
          </a:prstGeom>
        </p:spPr>
      </p:pic>
      <p:sp>
        <p:nvSpPr>
          <p:cNvPr id="6" name="TextBox 5">
            <a:extLst>
              <a:ext uri="{FF2B5EF4-FFF2-40B4-BE49-F238E27FC236}">
                <a16:creationId xmlns:a16="http://schemas.microsoft.com/office/drawing/2014/main" id="{09281956-85D6-49E5-9A4F-14750A7A3A77}"/>
              </a:ext>
            </a:extLst>
          </p:cNvPr>
          <p:cNvSpPr txBox="1"/>
          <p:nvPr/>
        </p:nvSpPr>
        <p:spPr>
          <a:xfrm>
            <a:off x="6710289" y="4909625"/>
            <a:ext cx="4643511" cy="523220"/>
          </a:xfrm>
          <a:prstGeom prst="rect">
            <a:avLst/>
          </a:prstGeom>
          <a:noFill/>
        </p:spPr>
        <p:txBody>
          <a:bodyPr wrap="square" rtlCol="0">
            <a:spAutoFit/>
          </a:bodyPr>
          <a:lstStyle/>
          <a:p>
            <a:r>
              <a:rPr lang="pt-PT" sz="1400" dirty="0">
                <a:hlinkClick r:id="rId3"/>
              </a:rPr>
              <a:t>https://www.researchgate.net/figure/Working-principle-of-a-fiber-optic-sensor_fig1_314441124</a:t>
            </a:r>
            <a:r>
              <a:rPr lang="pt-PT" sz="1400" dirty="0"/>
              <a:t> </a:t>
            </a:r>
          </a:p>
        </p:txBody>
      </p:sp>
    </p:spTree>
    <p:extLst>
      <p:ext uri="{BB962C8B-B14F-4D97-AF65-F5344CB8AC3E}">
        <p14:creationId xmlns:p14="http://schemas.microsoft.com/office/powerpoint/2010/main" val="1511280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B5D9A-D8B0-4343-9CA9-5764C0A60136}"/>
              </a:ext>
            </a:extLst>
          </p:cNvPr>
          <p:cNvSpPr>
            <a:spLocks noGrp="1"/>
          </p:cNvSpPr>
          <p:nvPr>
            <p:ph type="title"/>
          </p:nvPr>
        </p:nvSpPr>
        <p:spPr/>
        <p:txBody>
          <a:bodyPr/>
          <a:lstStyle/>
          <a:p>
            <a:r>
              <a:rPr lang="pt-PT" dirty="0"/>
              <a:t>Fiber-optic sensors</a:t>
            </a:r>
          </a:p>
        </p:txBody>
      </p:sp>
      <p:sp>
        <p:nvSpPr>
          <p:cNvPr id="3" name="Content Placeholder 2">
            <a:extLst>
              <a:ext uri="{FF2B5EF4-FFF2-40B4-BE49-F238E27FC236}">
                <a16:creationId xmlns:a16="http://schemas.microsoft.com/office/drawing/2014/main" id="{44FBE79B-9A90-43CE-BD39-36D507156093}"/>
              </a:ext>
            </a:extLst>
          </p:cNvPr>
          <p:cNvSpPr>
            <a:spLocks noGrp="1"/>
          </p:cNvSpPr>
          <p:nvPr>
            <p:ph sz="half" idx="1"/>
          </p:nvPr>
        </p:nvSpPr>
        <p:spPr/>
        <p:txBody>
          <a:bodyPr>
            <a:normAutofit fontScale="85000" lnSpcReduction="20000"/>
          </a:bodyPr>
          <a:lstStyle/>
          <a:p>
            <a:pPr marL="0" indent="0">
              <a:buNone/>
            </a:pPr>
            <a:r>
              <a:rPr lang="en-US" dirty="0"/>
              <a:t>Fiber optic sensors have been used to monitor:</a:t>
            </a:r>
          </a:p>
          <a:p>
            <a:pPr marL="0" indent="0">
              <a:buNone/>
            </a:pPr>
            <a:endParaRPr lang="en-US" dirty="0"/>
          </a:p>
          <a:p>
            <a:pPr marL="457200" lvl="1" indent="0">
              <a:buNone/>
            </a:pPr>
            <a:r>
              <a:rPr lang="en-US" dirty="0"/>
              <a:t>Air pollution. Carbon monoxide has been measured by direct absorption using the infrared or the near infrared bands</a:t>
            </a:r>
          </a:p>
          <a:p>
            <a:pPr marL="457200" lvl="1" indent="0">
              <a:buNone/>
            </a:pPr>
            <a:endParaRPr lang="en-US" dirty="0"/>
          </a:p>
          <a:p>
            <a:pPr marL="457200" lvl="1" indent="0">
              <a:buNone/>
            </a:pPr>
            <a:r>
              <a:rPr lang="en-US" dirty="0"/>
              <a:t>Seawater. Using absorbing and fluorescent indicator dyes, pH and dissolved oxygen have been measured</a:t>
            </a:r>
          </a:p>
          <a:p>
            <a:pPr marL="457200" lvl="1" indent="0">
              <a:buNone/>
            </a:pPr>
            <a:endParaRPr lang="en-US" dirty="0"/>
          </a:p>
          <a:p>
            <a:pPr marL="457200" lvl="1" indent="0">
              <a:buNone/>
            </a:pPr>
            <a:r>
              <a:rPr lang="en-US" dirty="0"/>
              <a:t>Groundwater and drinking water contamination. Chloroform and trichloroethylene have been measured by using sensors based on pyridine that absorbs light in the green region</a:t>
            </a:r>
          </a:p>
          <a:p>
            <a:endParaRPr lang="pt-PT" dirty="0"/>
          </a:p>
        </p:txBody>
      </p:sp>
      <p:pic>
        <p:nvPicPr>
          <p:cNvPr id="5" name="Content Placeholder 4">
            <a:extLst>
              <a:ext uri="{FF2B5EF4-FFF2-40B4-BE49-F238E27FC236}">
                <a16:creationId xmlns:a16="http://schemas.microsoft.com/office/drawing/2014/main" id="{196C7679-9B29-4364-8046-D57A406D11FF}"/>
              </a:ext>
            </a:extLst>
          </p:cNvPr>
          <p:cNvPicPr>
            <a:picLocks noGrp="1" noChangeAspect="1"/>
          </p:cNvPicPr>
          <p:nvPr>
            <p:ph sz="half" idx="2"/>
          </p:nvPr>
        </p:nvPicPr>
        <p:blipFill>
          <a:blip r:embed="rId2"/>
          <a:stretch>
            <a:fillRect/>
          </a:stretch>
        </p:blipFill>
        <p:spPr>
          <a:xfrm>
            <a:off x="6172200" y="2017213"/>
            <a:ext cx="5181600" cy="3433590"/>
          </a:xfrm>
          <a:prstGeom prst="rect">
            <a:avLst/>
          </a:prstGeom>
        </p:spPr>
      </p:pic>
      <p:sp>
        <p:nvSpPr>
          <p:cNvPr id="6" name="TextBox 5">
            <a:extLst>
              <a:ext uri="{FF2B5EF4-FFF2-40B4-BE49-F238E27FC236}">
                <a16:creationId xmlns:a16="http://schemas.microsoft.com/office/drawing/2014/main" id="{EB690D0C-D6ED-4FEB-B892-6AD1FED5A831}"/>
              </a:ext>
            </a:extLst>
          </p:cNvPr>
          <p:cNvSpPr txBox="1"/>
          <p:nvPr/>
        </p:nvSpPr>
        <p:spPr>
          <a:xfrm>
            <a:off x="6400800" y="5936566"/>
            <a:ext cx="4953000" cy="307777"/>
          </a:xfrm>
          <a:prstGeom prst="rect">
            <a:avLst/>
          </a:prstGeom>
          <a:noFill/>
        </p:spPr>
        <p:txBody>
          <a:bodyPr wrap="square" rtlCol="0">
            <a:spAutoFit/>
          </a:bodyPr>
          <a:lstStyle/>
          <a:p>
            <a:r>
              <a:rPr lang="pt-PT" sz="1400" dirty="0">
                <a:hlinkClick r:id="rId3"/>
              </a:rPr>
              <a:t>https://www.elprocus.com/diffrent-types-of-fiber-optic-sensors/</a:t>
            </a:r>
            <a:endParaRPr lang="pt-PT" sz="1400" dirty="0"/>
          </a:p>
        </p:txBody>
      </p:sp>
    </p:spTree>
    <p:extLst>
      <p:ext uri="{BB962C8B-B14F-4D97-AF65-F5344CB8AC3E}">
        <p14:creationId xmlns:p14="http://schemas.microsoft.com/office/powerpoint/2010/main" val="3975726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C86B-295E-4D46-8411-4680891B2008}"/>
              </a:ext>
            </a:extLst>
          </p:cNvPr>
          <p:cNvSpPr>
            <a:spLocks noGrp="1"/>
          </p:cNvSpPr>
          <p:nvPr>
            <p:ph type="title"/>
          </p:nvPr>
        </p:nvSpPr>
        <p:spPr/>
        <p:txBody>
          <a:bodyPr/>
          <a:lstStyle/>
          <a:p>
            <a:r>
              <a:rPr lang="pt-PT" dirty="0"/>
              <a:t>Optical sensors</a:t>
            </a:r>
          </a:p>
        </p:txBody>
      </p:sp>
      <p:sp>
        <p:nvSpPr>
          <p:cNvPr id="3" name="Content Placeholder 2">
            <a:extLst>
              <a:ext uri="{FF2B5EF4-FFF2-40B4-BE49-F238E27FC236}">
                <a16:creationId xmlns:a16="http://schemas.microsoft.com/office/drawing/2014/main" id="{8FA3B84C-4D23-4747-B31C-D0B519CC2548}"/>
              </a:ext>
            </a:extLst>
          </p:cNvPr>
          <p:cNvSpPr>
            <a:spLocks noGrp="1"/>
          </p:cNvSpPr>
          <p:nvPr>
            <p:ph sz="half" idx="1"/>
          </p:nvPr>
        </p:nvSpPr>
        <p:spPr/>
        <p:txBody>
          <a:bodyPr>
            <a:normAutofit fontScale="70000" lnSpcReduction="20000"/>
          </a:bodyPr>
          <a:lstStyle/>
          <a:p>
            <a:pPr marL="0" indent="0">
              <a:buNone/>
            </a:pPr>
            <a:r>
              <a:rPr lang="en-US" dirty="0"/>
              <a:t>Optical sensors rely on the use of beams of light. Electrical connections are replaced by optical waveguides and semiconductor integrated circuits by optical circuits </a:t>
            </a:r>
          </a:p>
          <a:p>
            <a:pPr marL="0" indent="0">
              <a:buNone/>
            </a:pPr>
            <a:endParaRPr lang="en-US" dirty="0"/>
          </a:p>
          <a:p>
            <a:pPr marL="0" indent="0">
              <a:buNone/>
            </a:pPr>
            <a:r>
              <a:rPr lang="en-US" dirty="0"/>
              <a:t>Optical sensing relies upon detecting a change in an optical signal as a result of a change occurring at the site being sensed. Optical parameters used include absorbency, refractive index change or fluorescence</a:t>
            </a:r>
          </a:p>
          <a:p>
            <a:pPr marL="0" indent="0">
              <a:buNone/>
            </a:pPr>
            <a:endParaRPr lang="en-US" dirty="0"/>
          </a:p>
          <a:p>
            <a:pPr marL="0" indent="0">
              <a:buNone/>
            </a:pPr>
            <a:r>
              <a:rPr lang="en-US" dirty="0"/>
              <a:t>These sensors may be applied for gases (i.e., carbon dioxide, carbon monoxide, oxides of nitrogen and </a:t>
            </a:r>
            <a:r>
              <a:rPr lang="en-US" dirty="0" err="1"/>
              <a:t>sulphur</a:t>
            </a:r>
            <a:r>
              <a:rPr lang="en-US" dirty="0"/>
              <a:t>) and water (i.e., phosphates, heavy metals)</a:t>
            </a:r>
          </a:p>
          <a:p>
            <a:endParaRPr lang="pt-PT" dirty="0"/>
          </a:p>
        </p:txBody>
      </p:sp>
      <p:pic>
        <p:nvPicPr>
          <p:cNvPr id="5" name="Content Placeholder 4">
            <a:extLst>
              <a:ext uri="{FF2B5EF4-FFF2-40B4-BE49-F238E27FC236}">
                <a16:creationId xmlns:a16="http://schemas.microsoft.com/office/drawing/2014/main" id="{7B1B7CF1-FC14-4E37-9BC8-46A65214BE89}"/>
              </a:ext>
            </a:extLst>
          </p:cNvPr>
          <p:cNvPicPr>
            <a:picLocks noGrp="1" noChangeAspect="1"/>
          </p:cNvPicPr>
          <p:nvPr>
            <p:ph sz="half" idx="2"/>
          </p:nvPr>
        </p:nvPicPr>
        <p:blipFill>
          <a:blip r:embed="rId2"/>
          <a:stretch>
            <a:fillRect/>
          </a:stretch>
        </p:blipFill>
        <p:spPr>
          <a:xfrm>
            <a:off x="6326946" y="2205457"/>
            <a:ext cx="5181600" cy="2013551"/>
          </a:xfrm>
          <a:prstGeom prst="rect">
            <a:avLst/>
          </a:prstGeom>
        </p:spPr>
      </p:pic>
      <p:sp>
        <p:nvSpPr>
          <p:cNvPr id="6" name="TextBox 5">
            <a:extLst>
              <a:ext uri="{FF2B5EF4-FFF2-40B4-BE49-F238E27FC236}">
                <a16:creationId xmlns:a16="http://schemas.microsoft.com/office/drawing/2014/main" id="{3EB70885-DFF0-472E-B610-3C6ED5350492}"/>
              </a:ext>
            </a:extLst>
          </p:cNvPr>
          <p:cNvSpPr txBox="1"/>
          <p:nvPr/>
        </p:nvSpPr>
        <p:spPr>
          <a:xfrm>
            <a:off x="6274191" y="4825218"/>
            <a:ext cx="5181600" cy="523220"/>
          </a:xfrm>
          <a:prstGeom prst="rect">
            <a:avLst/>
          </a:prstGeom>
          <a:noFill/>
        </p:spPr>
        <p:txBody>
          <a:bodyPr wrap="square" rtlCol="0">
            <a:spAutoFit/>
          </a:bodyPr>
          <a:lstStyle/>
          <a:p>
            <a:r>
              <a:rPr lang="pt-PT" sz="1400" dirty="0">
                <a:hlinkClick r:id="rId3"/>
              </a:rPr>
              <a:t>https://www.usgs.gov/media/images/optical-sensors-fluorescence-signals-sewage-and-stream-samples</a:t>
            </a:r>
            <a:r>
              <a:rPr lang="pt-PT" sz="1400" dirty="0"/>
              <a:t> </a:t>
            </a:r>
          </a:p>
        </p:txBody>
      </p:sp>
    </p:spTree>
    <p:extLst>
      <p:ext uri="{BB962C8B-B14F-4D97-AF65-F5344CB8AC3E}">
        <p14:creationId xmlns:p14="http://schemas.microsoft.com/office/powerpoint/2010/main" val="3732168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EC44B-AE4F-432C-8CA6-741CAD06D27B}"/>
              </a:ext>
            </a:extLst>
          </p:cNvPr>
          <p:cNvSpPr>
            <a:spLocks noGrp="1"/>
          </p:cNvSpPr>
          <p:nvPr>
            <p:ph type="title"/>
          </p:nvPr>
        </p:nvSpPr>
        <p:spPr/>
        <p:txBody>
          <a:bodyPr/>
          <a:lstStyle/>
          <a:p>
            <a:r>
              <a:rPr lang="pt-PT" dirty="0"/>
              <a:t>Laser sensors</a:t>
            </a:r>
          </a:p>
        </p:txBody>
      </p:sp>
      <p:sp>
        <p:nvSpPr>
          <p:cNvPr id="3" name="Content Placeholder 2">
            <a:extLst>
              <a:ext uri="{FF2B5EF4-FFF2-40B4-BE49-F238E27FC236}">
                <a16:creationId xmlns:a16="http://schemas.microsoft.com/office/drawing/2014/main" id="{4FD8BE4F-0581-4724-8405-AC4876661626}"/>
              </a:ext>
            </a:extLst>
          </p:cNvPr>
          <p:cNvSpPr>
            <a:spLocks noGrp="1"/>
          </p:cNvSpPr>
          <p:nvPr>
            <p:ph sz="half" idx="1"/>
          </p:nvPr>
        </p:nvSpPr>
        <p:spPr>
          <a:xfrm>
            <a:off x="1010528" y="1825624"/>
            <a:ext cx="5009271" cy="4296879"/>
          </a:xfrm>
        </p:spPr>
        <p:txBody>
          <a:bodyPr>
            <a:normAutofit fontScale="47500" lnSpcReduction="20000"/>
          </a:bodyPr>
          <a:lstStyle/>
          <a:p>
            <a:pPr marL="0" indent="0">
              <a:buNone/>
            </a:pPr>
            <a:r>
              <a:rPr lang="en-US" sz="3800" dirty="0"/>
              <a:t>Laser sensors are based on laser mass spectrometry that can be applied to any sample, solid, liquid, or gas</a:t>
            </a:r>
          </a:p>
          <a:p>
            <a:pPr marL="0" indent="0">
              <a:buNone/>
            </a:pPr>
            <a:endParaRPr lang="en-US" sz="3800" dirty="0"/>
          </a:p>
          <a:p>
            <a:pPr marL="0" indent="0">
              <a:buNone/>
            </a:pPr>
            <a:r>
              <a:rPr lang="en-US" sz="3800" dirty="0"/>
              <a:t>It uses laser beams in conjunction with mass spectrometers, nuclear detectors, and gas chromatographic techniques. Typically, laser beams hit targets and the back scattered light is collected and processed</a:t>
            </a:r>
          </a:p>
          <a:p>
            <a:pPr marL="0" indent="0">
              <a:buNone/>
            </a:pPr>
            <a:endParaRPr lang="en-US" sz="3800" dirty="0"/>
          </a:p>
          <a:p>
            <a:pPr marL="0" indent="0">
              <a:buNone/>
            </a:pPr>
            <a:r>
              <a:rPr lang="en-US" sz="3800" dirty="0"/>
              <a:t>LIDAR (after </a:t>
            </a:r>
            <a:r>
              <a:rPr lang="en-US" sz="3800" dirty="0" err="1"/>
              <a:t>LIght</a:t>
            </a:r>
            <a:r>
              <a:rPr lang="en-US" sz="3800" dirty="0"/>
              <a:t> Detection And Ranging), the optical equivalent of RADAR (radio beam), is one of the most used laser sensors. It is used for monitoring tropospheric and stratospheric pollutants for distances up to hundreds of </a:t>
            </a:r>
            <a:r>
              <a:rPr lang="en-US" sz="3800" dirty="0" err="1"/>
              <a:t>kilometres</a:t>
            </a:r>
            <a:r>
              <a:rPr lang="en-US" sz="3800" dirty="0"/>
              <a:t>. LIDAR has been also used to measure heights of forest canopies and water depth relative to the water surface</a:t>
            </a:r>
          </a:p>
          <a:p>
            <a:pPr marL="0" indent="0">
              <a:buNone/>
            </a:pPr>
            <a:endParaRPr lang="en-US" dirty="0"/>
          </a:p>
          <a:p>
            <a:pPr marL="0" indent="0">
              <a:buNone/>
            </a:pPr>
            <a:endParaRPr lang="pt-PT" sz="2500" dirty="0"/>
          </a:p>
          <a:p>
            <a:pPr marL="0" indent="0">
              <a:buNone/>
            </a:pPr>
            <a:endParaRPr lang="pt-PT" sz="2500" dirty="0"/>
          </a:p>
        </p:txBody>
      </p:sp>
      <p:pic>
        <p:nvPicPr>
          <p:cNvPr id="5" name="Content Placeholder 4">
            <a:extLst>
              <a:ext uri="{FF2B5EF4-FFF2-40B4-BE49-F238E27FC236}">
                <a16:creationId xmlns:a16="http://schemas.microsoft.com/office/drawing/2014/main" id="{50020A94-E857-4835-94B0-99943C4B1CF1}"/>
              </a:ext>
            </a:extLst>
          </p:cNvPr>
          <p:cNvPicPr>
            <a:picLocks noGrp="1" noChangeAspect="1"/>
          </p:cNvPicPr>
          <p:nvPr>
            <p:ph sz="half" idx="2"/>
          </p:nvPr>
        </p:nvPicPr>
        <p:blipFill>
          <a:blip r:embed="rId2"/>
          <a:stretch>
            <a:fillRect/>
          </a:stretch>
        </p:blipFill>
        <p:spPr>
          <a:xfrm>
            <a:off x="6023196" y="1912901"/>
            <a:ext cx="5557350" cy="2778675"/>
          </a:xfrm>
          <a:prstGeom prst="rect">
            <a:avLst/>
          </a:prstGeom>
        </p:spPr>
      </p:pic>
      <p:sp>
        <p:nvSpPr>
          <p:cNvPr id="6" name="TextBox 5">
            <a:extLst>
              <a:ext uri="{FF2B5EF4-FFF2-40B4-BE49-F238E27FC236}">
                <a16:creationId xmlns:a16="http://schemas.microsoft.com/office/drawing/2014/main" id="{1037748F-0B43-4C7B-97E8-63F130B2BB90}"/>
              </a:ext>
            </a:extLst>
          </p:cNvPr>
          <p:cNvSpPr txBox="1"/>
          <p:nvPr/>
        </p:nvSpPr>
        <p:spPr>
          <a:xfrm>
            <a:off x="6669258" y="4839286"/>
            <a:ext cx="5009271" cy="307777"/>
          </a:xfrm>
          <a:prstGeom prst="rect">
            <a:avLst/>
          </a:prstGeom>
          <a:noFill/>
        </p:spPr>
        <p:txBody>
          <a:bodyPr wrap="square" rtlCol="0">
            <a:spAutoFit/>
          </a:bodyPr>
          <a:lstStyle/>
          <a:p>
            <a:r>
              <a:rPr lang="pt-PT" sz="1400" dirty="0">
                <a:hlinkClick r:id="rId3"/>
              </a:rPr>
              <a:t>https://wingtra.com/drone-photogrammetry-vs-lidar/</a:t>
            </a:r>
            <a:r>
              <a:rPr lang="pt-PT" sz="1400" dirty="0"/>
              <a:t> </a:t>
            </a:r>
          </a:p>
        </p:txBody>
      </p:sp>
      <p:sp>
        <p:nvSpPr>
          <p:cNvPr id="7" name="TextBox 6">
            <a:extLst>
              <a:ext uri="{FF2B5EF4-FFF2-40B4-BE49-F238E27FC236}">
                <a16:creationId xmlns:a16="http://schemas.microsoft.com/office/drawing/2014/main" id="{E269CFD8-0CC9-4186-A9B0-780D0D9AD864}"/>
              </a:ext>
            </a:extLst>
          </p:cNvPr>
          <p:cNvSpPr txBox="1"/>
          <p:nvPr/>
        </p:nvSpPr>
        <p:spPr>
          <a:xfrm>
            <a:off x="1007131" y="5969655"/>
            <a:ext cx="4744278" cy="523220"/>
          </a:xfrm>
          <a:prstGeom prst="rect">
            <a:avLst/>
          </a:prstGeom>
          <a:noFill/>
        </p:spPr>
        <p:txBody>
          <a:bodyPr wrap="square" rtlCol="0">
            <a:spAutoFit/>
          </a:bodyPr>
          <a:lstStyle/>
          <a:p>
            <a:r>
              <a:rPr lang="pt-PT" sz="1400" dirty="0">
                <a:hlinkClick r:id="rId4"/>
              </a:rPr>
              <a:t>https://appleinsider.com/articles/20/03/19/new-video-shows-what-the-ipad-pros-lidar-scanner-is-capable-of</a:t>
            </a:r>
            <a:r>
              <a:rPr lang="pt-PT" sz="1400" dirty="0"/>
              <a:t>   </a:t>
            </a:r>
          </a:p>
        </p:txBody>
      </p:sp>
    </p:spTree>
    <p:extLst>
      <p:ext uri="{BB962C8B-B14F-4D97-AF65-F5344CB8AC3E}">
        <p14:creationId xmlns:p14="http://schemas.microsoft.com/office/powerpoint/2010/main" val="1146270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15118-EAF2-4C65-BA16-5D56E9AF254A}"/>
              </a:ext>
            </a:extLst>
          </p:cNvPr>
          <p:cNvSpPr>
            <a:spLocks noGrp="1"/>
          </p:cNvSpPr>
          <p:nvPr>
            <p:ph type="title"/>
          </p:nvPr>
        </p:nvSpPr>
        <p:spPr/>
        <p:txBody>
          <a:bodyPr/>
          <a:lstStyle/>
          <a:p>
            <a:r>
              <a:rPr lang="pt-PT" dirty="0"/>
              <a:t>Electro-chemical sensors</a:t>
            </a:r>
          </a:p>
        </p:txBody>
      </p:sp>
      <p:sp>
        <p:nvSpPr>
          <p:cNvPr id="3" name="Content Placeholder 2">
            <a:extLst>
              <a:ext uri="{FF2B5EF4-FFF2-40B4-BE49-F238E27FC236}">
                <a16:creationId xmlns:a16="http://schemas.microsoft.com/office/drawing/2014/main" id="{5FCC03BF-4020-4CA1-84CF-4E1A2AF2C8ED}"/>
              </a:ext>
            </a:extLst>
          </p:cNvPr>
          <p:cNvSpPr>
            <a:spLocks noGrp="1"/>
          </p:cNvSpPr>
          <p:nvPr>
            <p:ph sz="half" idx="1"/>
          </p:nvPr>
        </p:nvSpPr>
        <p:spPr/>
        <p:txBody>
          <a:bodyPr/>
          <a:lstStyle/>
          <a:p>
            <a:pPr marL="0" indent="0">
              <a:buNone/>
            </a:pPr>
            <a:endParaRPr lang="pt-PT" dirty="0"/>
          </a:p>
          <a:p>
            <a:pPr marL="0" indent="0">
              <a:buNone/>
            </a:pPr>
            <a:r>
              <a:rPr lang="en-US" dirty="0"/>
              <a:t>These sensors are based in microelectrodes and can be battery operated, which makes them portable. They have been used mainly in water and air pollution analysis. Electrode fouling and polishing is a problem hampering practical application of these sensors </a:t>
            </a:r>
            <a:endParaRPr lang="pt-PT" dirty="0"/>
          </a:p>
        </p:txBody>
      </p:sp>
      <p:pic>
        <p:nvPicPr>
          <p:cNvPr id="5" name="Content Placeholder 4">
            <a:extLst>
              <a:ext uri="{FF2B5EF4-FFF2-40B4-BE49-F238E27FC236}">
                <a16:creationId xmlns:a16="http://schemas.microsoft.com/office/drawing/2014/main" id="{9B89A88F-2BF6-4EE5-B970-3AC4ED682877}"/>
              </a:ext>
            </a:extLst>
          </p:cNvPr>
          <p:cNvPicPr>
            <a:picLocks noGrp="1" noChangeAspect="1"/>
          </p:cNvPicPr>
          <p:nvPr>
            <p:ph sz="half" idx="2"/>
          </p:nvPr>
        </p:nvPicPr>
        <p:blipFill>
          <a:blip r:embed="rId2"/>
          <a:stretch>
            <a:fillRect/>
          </a:stretch>
        </p:blipFill>
        <p:spPr>
          <a:xfrm>
            <a:off x="6172200" y="2338502"/>
            <a:ext cx="5181600" cy="2180995"/>
          </a:xfrm>
          <a:prstGeom prst="rect">
            <a:avLst/>
          </a:prstGeom>
        </p:spPr>
      </p:pic>
      <p:sp>
        <p:nvSpPr>
          <p:cNvPr id="6" name="TextBox 5">
            <a:extLst>
              <a:ext uri="{FF2B5EF4-FFF2-40B4-BE49-F238E27FC236}">
                <a16:creationId xmlns:a16="http://schemas.microsoft.com/office/drawing/2014/main" id="{C3673F97-8C23-4C72-90EC-79246FA61310}"/>
              </a:ext>
            </a:extLst>
          </p:cNvPr>
          <p:cNvSpPr txBox="1"/>
          <p:nvPr/>
        </p:nvSpPr>
        <p:spPr>
          <a:xfrm>
            <a:off x="6288258" y="5247249"/>
            <a:ext cx="5303520" cy="738664"/>
          </a:xfrm>
          <a:prstGeom prst="rect">
            <a:avLst/>
          </a:prstGeom>
          <a:noFill/>
        </p:spPr>
        <p:txBody>
          <a:bodyPr wrap="square" rtlCol="0">
            <a:spAutoFit/>
          </a:bodyPr>
          <a:lstStyle/>
          <a:p>
            <a:r>
              <a:rPr lang="pt-PT" sz="1400" dirty="0">
                <a:hlinkClick r:id="rId3"/>
              </a:rPr>
              <a:t>https://www.intechopen.com/books/electrochemical-sensors-technology/electrochemical-sensors-for-monitoring-of-indoor-and-outdoor-air-pollution</a:t>
            </a:r>
            <a:r>
              <a:rPr lang="pt-PT" sz="1400" dirty="0"/>
              <a:t> </a:t>
            </a:r>
          </a:p>
        </p:txBody>
      </p:sp>
    </p:spTree>
    <p:extLst>
      <p:ext uri="{BB962C8B-B14F-4D97-AF65-F5344CB8AC3E}">
        <p14:creationId xmlns:p14="http://schemas.microsoft.com/office/powerpoint/2010/main" val="3904638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8E062-A84F-42BD-ADB0-5BC759E3BE48}"/>
              </a:ext>
            </a:extLst>
          </p:cNvPr>
          <p:cNvSpPr>
            <a:spLocks noGrp="1"/>
          </p:cNvSpPr>
          <p:nvPr>
            <p:ph type="title"/>
          </p:nvPr>
        </p:nvSpPr>
        <p:spPr/>
        <p:txBody>
          <a:bodyPr/>
          <a:lstStyle/>
          <a:p>
            <a:r>
              <a:rPr lang="pt-PT" dirty="0"/>
              <a:t>Bio-sensor devices</a:t>
            </a:r>
          </a:p>
        </p:txBody>
      </p:sp>
      <p:sp>
        <p:nvSpPr>
          <p:cNvPr id="3" name="Content Placeholder 2">
            <a:extLst>
              <a:ext uri="{FF2B5EF4-FFF2-40B4-BE49-F238E27FC236}">
                <a16:creationId xmlns:a16="http://schemas.microsoft.com/office/drawing/2014/main" id="{3E12C488-B977-40CE-B41E-1CBCFCFD57C5}"/>
              </a:ext>
            </a:extLst>
          </p:cNvPr>
          <p:cNvSpPr>
            <a:spLocks noGrp="1"/>
          </p:cNvSpPr>
          <p:nvPr>
            <p:ph sz="half" idx="1"/>
          </p:nvPr>
        </p:nvSpPr>
        <p:spPr/>
        <p:txBody>
          <a:bodyPr>
            <a:normAutofit fontScale="85000" lnSpcReduction="10000"/>
          </a:bodyPr>
          <a:lstStyle/>
          <a:p>
            <a:pPr marL="0" indent="0">
              <a:buNone/>
            </a:pPr>
            <a:r>
              <a:rPr lang="en-US" dirty="0"/>
              <a:t>Biosensors are devices that transform biological reactions into electrical signals </a:t>
            </a:r>
          </a:p>
          <a:p>
            <a:pPr marL="0" indent="0">
              <a:buNone/>
            </a:pPr>
            <a:r>
              <a:rPr lang="en-US" dirty="0"/>
              <a:t>Biosensors rely in biological sensing elements that may include tissues, cells, organelles, membranes, enzymes, receptors, antibodies or nucleic acids</a:t>
            </a:r>
          </a:p>
          <a:p>
            <a:pPr marL="0" indent="0">
              <a:buNone/>
            </a:pPr>
            <a:r>
              <a:rPr lang="en-US" dirty="0"/>
              <a:t>These elements work with transducers based on a variety of principles ranging from potentiometry to acoustics</a:t>
            </a:r>
          </a:p>
          <a:p>
            <a:pPr marL="0" indent="0">
              <a:buNone/>
            </a:pPr>
            <a:r>
              <a:rPr lang="en-US" dirty="0"/>
              <a:t> Biosensors are specific for a particular chemical or group of related chemicals</a:t>
            </a:r>
            <a:endParaRPr lang="pt-PT" dirty="0"/>
          </a:p>
        </p:txBody>
      </p:sp>
      <p:pic>
        <p:nvPicPr>
          <p:cNvPr id="5" name="Content Placeholder 4">
            <a:extLst>
              <a:ext uri="{FF2B5EF4-FFF2-40B4-BE49-F238E27FC236}">
                <a16:creationId xmlns:a16="http://schemas.microsoft.com/office/drawing/2014/main" id="{F2BCE1F8-5B4F-4BA4-B3AF-1B302FB00DD5}"/>
              </a:ext>
            </a:extLst>
          </p:cNvPr>
          <p:cNvPicPr>
            <a:picLocks noGrp="1" noChangeAspect="1"/>
          </p:cNvPicPr>
          <p:nvPr>
            <p:ph sz="half" idx="2"/>
          </p:nvPr>
        </p:nvPicPr>
        <p:blipFill>
          <a:blip r:embed="rId2"/>
          <a:stretch>
            <a:fillRect/>
          </a:stretch>
        </p:blipFill>
        <p:spPr>
          <a:xfrm>
            <a:off x="6172200" y="2133748"/>
            <a:ext cx="5181600" cy="2384593"/>
          </a:xfrm>
          <a:prstGeom prst="rect">
            <a:avLst/>
          </a:prstGeom>
        </p:spPr>
      </p:pic>
      <p:sp>
        <p:nvSpPr>
          <p:cNvPr id="6" name="TextBox 5">
            <a:extLst>
              <a:ext uri="{FF2B5EF4-FFF2-40B4-BE49-F238E27FC236}">
                <a16:creationId xmlns:a16="http://schemas.microsoft.com/office/drawing/2014/main" id="{ED3358AE-3B9F-494A-A995-8EB15B2DE20E}"/>
              </a:ext>
            </a:extLst>
          </p:cNvPr>
          <p:cNvSpPr txBox="1"/>
          <p:nvPr/>
        </p:nvSpPr>
        <p:spPr>
          <a:xfrm>
            <a:off x="6302326" y="5148775"/>
            <a:ext cx="5051474" cy="307777"/>
          </a:xfrm>
          <a:prstGeom prst="rect">
            <a:avLst/>
          </a:prstGeom>
          <a:noFill/>
        </p:spPr>
        <p:txBody>
          <a:bodyPr wrap="square" rtlCol="0">
            <a:spAutoFit/>
          </a:bodyPr>
          <a:lstStyle/>
          <a:p>
            <a:r>
              <a:rPr lang="pt-PT" sz="1400" dirty="0">
                <a:hlinkClick r:id="rId3"/>
              </a:rPr>
              <a:t>https://www.biosensor-srl.eu/about-us/what-is-a-biosensor.html</a:t>
            </a:r>
            <a:r>
              <a:rPr lang="pt-PT" sz="1400" dirty="0"/>
              <a:t> </a:t>
            </a:r>
          </a:p>
        </p:txBody>
      </p:sp>
    </p:spTree>
    <p:extLst>
      <p:ext uri="{BB962C8B-B14F-4D97-AF65-F5344CB8AC3E}">
        <p14:creationId xmlns:p14="http://schemas.microsoft.com/office/powerpoint/2010/main" val="35304943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F5F25-C0C7-4CA5-8772-112347948E33}"/>
              </a:ext>
            </a:extLst>
          </p:cNvPr>
          <p:cNvSpPr>
            <a:spLocks noGrp="1"/>
          </p:cNvSpPr>
          <p:nvPr>
            <p:ph type="title"/>
          </p:nvPr>
        </p:nvSpPr>
        <p:spPr/>
        <p:txBody>
          <a:bodyPr/>
          <a:lstStyle/>
          <a:p>
            <a:r>
              <a:rPr lang="pt-PT" dirty="0"/>
              <a:t>Consumer oriented sensors</a:t>
            </a:r>
          </a:p>
        </p:txBody>
      </p:sp>
      <p:sp>
        <p:nvSpPr>
          <p:cNvPr id="3" name="Content Placeholder 2">
            <a:extLst>
              <a:ext uri="{FF2B5EF4-FFF2-40B4-BE49-F238E27FC236}">
                <a16:creationId xmlns:a16="http://schemas.microsoft.com/office/drawing/2014/main" id="{A2D6962E-B07A-4189-9F21-A2FBEC63B6E8}"/>
              </a:ext>
            </a:extLst>
          </p:cNvPr>
          <p:cNvSpPr>
            <a:spLocks noGrp="1"/>
          </p:cNvSpPr>
          <p:nvPr>
            <p:ph idx="1"/>
          </p:nvPr>
        </p:nvSpPr>
        <p:spPr>
          <a:xfrm>
            <a:off x="705679" y="1385541"/>
            <a:ext cx="10515600" cy="5717623"/>
          </a:xfrm>
        </p:spPr>
        <p:txBody>
          <a:bodyPr>
            <a:normAutofit/>
          </a:bodyPr>
          <a:lstStyle/>
          <a:p>
            <a:pPr marL="0" indent="0">
              <a:buNone/>
            </a:pPr>
            <a:endParaRPr lang="pt-PT" dirty="0"/>
          </a:p>
          <a:p>
            <a:pPr marL="0" indent="0">
              <a:buNone/>
            </a:pPr>
            <a:endParaRPr lang="pt-PT" dirty="0"/>
          </a:p>
          <a:p>
            <a:endParaRPr lang="pt-PT" dirty="0"/>
          </a:p>
          <a:p>
            <a:endParaRPr lang="pt-PT" dirty="0"/>
          </a:p>
          <a:p>
            <a:endParaRPr lang="pt-PT" dirty="0"/>
          </a:p>
        </p:txBody>
      </p:sp>
      <p:pic>
        <p:nvPicPr>
          <p:cNvPr id="4" name="Picture 3">
            <a:extLst>
              <a:ext uri="{FF2B5EF4-FFF2-40B4-BE49-F238E27FC236}">
                <a16:creationId xmlns:a16="http://schemas.microsoft.com/office/drawing/2014/main" id="{40A6F167-ED81-4BA3-AA6F-782B108D155E}"/>
              </a:ext>
            </a:extLst>
          </p:cNvPr>
          <p:cNvPicPr>
            <a:picLocks noChangeAspect="1"/>
          </p:cNvPicPr>
          <p:nvPr/>
        </p:nvPicPr>
        <p:blipFill>
          <a:blip r:embed="rId2"/>
          <a:stretch>
            <a:fillRect/>
          </a:stretch>
        </p:blipFill>
        <p:spPr>
          <a:xfrm>
            <a:off x="317034" y="2558281"/>
            <a:ext cx="4426635" cy="2489982"/>
          </a:xfrm>
          <a:prstGeom prst="rect">
            <a:avLst/>
          </a:prstGeom>
        </p:spPr>
      </p:pic>
      <p:sp>
        <p:nvSpPr>
          <p:cNvPr id="5" name="TextBox 4">
            <a:extLst>
              <a:ext uri="{FF2B5EF4-FFF2-40B4-BE49-F238E27FC236}">
                <a16:creationId xmlns:a16="http://schemas.microsoft.com/office/drawing/2014/main" id="{017D416A-DC17-4885-86C0-99E3533BBEE6}"/>
              </a:ext>
            </a:extLst>
          </p:cNvPr>
          <p:cNvSpPr txBox="1"/>
          <p:nvPr/>
        </p:nvSpPr>
        <p:spPr>
          <a:xfrm>
            <a:off x="970721" y="5552661"/>
            <a:ext cx="2938670" cy="369332"/>
          </a:xfrm>
          <a:prstGeom prst="rect">
            <a:avLst/>
          </a:prstGeom>
          <a:noFill/>
        </p:spPr>
        <p:txBody>
          <a:bodyPr wrap="square" rtlCol="0">
            <a:spAutoFit/>
          </a:bodyPr>
          <a:lstStyle/>
          <a:p>
            <a:r>
              <a:rPr lang="pt-PT" dirty="0"/>
              <a:t>	</a:t>
            </a:r>
            <a:r>
              <a:rPr lang="pt-PT" dirty="0">
                <a:hlinkClick r:id="rId3"/>
              </a:rPr>
              <a:t>LIDAR sensor </a:t>
            </a:r>
            <a:endParaRPr lang="pt-PT" dirty="0"/>
          </a:p>
        </p:txBody>
      </p:sp>
      <p:pic>
        <p:nvPicPr>
          <p:cNvPr id="6" name="Picture 5">
            <a:extLst>
              <a:ext uri="{FF2B5EF4-FFF2-40B4-BE49-F238E27FC236}">
                <a16:creationId xmlns:a16="http://schemas.microsoft.com/office/drawing/2014/main" id="{FB149FFE-86BA-4054-9147-44EB4FFD2523}"/>
              </a:ext>
            </a:extLst>
          </p:cNvPr>
          <p:cNvPicPr>
            <a:picLocks noChangeAspect="1"/>
          </p:cNvPicPr>
          <p:nvPr/>
        </p:nvPicPr>
        <p:blipFill>
          <a:blip r:embed="rId4"/>
          <a:stretch>
            <a:fillRect/>
          </a:stretch>
        </p:blipFill>
        <p:spPr>
          <a:xfrm>
            <a:off x="4917716" y="2670005"/>
            <a:ext cx="3593238" cy="2378258"/>
          </a:xfrm>
          <a:prstGeom prst="rect">
            <a:avLst/>
          </a:prstGeom>
        </p:spPr>
      </p:pic>
      <p:sp>
        <p:nvSpPr>
          <p:cNvPr id="7" name="TextBox 6">
            <a:extLst>
              <a:ext uri="{FF2B5EF4-FFF2-40B4-BE49-F238E27FC236}">
                <a16:creationId xmlns:a16="http://schemas.microsoft.com/office/drawing/2014/main" id="{79E4D6E2-3C74-4413-AC6D-92BF139C9269}"/>
              </a:ext>
            </a:extLst>
          </p:cNvPr>
          <p:cNvSpPr txBox="1"/>
          <p:nvPr/>
        </p:nvSpPr>
        <p:spPr>
          <a:xfrm>
            <a:off x="4917716" y="5658248"/>
            <a:ext cx="3364895" cy="369332"/>
          </a:xfrm>
          <a:prstGeom prst="rect">
            <a:avLst/>
          </a:prstGeom>
          <a:noFill/>
        </p:spPr>
        <p:txBody>
          <a:bodyPr wrap="square" rtlCol="0">
            <a:spAutoFit/>
          </a:bodyPr>
          <a:lstStyle/>
          <a:p>
            <a:r>
              <a:rPr lang="pt-PT" dirty="0">
                <a:hlinkClick r:id="rId5"/>
              </a:rPr>
              <a:t>The O</a:t>
            </a:r>
            <a:r>
              <a:rPr lang="pt-PT" dirty="0"/>
              <a:t>- Indoor air quality sensor</a:t>
            </a:r>
          </a:p>
        </p:txBody>
      </p:sp>
      <p:pic>
        <p:nvPicPr>
          <p:cNvPr id="8" name="Picture 7">
            <a:extLst>
              <a:ext uri="{FF2B5EF4-FFF2-40B4-BE49-F238E27FC236}">
                <a16:creationId xmlns:a16="http://schemas.microsoft.com/office/drawing/2014/main" id="{9922DC4A-4617-4705-A8DD-99AB56EE413E}"/>
              </a:ext>
            </a:extLst>
          </p:cNvPr>
          <p:cNvPicPr>
            <a:picLocks noChangeAspect="1"/>
          </p:cNvPicPr>
          <p:nvPr/>
        </p:nvPicPr>
        <p:blipFill>
          <a:blip r:embed="rId6"/>
          <a:stretch>
            <a:fillRect/>
          </a:stretch>
        </p:blipFill>
        <p:spPr>
          <a:xfrm>
            <a:off x="9505001" y="309489"/>
            <a:ext cx="1471282" cy="4858735"/>
          </a:xfrm>
          <a:prstGeom prst="rect">
            <a:avLst/>
          </a:prstGeom>
        </p:spPr>
      </p:pic>
      <p:sp>
        <p:nvSpPr>
          <p:cNvPr id="9" name="TextBox 8">
            <a:extLst>
              <a:ext uri="{FF2B5EF4-FFF2-40B4-BE49-F238E27FC236}">
                <a16:creationId xmlns:a16="http://schemas.microsoft.com/office/drawing/2014/main" id="{BDF84280-9297-4F5A-BEC3-D9ECE33DF8F7}"/>
              </a:ext>
            </a:extLst>
          </p:cNvPr>
          <p:cNvSpPr txBox="1"/>
          <p:nvPr/>
        </p:nvSpPr>
        <p:spPr>
          <a:xfrm>
            <a:off x="9082479" y="5658248"/>
            <a:ext cx="2945398" cy="369332"/>
          </a:xfrm>
          <a:prstGeom prst="rect">
            <a:avLst/>
          </a:prstGeom>
          <a:noFill/>
        </p:spPr>
        <p:txBody>
          <a:bodyPr wrap="square" rtlCol="0">
            <a:spAutoFit/>
          </a:bodyPr>
          <a:lstStyle/>
          <a:p>
            <a:r>
              <a:rPr lang="pt-PT" dirty="0">
                <a:hlinkClick r:id="rId7"/>
              </a:rPr>
              <a:t>Tacklife</a:t>
            </a:r>
            <a:r>
              <a:rPr lang="pt-PT" dirty="0"/>
              <a:t>- sound level meter</a:t>
            </a:r>
          </a:p>
        </p:txBody>
      </p:sp>
    </p:spTree>
    <p:extLst>
      <p:ext uri="{BB962C8B-B14F-4D97-AF65-F5344CB8AC3E}">
        <p14:creationId xmlns:p14="http://schemas.microsoft.com/office/powerpoint/2010/main" val="399298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62376-BFC5-4DDD-8BA0-F8D83763411A}"/>
              </a:ext>
            </a:extLst>
          </p:cNvPr>
          <p:cNvSpPr>
            <a:spLocks noGrp="1"/>
          </p:cNvSpPr>
          <p:nvPr>
            <p:ph type="title"/>
          </p:nvPr>
        </p:nvSpPr>
        <p:spPr/>
        <p:txBody>
          <a:bodyPr/>
          <a:lstStyle/>
          <a:p>
            <a:r>
              <a:rPr lang="pt-PT" dirty="0"/>
              <a:t>Human sensors</a:t>
            </a:r>
          </a:p>
        </p:txBody>
      </p:sp>
      <p:sp>
        <p:nvSpPr>
          <p:cNvPr id="3" name="Content Placeholder 2">
            <a:extLst>
              <a:ext uri="{FF2B5EF4-FFF2-40B4-BE49-F238E27FC236}">
                <a16:creationId xmlns:a16="http://schemas.microsoft.com/office/drawing/2014/main" id="{3D2A76EA-ACE6-4DB7-B7B9-F601242F15DF}"/>
              </a:ext>
            </a:extLst>
          </p:cNvPr>
          <p:cNvSpPr>
            <a:spLocks noGrp="1"/>
          </p:cNvSpPr>
          <p:nvPr>
            <p:ph sz="half" idx="1"/>
          </p:nvPr>
        </p:nvSpPr>
        <p:spPr/>
        <p:txBody>
          <a:bodyPr>
            <a:normAutofit fontScale="55000" lnSpcReduction="20000"/>
          </a:bodyPr>
          <a:lstStyle/>
          <a:p>
            <a:endParaRPr lang="en-US" dirty="0"/>
          </a:p>
          <a:p>
            <a:pPr marL="0" indent="0">
              <a:buNone/>
            </a:pPr>
            <a:r>
              <a:rPr lang="en-US" dirty="0"/>
              <a:t>Vision enables the identification of water pollution, air pollution, solid wastes and landscape deterioration as discussed in the section related to videography </a:t>
            </a:r>
          </a:p>
          <a:p>
            <a:pPr marL="0" indent="0">
              <a:buNone/>
            </a:pPr>
            <a:endParaRPr lang="en-US" dirty="0"/>
          </a:p>
          <a:p>
            <a:pPr marL="0" indent="0">
              <a:buNone/>
            </a:pPr>
            <a:r>
              <a:rPr lang="en-US" dirty="0"/>
              <a:t>Noise is captured by hearing</a:t>
            </a:r>
          </a:p>
          <a:p>
            <a:pPr marL="0" indent="0">
              <a:buNone/>
            </a:pPr>
            <a:endParaRPr lang="en-US" dirty="0"/>
          </a:p>
          <a:p>
            <a:pPr marL="0" indent="0">
              <a:buNone/>
            </a:pPr>
            <a:r>
              <a:rPr lang="en-US" dirty="0"/>
              <a:t>Olfaction and taste detect chemicals present in the water and air. Skin becomes irritated under adverse environmental conditions </a:t>
            </a:r>
          </a:p>
          <a:p>
            <a:pPr marL="0" indent="0">
              <a:buNone/>
            </a:pPr>
            <a:endParaRPr lang="en-US" dirty="0"/>
          </a:p>
          <a:p>
            <a:pPr marL="0" indent="0">
              <a:buNone/>
            </a:pPr>
            <a:r>
              <a:rPr lang="en-US" dirty="0"/>
              <a:t>As environmental sensors, humans are subjective which limits their credibility: environmental conditions that are acceptable for some become totally unacceptable to others. This subjectivity is due to differences in age, gender, type of occupation, education, previous illnesses, medication and other factors</a:t>
            </a:r>
          </a:p>
          <a:p>
            <a:pPr marL="0" indent="0">
              <a:buNone/>
            </a:pPr>
            <a:endParaRPr lang="en-US" dirty="0"/>
          </a:p>
          <a:p>
            <a:pPr marL="0" indent="0">
              <a:buNone/>
            </a:pPr>
            <a:endParaRPr lang="pt-PT" dirty="0"/>
          </a:p>
        </p:txBody>
      </p:sp>
      <p:pic>
        <p:nvPicPr>
          <p:cNvPr id="5" name="Content Placeholder 4">
            <a:extLst>
              <a:ext uri="{FF2B5EF4-FFF2-40B4-BE49-F238E27FC236}">
                <a16:creationId xmlns:a16="http://schemas.microsoft.com/office/drawing/2014/main" id="{035D0696-6CC1-4659-99CA-4482218E631D}"/>
              </a:ext>
            </a:extLst>
          </p:cNvPr>
          <p:cNvPicPr>
            <a:picLocks noGrp="1" noChangeAspect="1"/>
          </p:cNvPicPr>
          <p:nvPr>
            <p:ph sz="half" idx="2"/>
          </p:nvPr>
        </p:nvPicPr>
        <p:blipFill>
          <a:blip r:embed="rId2"/>
          <a:stretch>
            <a:fillRect/>
          </a:stretch>
        </p:blipFill>
        <p:spPr>
          <a:xfrm>
            <a:off x="6172202" y="2067952"/>
            <a:ext cx="5411578" cy="3530990"/>
          </a:xfrm>
          <a:prstGeom prst="rect">
            <a:avLst/>
          </a:prstGeom>
        </p:spPr>
      </p:pic>
      <p:sp>
        <p:nvSpPr>
          <p:cNvPr id="6" name="TextBox 5">
            <a:extLst>
              <a:ext uri="{FF2B5EF4-FFF2-40B4-BE49-F238E27FC236}">
                <a16:creationId xmlns:a16="http://schemas.microsoft.com/office/drawing/2014/main" id="{39775006-7ED5-4715-8DF7-CEAD2C7C3EFB}"/>
              </a:ext>
            </a:extLst>
          </p:cNvPr>
          <p:cNvSpPr txBox="1"/>
          <p:nvPr/>
        </p:nvSpPr>
        <p:spPr>
          <a:xfrm>
            <a:off x="6172202" y="5964702"/>
            <a:ext cx="5475847" cy="523220"/>
          </a:xfrm>
          <a:prstGeom prst="rect">
            <a:avLst/>
          </a:prstGeom>
          <a:noFill/>
        </p:spPr>
        <p:txBody>
          <a:bodyPr wrap="square" rtlCol="0">
            <a:spAutoFit/>
          </a:bodyPr>
          <a:lstStyle/>
          <a:p>
            <a:r>
              <a:rPr lang="pt-PT" sz="1400" dirty="0">
                <a:hlinkClick r:id="rId3"/>
              </a:rPr>
              <a:t>https://www.microcontrollertips.com/what-is-the-role-of-sensors-in-an-iot-network-part-1/</a:t>
            </a:r>
            <a:r>
              <a:rPr lang="pt-PT" sz="1400" dirty="0"/>
              <a:t> </a:t>
            </a:r>
          </a:p>
        </p:txBody>
      </p:sp>
    </p:spTree>
    <p:extLst>
      <p:ext uri="{BB962C8B-B14F-4D97-AF65-F5344CB8AC3E}">
        <p14:creationId xmlns:p14="http://schemas.microsoft.com/office/powerpoint/2010/main" val="427810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7A20-F55D-4889-A42C-7E21DDA722FB}"/>
              </a:ext>
            </a:extLst>
          </p:cNvPr>
          <p:cNvSpPr>
            <a:spLocks noGrp="1"/>
          </p:cNvSpPr>
          <p:nvPr>
            <p:ph type="title"/>
          </p:nvPr>
        </p:nvSpPr>
        <p:spPr/>
        <p:txBody>
          <a:bodyPr/>
          <a:lstStyle/>
          <a:p>
            <a:r>
              <a:rPr lang="pt-PT" dirty="0"/>
              <a:t>Additional readings</a:t>
            </a:r>
          </a:p>
        </p:txBody>
      </p:sp>
      <p:sp>
        <p:nvSpPr>
          <p:cNvPr id="3" name="Content Placeholder 2">
            <a:extLst>
              <a:ext uri="{FF2B5EF4-FFF2-40B4-BE49-F238E27FC236}">
                <a16:creationId xmlns:a16="http://schemas.microsoft.com/office/drawing/2014/main" id="{3C53DE0C-36F6-47A2-AF05-6C1C014BD54F}"/>
              </a:ext>
            </a:extLst>
          </p:cNvPr>
          <p:cNvSpPr>
            <a:spLocks noGrp="1"/>
          </p:cNvSpPr>
          <p:nvPr>
            <p:ph idx="1"/>
          </p:nvPr>
        </p:nvSpPr>
        <p:spPr>
          <a:xfrm>
            <a:off x="838199" y="1519311"/>
            <a:ext cx="10641037" cy="4973564"/>
          </a:xfrm>
        </p:spPr>
        <p:txBody>
          <a:bodyPr>
            <a:normAutofit fontScale="70000" lnSpcReduction="20000"/>
          </a:bodyPr>
          <a:lstStyle/>
          <a:p>
            <a:pPr marL="0" indent="0">
              <a:buNone/>
            </a:pPr>
            <a:endParaRPr lang="pt-PT" sz="1800" dirty="0"/>
          </a:p>
          <a:p>
            <a:pPr marL="0" indent="0">
              <a:buNone/>
            </a:pPr>
            <a:r>
              <a:rPr lang="pt-PT" sz="1800" dirty="0"/>
              <a:t>Antonio Camara, Environmental Systems, Oxford University Press, New York, 2002 (Chapter 2 available </a:t>
            </a:r>
            <a:r>
              <a:rPr lang="pt-PT" sz="1800" dirty="0">
                <a:hlinkClick r:id="rId2"/>
              </a:rPr>
              <a:t>here</a:t>
            </a:r>
            <a:r>
              <a:rPr lang="pt-PT" sz="1800" dirty="0"/>
              <a:t>)</a:t>
            </a:r>
          </a:p>
          <a:p>
            <a:pPr marL="0" indent="0">
              <a:buNone/>
            </a:pPr>
            <a:endParaRPr lang="pt-PT" sz="1800" dirty="0"/>
          </a:p>
          <a:p>
            <a:pPr marL="0" indent="0">
              <a:buNone/>
            </a:pPr>
            <a:r>
              <a:rPr lang="pt-PT" sz="1800" dirty="0"/>
              <a:t>Cristina Gouveia, “Collaborative Environmental Monitoring: Linking the Senses”, PhD Dissertation, FCT-UNL, 2007.</a:t>
            </a:r>
          </a:p>
          <a:p>
            <a:pPr marL="0" indent="0">
              <a:buNone/>
            </a:pPr>
            <a:endParaRPr lang="pt-PT" sz="1800" dirty="0"/>
          </a:p>
          <a:p>
            <a:pPr marL="0" indent="0">
              <a:buNone/>
            </a:pPr>
            <a:r>
              <a:rPr lang="pt-PT" sz="1800" dirty="0"/>
              <a:t>Cristina Gouveia, Alexandra Fonseca, António Câmara, Francisco Ferreira, “</a:t>
            </a:r>
            <a:r>
              <a:rPr lang="en-US" sz="1800" dirty="0"/>
              <a:t>Promoting the use of environmental data collected by concerned citizens through information and communication technologies”, Journal of Environmental Management, 71, 2, 135-154, 2004 (available in </a:t>
            </a:r>
            <a:r>
              <a:rPr lang="en-US" sz="1800" dirty="0">
                <a:hlinkClick r:id="rId3"/>
              </a:rPr>
              <a:t>SIMA Facebook group</a:t>
            </a:r>
            <a:r>
              <a:rPr lang="en-US" sz="1800" dirty="0"/>
              <a:t>)</a:t>
            </a:r>
          </a:p>
          <a:p>
            <a:pPr marL="0" indent="0">
              <a:buNone/>
            </a:pPr>
            <a:endParaRPr lang="en-US" sz="1800" dirty="0"/>
          </a:p>
          <a:p>
            <a:pPr marL="0" indent="0">
              <a:buNone/>
            </a:pPr>
            <a:r>
              <a:rPr lang="en-US" sz="1800" dirty="0"/>
              <a:t>Enviro </a:t>
            </a:r>
            <a:r>
              <a:rPr lang="en-US" sz="1800" dirty="0" err="1"/>
              <a:t>DiY</a:t>
            </a:r>
            <a:r>
              <a:rPr lang="en-US" sz="1800" dirty="0"/>
              <a:t>, “Environmental Sensors” </a:t>
            </a:r>
            <a:r>
              <a:rPr lang="pt-PT" sz="1800" dirty="0">
                <a:hlinkClick r:id="rId4"/>
              </a:rPr>
              <a:t>https://www.envirodiy.org/forum/environmental-sensors/</a:t>
            </a:r>
            <a:endParaRPr lang="pt-PT" sz="1800" dirty="0"/>
          </a:p>
          <a:p>
            <a:pPr marL="0" indent="0">
              <a:buNone/>
            </a:pPr>
            <a:endParaRPr lang="en-US" sz="1800" dirty="0"/>
          </a:p>
          <a:p>
            <a:pPr marL="0" indent="0">
              <a:buNone/>
            </a:pPr>
            <a:r>
              <a:rPr lang="en-US" sz="1800" dirty="0"/>
              <a:t>GIS Geography, “Remote Sensing of the Environment: Local and Global Environmental Issues” </a:t>
            </a:r>
            <a:r>
              <a:rPr lang="pt-PT" sz="1800" dirty="0">
                <a:hlinkClick r:id="rId5"/>
              </a:rPr>
              <a:t>https://gisgeography.com/remote-sensing-of-the-environment/</a:t>
            </a:r>
            <a:endParaRPr lang="en-US" sz="1800" dirty="0"/>
          </a:p>
          <a:p>
            <a:pPr marL="0" indent="0">
              <a:buNone/>
            </a:pPr>
            <a:endParaRPr lang="en-US" sz="1800" dirty="0"/>
          </a:p>
          <a:p>
            <a:pPr marL="0" indent="0">
              <a:buNone/>
            </a:pPr>
            <a:r>
              <a:rPr lang="en-US" sz="1800" dirty="0"/>
              <a:t>Hasan Hayat et al., “The State-of-the-Art of Sensors and Environmental Monitoring Technologies in Buildings”, Sensors (Basel), 19, 17, 3648, 2019 </a:t>
            </a:r>
            <a:r>
              <a:rPr lang="pt-PT" sz="1800" dirty="0">
                <a:hlinkClick r:id="rId6"/>
              </a:rPr>
              <a:t>https://www.ncbi.nlm.nih.gov/pmc/articles/PMC6749305/</a:t>
            </a:r>
            <a:endParaRPr lang="pt-PT" sz="1800" dirty="0"/>
          </a:p>
          <a:p>
            <a:pPr marL="0" indent="0">
              <a:buNone/>
            </a:pPr>
            <a:endParaRPr lang="pt-PT" sz="1800" dirty="0"/>
          </a:p>
          <a:p>
            <a:pPr marL="0" indent="0">
              <a:buNone/>
            </a:pPr>
            <a:r>
              <a:rPr lang="pt-PT" sz="1800" dirty="0"/>
              <a:t>J. Koon,” </a:t>
            </a:r>
            <a:r>
              <a:rPr lang="en-US" sz="1800" dirty="0"/>
              <a:t>What are the roles of sensors in an IoT network? Part 1”, 2019 </a:t>
            </a:r>
            <a:r>
              <a:rPr lang="en-US" sz="1800" dirty="0">
                <a:hlinkClick r:id="rId7"/>
              </a:rPr>
              <a:t>https://www.microcontrollertips.com/what-is-the-role-of-sensors-in-an-iot-network-part-1/</a:t>
            </a:r>
            <a:r>
              <a:rPr lang="en-US" sz="1800" dirty="0"/>
              <a:t> </a:t>
            </a:r>
            <a:endParaRPr lang="pt-PT" sz="1800" dirty="0"/>
          </a:p>
          <a:p>
            <a:pPr marL="0" indent="0">
              <a:buNone/>
            </a:pPr>
            <a:endParaRPr lang="pt-PT" sz="1800" dirty="0"/>
          </a:p>
          <a:p>
            <a:pPr marL="0" indent="0">
              <a:buNone/>
            </a:pPr>
            <a:r>
              <a:rPr lang="pt-PT" sz="1800" dirty="0"/>
              <a:t>L. Zhu et al. “</a:t>
            </a:r>
            <a:r>
              <a:rPr lang="en-US" sz="1800" dirty="0"/>
              <a:t>A Review: Remote Sensing Sensors”, 2017 </a:t>
            </a:r>
            <a:r>
              <a:rPr lang="pt-PT" sz="1800" dirty="0">
                <a:hlinkClick r:id="rId8"/>
              </a:rPr>
              <a:t>https://www.intechopen.com/books/multi-purposeful-application-of-geospatial-data/a-review-remote-sensing-sensors</a:t>
            </a:r>
            <a:endParaRPr lang="pt-PT" sz="1800" dirty="0"/>
          </a:p>
        </p:txBody>
      </p:sp>
    </p:spTree>
    <p:extLst>
      <p:ext uri="{BB962C8B-B14F-4D97-AF65-F5344CB8AC3E}">
        <p14:creationId xmlns:p14="http://schemas.microsoft.com/office/powerpoint/2010/main" val="3519605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63CEE95-8F7D-47B9-91C5-B6B5B7F9A2CE}"/>
              </a:ext>
            </a:extLst>
          </p:cNvPr>
          <p:cNvGraphicFramePr>
            <a:graphicFrameLocks noGrp="1"/>
          </p:cNvGraphicFramePr>
          <p:nvPr>
            <p:ph idx="1"/>
            <p:extLst>
              <p:ext uri="{D42A27DB-BD31-4B8C-83A1-F6EECF244321}">
                <p14:modId xmlns:p14="http://schemas.microsoft.com/office/powerpoint/2010/main" val="3953578196"/>
              </p:ext>
            </p:extLst>
          </p:nvPr>
        </p:nvGraphicFramePr>
        <p:xfrm>
          <a:off x="3233530" y="1126434"/>
          <a:ext cx="6082748" cy="5552660"/>
        </p:xfrm>
        <a:graphic>
          <a:graphicData uri="http://schemas.openxmlformats.org/drawingml/2006/table">
            <a:tbl>
              <a:tblPr/>
              <a:tblGrid>
                <a:gridCol w="1360134">
                  <a:extLst>
                    <a:ext uri="{9D8B030D-6E8A-4147-A177-3AD203B41FA5}">
                      <a16:colId xmlns:a16="http://schemas.microsoft.com/office/drawing/2014/main" val="258661191"/>
                    </a:ext>
                  </a:extLst>
                </a:gridCol>
                <a:gridCol w="2361307">
                  <a:extLst>
                    <a:ext uri="{9D8B030D-6E8A-4147-A177-3AD203B41FA5}">
                      <a16:colId xmlns:a16="http://schemas.microsoft.com/office/drawing/2014/main" val="2468360967"/>
                    </a:ext>
                  </a:extLst>
                </a:gridCol>
                <a:gridCol w="2361307">
                  <a:extLst>
                    <a:ext uri="{9D8B030D-6E8A-4147-A177-3AD203B41FA5}">
                      <a16:colId xmlns:a16="http://schemas.microsoft.com/office/drawing/2014/main" val="1203080602"/>
                    </a:ext>
                  </a:extLst>
                </a:gridCol>
              </a:tblGrid>
              <a:tr h="138816">
                <a:tc gridSpan="2">
                  <a:txBody>
                    <a:bodyPr/>
                    <a:lstStyle/>
                    <a:p>
                      <a:pPr>
                        <a:spcAft>
                          <a:spcPts val="0"/>
                        </a:spcAft>
                      </a:pPr>
                      <a:r>
                        <a:rPr lang="en-US" sz="800">
                          <a:effectLst/>
                          <a:latin typeface="Times New Roman" panose="02020603050405020304" pitchFamily="18" charset="0"/>
                          <a:ea typeface="Times New Roman" panose="02020603050405020304" pitchFamily="18" charset="0"/>
                        </a:rPr>
                        <a:t>Environmental Variables</a:t>
                      </a:r>
                      <a:endParaRPr lang="pt-PT" sz="9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PT"/>
                    </a:p>
                  </a:txBody>
                  <a:tcPr/>
                </a:tc>
                <a:tc>
                  <a:txBody>
                    <a:bodyPr/>
                    <a:lstStyle/>
                    <a:p>
                      <a:pPr>
                        <a:spcAft>
                          <a:spcPts val="0"/>
                        </a:spcAft>
                      </a:pPr>
                      <a:r>
                        <a:rPr lang="en-US" sz="800">
                          <a:effectLst/>
                          <a:latin typeface="Times New Roman" panose="02020603050405020304" pitchFamily="18" charset="0"/>
                          <a:ea typeface="Times New Roman" panose="02020603050405020304" pitchFamily="18" charset="0"/>
                        </a:rPr>
                        <a:t>Sensors</a:t>
                      </a:r>
                      <a:endParaRPr lang="pt-PT" sz="9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9635864"/>
                  </a:ext>
                </a:extLst>
              </a:tr>
              <a:tr h="971715">
                <a:tc rowSpan="2">
                  <a:txBody>
                    <a:bodyPr/>
                    <a:lstStyle/>
                    <a:p>
                      <a:pPr>
                        <a:spcAft>
                          <a:spcPts val="0"/>
                        </a:spcAft>
                      </a:pPr>
                      <a:r>
                        <a:rPr lang="en-US" sz="800">
                          <a:effectLst/>
                          <a:latin typeface="Times New Roman" panose="02020603050405020304" pitchFamily="18" charset="0"/>
                          <a:ea typeface="Times New Roman" panose="02020603050405020304" pitchFamily="18" charset="0"/>
                        </a:rPr>
                        <a:t>Chemical</a:t>
                      </a:r>
                      <a:endParaRPr lang="pt-PT" sz="9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800">
                          <a:effectLst/>
                          <a:latin typeface="Times New Roman" panose="02020603050405020304" pitchFamily="18" charset="0"/>
                          <a:ea typeface="Times New Roman" panose="02020603050405020304" pitchFamily="18" charset="0"/>
                        </a:rPr>
                        <a:t>pH </a:t>
                      </a:r>
                      <a:endParaRPr lang="pt-PT" sz="9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800">
                          <a:effectLst/>
                          <a:latin typeface="Times New Roman" panose="02020603050405020304" pitchFamily="18" charset="0"/>
                          <a:ea typeface="Times New Roman" panose="02020603050405020304" pitchFamily="18" charset="0"/>
                        </a:rPr>
                        <a:t>A variety of methods to measure pH are available from pH paper to electrochemical sensors. An example of an available sensor is the electrochemical pocket pH meter (http://www.hannashop.co.uk/acatalog/HI_98129.html).</a:t>
                      </a:r>
                      <a:endParaRPr lang="pt-PT" sz="9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5438546"/>
                  </a:ext>
                </a:extLst>
              </a:tr>
              <a:tr h="971715">
                <a:tc vMerge="1">
                  <a:txBody>
                    <a:bodyPr/>
                    <a:lstStyle/>
                    <a:p>
                      <a:endParaRPr lang="pt-PT"/>
                    </a:p>
                  </a:txBody>
                  <a:tcPr/>
                </a:tc>
                <a:tc>
                  <a:txBody>
                    <a:bodyPr/>
                    <a:lstStyle/>
                    <a:p>
                      <a:pPr>
                        <a:spcAft>
                          <a:spcPts val="0"/>
                        </a:spcAft>
                      </a:pPr>
                      <a:r>
                        <a:rPr lang="en-US" sz="800" dirty="0">
                          <a:effectLst/>
                          <a:latin typeface="Times New Roman" panose="02020603050405020304" pitchFamily="18" charset="0"/>
                          <a:ea typeface="Times New Roman" panose="02020603050405020304" pitchFamily="18" charset="0"/>
                        </a:rPr>
                        <a:t>Volatile Organic Compounds (VOC)</a:t>
                      </a:r>
                      <a:endParaRPr lang="pt-PT" sz="900" dirty="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800" dirty="0">
                          <a:effectLst/>
                          <a:latin typeface="Times New Roman" panose="02020603050405020304" pitchFamily="18" charset="0"/>
                          <a:ea typeface="Times New Roman" panose="02020603050405020304" pitchFamily="18" charset="0"/>
                        </a:rPr>
                        <a:t>Ho </a:t>
                      </a:r>
                      <a:r>
                        <a:rPr lang="en-US" sz="800" i="1" dirty="0">
                          <a:effectLst/>
                          <a:latin typeface="Times New Roman" panose="02020603050405020304" pitchFamily="18" charset="0"/>
                          <a:ea typeface="Times New Roman" panose="02020603050405020304" pitchFamily="18" charset="0"/>
                        </a:rPr>
                        <a:t>et. al</a:t>
                      </a:r>
                      <a:r>
                        <a:rPr lang="en-US" sz="800" dirty="0">
                          <a:effectLst/>
                          <a:latin typeface="Times New Roman" panose="02020603050405020304" pitchFamily="18" charset="0"/>
                          <a:ea typeface="Times New Roman" panose="02020603050405020304" pitchFamily="18" charset="0"/>
                        </a:rPr>
                        <a:t> (2001) reviewed the use of chemical sensors for monitoring VOC. The </a:t>
                      </a:r>
                      <a:r>
                        <a:rPr lang="en-US" sz="800" dirty="0" err="1">
                          <a:effectLst/>
                          <a:latin typeface="Times New Roman" panose="02020603050405020304" pitchFamily="18" charset="0"/>
                          <a:ea typeface="Times New Roman" panose="02020603050405020304" pitchFamily="18" charset="0"/>
                        </a:rPr>
                        <a:t>ppbRAE</a:t>
                      </a:r>
                      <a:r>
                        <a:rPr lang="en-US" sz="800" dirty="0">
                          <a:effectLst/>
                          <a:latin typeface="Times New Roman" panose="02020603050405020304" pitchFamily="18" charset="0"/>
                          <a:ea typeface="Times New Roman" panose="02020603050405020304" pitchFamily="18" charset="0"/>
                        </a:rPr>
                        <a:t> is a handheld photo-ionization VOC Detector, commercially available (http://www.raesystems.com/ppb.html).</a:t>
                      </a:r>
                      <a:endParaRPr lang="pt-PT" sz="900" dirty="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0353161"/>
                  </a:ext>
                </a:extLst>
              </a:tr>
              <a:tr h="555268">
                <a:tc rowSpan="2">
                  <a:txBody>
                    <a:bodyPr/>
                    <a:lstStyle/>
                    <a:p>
                      <a:pPr>
                        <a:spcAft>
                          <a:spcPts val="0"/>
                        </a:spcAft>
                      </a:pPr>
                      <a:r>
                        <a:rPr lang="en-US" sz="800">
                          <a:effectLst/>
                          <a:latin typeface="Times New Roman" panose="02020603050405020304" pitchFamily="18" charset="0"/>
                          <a:ea typeface="Times New Roman" panose="02020603050405020304" pitchFamily="18" charset="0"/>
                        </a:rPr>
                        <a:t>Physical </a:t>
                      </a:r>
                      <a:endParaRPr lang="pt-PT" sz="9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800">
                          <a:effectLst/>
                          <a:latin typeface="Times New Roman" panose="02020603050405020304" pitchFamily="18" charset="0"/>
                          <a:ea typeface="Times New Roman" panose="02020603050405020304" pitchFamily="18" charset="0"/>
                        </a:rPr>
                        <a:t>Temperature</a:t>
                      </a:r>
                      <a:endParaRPr lang="pt-PT" sz="9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800" dirty="0">
                          <a:effectLst/>
                          <a:latin typeface="Times New Roman" panose="02020603050405020304" pitchFamily="18" charset="0"/>
                          <a:ea typeface="Times New Roman" panose="02020603050405020304" pitchFamily="18" charset="0"/>
                        </a:rPr>
                        <a:t>Temperature sensors may be bimetallic or thermistor (Sinclair, 2002). For a list of vendors refer to www.sensorland.com.</a:t>
                      </a:r>
                      <a:endParaRPr lang="pt-PT" sz="900" dirty="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2726853"/>
                  </a:ext>
                </a:extLst>
              </a:tr>
              <a:tr h="971715">
                <a:tc vMerge="1">
                  <a:txBody>
                    <a:bodyPr/>
                    <a:lstStyle/>
                    <a:p>
                      <a:endParaRPr lang="pt-PT"/>
                    </a:p>
                  </a:txBody>
                  <a:tcPr/>
                </a:tc>
                <a:tc>
                  <a:txBody>
                    <a:bodyPr/>
                    <a:lstStyle/>
                    <a:p>
                      <a:pPr>
                        <a:spcAft>
                          <a:spcPts val="0"/>
                        </a:spcAft>
                      </a:pPr>
                      <a:r>
                        <a:rPr lang="en-US" sz="800">
                          <a:effectLst/>
                          <a:latin typeface="Times New Roman" panose="02020603050405020304" pitchFamily="18" charset="0"/>
                          <a:ea typeface="Times New Roman" panose="02020603050405020304" pitchFamily="18" charset="0"/>
                        </a:rPr>
                        <a:t>Relative Humidity</a:t>
                      </a:r>
                      <a:endParaRPr lang="pt-PT" sz="9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800">
                          <a:effectLst/>
                          <a:latin typeface="Times New Roman" panose="02020603050405020304" pitchFamily="18" charset="0"/>
                          <a:ea typeface="Times New Roman" panose="02020603050405020304" pitchFamily="18" charset="0"/>
                        </a:rPr>
                        <a:t>The simplest sensor uses the hair hygrometer principle (Sinclair, 2002.) However, other operating principles exist such as capacitive, resistive and thermal humidity sensors. For a list of vendors refer to www.sensorland.com</a:t>
                      </a:r>
                      <a:endParaRPr lang="pt-PT" sz="9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7345777"/>
                  </a:ext>
                </a:extLst>
              </a:tr>
              <a:tr h="1110531">
                <a:tc rowSpan="2">
                  <a:txBody>
                    <a:bodyPr/>
                    <a:lstStyle/>
                    <a:p>
                      <a:pPr>
                        <a:spcAft>
                          <a:spcPts val="0"/>
                        </a:spcAft>
                      </a:pPr>
                      <a:r>
                        <a:rPr lang="en-US" sz="800">
                          <a:effectLst/>
                          <a:latin typeface="Times New Roman" panose="02020603050405020304" pitchFamily="18" charset="0"/>
                          <a:ea typeface="Times New Roman" panose="02020603050405020304" pitchFamily="18" charset="0"/>
                        </a:rPr>
                        <a:t>Biological</a:t>
                      </a:r>
                      <a:endParaRPr lang="pt-PT" sz="9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800" dirty="0">
                          <a:effectLst/>
                          <a:latin typeface="Times New Roman" panose="02020603050405020304" pitchFamily="18" charset="0"/>
                          <a:ea typeface="Times New Roman" panose="02020603050405020304" pitchFamily="18" charset="0"/>
                        </a:rPr>
                        <a:t>Bio-toxicity </a:t>
                      </a:r>
                      <a:endParaRPr lang="pt-PT" sz="800" dirty="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800">
                          <a:effectLst/>
                          <a:latin typeface="Times New Roman" panose="02020603050405020304" pitchFamily="18" charset="0"/>
                          <a:ea typeface="Times New Roman" panose="02020603050405020304" pitchFamily="18" charset="0"/>
                        </a:rPr>
                        <a:t>Biosensors are used to measure ecological variables such as toxicity. DeltaTox Analyzer uses a specialized strain of freeze-dried luminescent bacteria to detect biological effects of contaminants present in samples (http://www.azurenv.com/dtox.htm).</a:t>
                      </a:r>
                      <a:endParaRPr lang="pt-PT" sz="8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9270140"/>
                  </a:ext>
                </a:extLst>
              </a:tr>
              <a:tr h="832900">
                <a:tc vMerge="1">
                  <a:txBody>
                    <a:bodyPr/>
                    <a:lstStyle/>
                    <a:p>
                      <a:endParaRPr lang="pt-PT"/>
                    </a:p>
                  </a:txBody>
                  <a:tcPr/>
                </a:tc>
                <a:tc>
                  <a:txBody>
                    <a:bodyPr/>
                    <a:lstStyle/>
                    <a:p>
                      <a:pPr>
                        <a:spcAft>
                          <a:spcPts val="0"/>
                        </a:spcAft>
                      </a:pPr>
                      <a:r>
                        <a:rPr lang="en-US" sz="800">
                          <a:effectLst/>
                          <a:latin typeface="Times New Roman" panose="02020603050405020304" pitchFamily="18" charset="0"/>
                          <a:ea typeface="Times New Roman" panose="02020603050405020304" pitchFamily="18" charset="0"/>
                        </a:rPr>
                        <a:t>Organism Tracking </a:t>
                      </a:r>
                      <a:endParaRPr lang="pt-PT" sz="80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800" dirty="0">
                          <a:effectLst/>
                          <a:latin typeface="Times New Roman" panose="02020603050405020304" pitchFamily="18" charset="0"/>
                          <a:ea typeface="Times New Roman" panose="02020603050405020304" pitchFamily="18" charset="0"/>
                        </a:rPr>
                        <a:t>A specially designed microphone plus a computer with a sound processing card can make a bio-acoustic monitoring station for tracking nighttime birds’ migration (USEPA, 1998a).</a:t>
                      </a:r>
                      <a:endParaRPr lang="pt-PT" sz="900" dirty="0">
                        <a:effectLst/>
                        <a:latin typeface="Times New Roman" panose="02020603050405020304" pitchFamily="18" charset="0"/>
                        <a:ea typeface="Times New Roman" panose="02020603050405020304" pitchFamily="18" charset="0"/>
                      </a:endParaRPr>
                    </a:p>
                  </a:txBody>
                  <a:tcPr marL="51529" marR="515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1528685"/>
                  </a:ext>
                </a:extLst>
              </a:tr>
            </a:tbl>
          </a:graphicData>
        </a:graphic>
      </p:graphicFrame>
      <p:sp>
        <p:nvSpPr>
          <p:cNvPr id="5" name="Rectangle 1">
            <a:extLst>
              <a:ext uri="{FF2B5EF4-FFF2-40B4-BE49-F238E27FC236}">
                <a16:creationId xmlns:a16="http://schemas.microsoft.com/office/drawing/2014/main" id="{77FBC6E6-EB99-4402-8D5B-EF195469AF44}"/>
              </a:ext>
            </a:extLst>
          </p:cNvPr>
          <p:cNvSpPr>
            <a:spLocks noGrp="1" noChangeArrowheads="1"/>
          </p:cNvSpPr>
          <p:nvPr>
            <p:ph type="title"/>
          </p:nvPr>
        </p:nvSpPr>
        <p:spPr bwMode="auto">
          <a:xfrm>
            <a:off x="3339548" y="408922"/>
            <a:ext cx="74325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pt-PT"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Appendix I Examples of environmental variables and </a:t>
            </a:r>
            <a:br>
              <a:rPr kumimoji="0" lang="en-US" altLang="pt-PT"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en-US" altLang="pt-PT"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sensors to measure them (Gouveia 2007).</a:t>
            </a:r>
            <a:endParaRPr kumimoji="0" lang="en-US" altLang="pt-PT"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852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79F89-2E7E-42BF-908A-F248F0394C34}"/>
              </a:ext>
            </a:extLst>
          </p:cNvPr>
          <p:cNvSpPr>
            <a:spLocks noGrp="1"/>
          </p:cNvSpPr>
          <p:nvPr>
            <p:ph type="title"/>
          </p:nvPr>
        </p:nvSpPr>
        <p:spPr/>
        <p:txBody>
          <a:bodyPr>
            <a:normAutofit/>
          </a:bodyPr>
          <a:lstStyle/>
          <a:p>
            <a:r>
              <a:rPr lang="pt-PT" sz="2400" dirty="0"/>
              <a:t>Appendix II- Fibre-optic sensors for environmental monitoring (Gouveia, 2007)</a:t>
            </a:r>
          </a:p>
        </p:txBody>
      </p:sp>
      <p:graphicFrame>
        <p:nvGraphicFramePr>
          <p:cNvPr id="4" name="Content Placeholder 3">
            <a:extLst>
              <a:ext uri="{FF2B5EF4-FFF2-40B4-BE49-F238E27FC236}">
                <a16:creationId xmlns:a16="http://schemas.microsoft.com/office/drawing/2014/main" id="{3316ADA8-CD03-42BE-9F55-EE1C1F05E5BF}"/>
              </a:ext>
            </a:extLst>
          </p:cNvPr>
          <p:cNvGraphicFramePr>
            <a:graphicFrameLocks noGrp="1"/>
          </p:cNvGraphicFramePr>
          <p:nvPr>
            <p:ph idx="1"/>
            <p:extLst>
              <p:ext uri="{D42A27DB-BD31-4B8C-83A1-F6EECF244321}">
                <p14:modId xmlns:p14="http://schemas.microsoft.com/office/powerpoint/2010/main" val="2336400492"/>
              </p:ext>
            </p:extLst>
          </p:nvPr>
        </p:nvGraphicFramePr>
        <p:xfrm>
          <a:off x="728871" y="2226365"/>
          <a:ext cx="9886120" cy="3684105"/>
        </p:xfrm>
        <a:graphic>
          <a:graphicData uri="http://schemas.openxmlformats.org/drawingml/2006/table">
            <a:tbl>
              <a:tblPr/>
              <a:tblGrid>
                <a:gridCol w="1226745">
                  <a:extLst>
                    <a:ext uri="{9D8B030D-6E8A-4147-A177-3AD203B41FA5}">
                      <a16:colId xmlns:a16="http://schemas.microsoft.com/office/drawing/2014/main" val="750673415"/>
                    </a:ext>
                  </a:extLst>
                </a:gridCol>
                <a:gridCol w="3006728">
                  <a:extLst>
                    <a:ext uri="{9D8B030D-6E8A-4147-A177-3AD203B41FA5}">
                      <a16:colId xmlns:a16="http://schemas.microsoft.com/office/drawing/2014/main" val="1387060546"/>
                    </a:ext>
                  </a:extLst>
                </a:gridCol>
                <a:gridCol w="1924305">
                  <a:extLst>
                    <a:ext uri="{9D8B030D-6E8A-4147-A177-3AD203B41FA5}">
                      <a16:colId xmlns:a16="http://schemas.microsoft.com/office/drawing/2014/main" val="867907401"/>
                    </a:ext>
                  </a:extLst>
                </a:gridCol>
                <a:gridCol w="1924305">
                  <a:extLst>
                    <a:ext uri="{9D8B030D-6E8A-4147-A177-3AD203B41FA5}">
                      <a16:colId xmlns:a16="http://schemas.microsoft.com/office/drawing/2014/main" val="3406953102"/>
                    </a:ext>
                  </a:extLst>
                </a:gridCol>
                <a:gridCol w="1804037">
                  <a:extLst>
                    <a:ext uri="{9D8B030D-6E8A-4147-A177-3AD203B41FA5}">
                      <a16:colId xmlns:a16="http://schemas.microsoft.com/office/drawing/2014/main" val="3640312771"/>
                    </a:ext>
                  </a:extLst>
                </a:gridCol>
              </a:tblGrid>
              <a:tr h="3684105">
                <a:tc>
                  <a:txBody>
                    <a:bodyPr/>
                    <a:lstStyle/>
                    <a:p>
                      <a:pPr>
                        <a:spcAft>
                          <a:spcPts val="0"/>
                        </a:spcAft>
                      </a:pPr>
                      <a:r>
                        <a:rPr lang="en-US" sz="1000">
                          <a:effectLst/>
                          <a:latin typeface="Times New Roman" panose="02020603050405020304" pitchFamily="18" charset="0"/>
                          <a:ea typeface="Times New Roman" panose="02020603050405020304" pitchFamily="18" charset="0"/>
                        </a:rPr>
                        <a:t>Fibre Optic Sensors</a:t>
                      </a:r>
                      <a:endParaRPr lang="pt-PT" sz="1200">
                        <a:effectLst/>
                        <a:latin typeface="Times New Roman" panose="02020603050405020304" pitchFamily="18" charset="0"/>
                        <a:ea typeface="Times New Roman" panose="02020603050405020304" pitchFamily="18" charset="0"/>
                      </a:endParaRPr>
                    </a:p>
                    <a:p>
                      <a:pPr marL="22860">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dirty="0">
                          <a:effectLst/>
                          <a:latin typeface="Times New Roman" panose="02020603050405020304" pitchFamily="18" charset="0"/>
                          <a:ea typeface="Times New Roman" panose="02020603050405020304" pitchFamily="18" charset="0"/>
                        </a:rPr>
                        <a:t>A typical </a:t>
                      </a:r>
                      <a:r>
                        <a:rPr lang="en-US" sz="1000" dirty="0" err="1">
                          <a:effectLst/>
                          <a:latin typeface="Times New Roman" panose="02020603050405020304" pitchFamily="18" charset="0"/>
                          <a:ea typeface="Times New Roman" panose="02020603050405020304" pitchFamily="18" charset="0"/>
                        </a:rPr>
                        <a:t>fibre</a:t>
                      </a:r>
                      <a:r>
                        <a:rPr lang="en-US" sz="1000" dirty="0">
                          <a:effectLst/>
                          <a:latin typeface="Times New Roman" panose="02020603050405020304" pitchFamily="18" charset="0"/>
                          <a:ea typeface="Times New Roman" panose="02020603050405020304" pitchFamily="18" charset="0"/>
                        </a:rPr>
                        <a:t> sensor includes an optoelectronic package, optical </a:t>
                      </a:r>
                      <a:r>
                        <a:rPr lang="en-US" sz="1000" dirty="0" err="1">
                          <a:effectLst/>
                          <a:latin typeface="Times New Roman" panose="02020603050405020304" pitchFamily="18" charset="0"/>
                          <a:ea typeface="Times New Roman" panose="02020603050405020304" pitchFamily="18" charset="0"/>
                        </a:rPr>
                        <a:t>fibre</a:t>
                      </a:r>
                      <a:r>
                        <a:rPr lang="en-US" sz="1000" dirty="0">
                          <a:effectLst/>
                          <a:latin typeface="Times New Roman" panose="02020603050405020304" pitchFamily="18" charset="0"/>
                          <a:ea typeface="Times New Roman" panose="02020603050405020304" pitchFamily="18" charset="0"/>
                        </a:rPr>
                        <a:t>, and the sensor. The transduction mechanism involves a change in a parameter of the guided light such as its intensity, lifetime, or phase (USDOE, n.d.).</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NewRoman"/>
                          <a:ea typeface="Times New Roman" panose="02020603050405020304" pitchFamily="18" charset="0"/>
                          <a:cs typeface="Times New Roman" panose="02020603050405020304" pitchFamily="18" charset="0"/>
                        </a:rPr>
                        <a:t>While some devices rely only on changes in the light that is emitted or reflected, others incorporate a chemical layer on the tip of an optical </a:t>
                      </a:r>
                      <a:r>
                        <a:rPr lang="en-US" sz="1000" dirty="0" err="1">
                          <a:effectLst/>
                          <a:latin typeface="TimesNewRoman"/>
                          <a:ea typeface="Times New Roman" panose="02020603050405020304" pitchFamily="18" charset="0"/>
                          <a:cs typeface="Times New Roman" panose="02020603050405020304" pitchFamily="18" charset="0"/>
                        </a:rPr>
                        <a:t>fibre</a:t>
                      </a:r>
                      <a:r>
                        <a:rPr lang="en-US" sz="1000" dirty="0">
                          <a:effectLst/>
                          <a:latin typeface="TimesNewRoman"/>
                          <a:ea typeface="Times New Roman" panose="02020603050405020304" pitchFamily="18" charset="0"/>
                          <a:cs typeface="Times New Roman" panose="02020603050405020304" pitchFamily="18" charset="0"/>
                        </a:rPr>
                        <a:t> (Ho </a:t>
                      </a:r>
                      <a:r>
                        <a:rPr lang="en-US" sz="1000" i="1" dirty="0">
                          <a:effectLst/>
                          <a:latin typeface="TimesNewRoman"/>
                          <a:ea typeface="Times New Roman" panose="02020603050405020304" pitchFamily="18" charset="0"/>
                          <a:cs typeface="Times New Roman" panose="02020603050405020304" pitchFamily="18" charset="0"/>
                        </a:rPr>
                        <a:t>et al</a:t>
                      </a:r>
                      <a:r>
                        <a:rPr lang="en-US" sz="1000" dirty="0">
                          <a:effectLst/>
                          <a:latin typeface="TimesNewRoman"/>
                          <a:ea typeface="Times New Roman" panose="02020603050405020304" pitchFamily="18" charset="0"/>
                          <a:cs typeface="Times New Roman" panose="02020603050405020304" pitchFamily="18" charset="0"/>
                        </a:rPr>
                        <a:t>., 2001). </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NewRoman"/>
                          <a:ea typeface="Times New Roman" panose="02020603050405020304" pitchFamily="18" charset="0"/>
                          <a:cs typeface="Times New Roman" panose="02020603050405020304" pitchFamily="18" charset="0"/>
                        </a:rPr>
                        <a:t> </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NewRoman"/>
                          <a:ea typeface="Times New Roman" panose="02020603050405020304" pitchFamily="18" charset="0"/>
                          <a:cs typeface="Times New Roman" panose="02020603050405020304" pitchFamily="18" charset="0"/>
                        </a:rPr>
                        <a:t>Fiber optic sensors can be used to measure different types of variables such as: chemical, temperature, strain, biomedical, electrical and magnetic, rotation, vibration displacement pressure and flow </a:t>
                      </a:r>
                      <a:r>
                        <a:rPr lang="en-US" sz="1000" dirty="0">
                          <a:effectLst/>
                          <a:latin typeface="Times New Roman" panose="02020603050405020304" pitchFamily="18" charset="0"/>
                          <a:ea typeface="Times New Roman" panose="02020603050405020304" pitchFamily="18" charset="0"/>
                        </a:rPr>
                        <a:t>(Winn Hardin, 1998).</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Multiple chemicals can be measured at one time. The same expensive instrument can be shared among a number of sampling sites (Stewart, 1997).</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Light signals are carried to and from</a:t>
                      </a:r>
                      <a:r>
                        <a:rPr lang="en-US" sz="1000" baseline="30000">
                          <a:effectLst/>
                          <a:latin typeface="Times New Roman" panose="02020603050405020304" pitchFamily="18" charset="0"/>
                          <a:ea typeface="Times New Roman" panose="02020603050405020304" pitchFamily="18" charset="0"/>
                        </a:rPr>
                        <a:t> </a:t>
                      </a:r>
                      <a:r>
                        <a:rPr lang="en-US" sz="1000">
                          <a:effectLst/>
                          <a:latin typeface="Times New Roman" panose="02020603050405020304" pitchFamily="18" charset="0"/>
                          <a:ea typeface="Times New Roman" panose="02020603050405020304" pitchFamily="18" charset="0"/>
                        </a:rPr>
                        <a:t>a remote measurement arena via small optical fibers (Garrido, Ghodrati and Chendorain, 1999), which makes them suitable for monitoring harsh environments.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Concentrations of volatile and toxic chemicals can be measured anywhere along the path of a fiber (Winn Hardin, 1998).</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NewRoman"/>
                          <a:ea typeface="Times New Roman" panose="02020603050405020304" pitchFamily="18" charset="0"/>
                          <a:cs typeface="Times New Roman" panose="02020603050405020304" pitchFamily="18" charset="0"/>
                        </a:rPr>
                        <a:t>Concentration range sensitivity may be limited (Ho </a:t>
                      </a:r>
                      <a:r>
                        <a:rPr lang="en-US" sz="1000" i="1">
                          <a:effectLst/>
                          <a:latin typeface="TimesNewRoman"/>
                          <a:ea typeface="Times New Roman" panose="02020603050405020304" pitchFamily="18" charset="0"/>
                          <a:cs typeface="Times New Roman" panose="02020603050405020304" pitchFamily="18" charset="0"/>
                        </a:rPr>
                        <a:t>et al</a:t>
                      </a:r>
                      <a:r>
                        <a:rPr lang="en-US" sz="1000">
                          <a:effectLst/>
                          <a:latin typeface="TimesNewRoman"/>
                          <a:ea typeface="Times New Roman" panose="02020603050405020304" pitchFamily="18" charset="0"/>
                          <a:cs typeface="Times New Roman" panose="02020603050405020304" pitchFamily="18" charset="0"/>
                        </a:rPr>
                        <a:t>., 2001).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NewRoman"/>
                          <a:ea typeface="Times New Roman" panose="02020603050405020304" pitchFamily="18" charset="0"/>
                          <a:cs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NewRoman"/>
                          <a:ea typeface="Times New Roman" panose="02020603050405020304" pitchFamily="18" charset="0"/>
                          <a:cs typeface="Times New Roman" panose="02020603050405020304" pitchFamily="18" charset="0"/>
                        </a:rPr>
                        <a:t>Sensors that use chemically sensitive coatings may degrade with time (Ho </a:t>
                      </a:r>
                      <a:r>
                        <a:rPr lang="en-US" sz="1000" i="1">
                          <a:effectLst/>
                          <a:latin typeface="TimesNewRoman"/>
                          <a:ea typeface="Times New Roman" panose="02020603050405020304" pitchFamily="18" charset="0"/>
                          <a:cs typeface="Times New Roman" panose="02020603050405020304" pitchFamily="18" charset="0"/>
                        </a:rPr>
                        <a:t>et al</a:t>
                      </a:r>
                      <a:r>
                        <a:rPr lang="en-US" sz="1000">
                          <a:effectLst/>
                          <a:latin typeface="TimesNewRoman"/>
                          <a:ea typeface="Times New Roman" panose="02020603050405020304" pitchFamily="18" charset="0"/>
                          <a:cs typeface="Times New Roman" panose="02020603050405020304" pitchFamily="18" charset="0"/>
                        </a:rPr>
                        <a:t>., 2001).</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2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dirty="0" err="1">
                          <a:effectLst/>
                          <a:latin typeface="Times New Roman" panose="02020603050405020304" pitchFamily="18" charset="0"/>
                          <a:ea typeface="Times New Roman" panose="02020603050405020304" pitchFamily="18" charset="0"/>
                        </a:rPr>
                        <a:t>Fibre</a:t>
                      </a:r>
                      <a:r>
                        <a:rPr lang="en-US" sz="1000" dirty="0">
                          <a:effectLst/>
                          <a:latin typeface="Times New Roman" panose="02020603050405020304" pitchFamily="18" charset="0"/>
                          <a:ea typeface="Times New Roman" panose="02020603050405020304" pitchFamily="18" charset="0"/>
                        </a:rPr>
                        <a:t> optic gyroscopes as part of navigational systems in automobiles (Winn Hardin, 1998).</a:t>
                      </a:r>
                      <a:endParaRPr lang="pt-PT" sz="1200" dirty="0">
                        <a:effectLst/>
                        <a:latin typeface="Times New Roman" panose="02020603050405020304" pitchFamily="18" charset="0"/>
                        <a:ea typeface="Times New Roman" panose="02020603050405020304" pitchFamily="18" charset="0"/>
                      </a:endParaRPr>
                    </a:p>
                    <a:p>
                      <a:pPr>
                        <a:spcBef>
                          <a:spcPts val="600"/>
                        </a:spcBef>
                        <a:spcAft>
                          <a:spcPts val="600"/>
                        </a:spcAft>
                      </a:pPr>
                      <a:r>
                        <a:rPr lang="en-US" sz="1000" dirty="0">
                          <a:effectLst/>
                          <a:latin typeface="TimesNewRoman"/>
                          <a:ea typeface="Times New Roman" panose="02020603050405020304" pitchFamily="18" charset="0"/>
                          <a:cs typeface="Times New Roman" panose="02020603050405020304" pitchFamily="18" charset="0"/>
                        </a:rPr>
                        <a:t>A </a:t>
                      </a:r>
                      <a:r>
                        <a:rPr lang="en-US" sz="1000" dirty="0" err="1">
                          <a:effectLst/>
                          <a:latin typeface="TimesNewRoman"/>
                          <a:ea typeface="Times New Roman" panose="02020603050405020304" pitchFamily="18" charset="0"/>
                          <a:cs typeface="Times New Roman" panose="02020603050405020304" pitchFamily="18" charset="0"/>
                        </a:rPr>
                        <a:t>fibre</a:t>
                      </a:r>
                      <a:r>
                        <a:rPr lang="en-US" sz="1000" dirty="0">
                          <a:effectLst/>
                          <a:latin typeface="TimesNewRoman"/>
                          <a:ea typeface="Times New Roman" panose="02020603050405020304" pitchFamily="18" charset="0"/>
                          <a:cs typeface="Times New Roman" panose="02020603050405020304" pitchFamily="18" charset="0"/>
                        </a:rPr>
                        <a:t> optic sensor with a chemical coating has been used to measure iodine vapors for concentrations as low as 5 ppm (Ho </a:t>
                      </a:r>
                      <a:r>
                        <a:rPr lang="en-US" sz="1000" i="1" dirty="0">
                          <a:effectLst/>
                          <a:latin typeface="TimesNewRoman"/>
                          <a:ea typeface="Times New Roman" panose="02020603050405020304" pitchFamily="18" charset="0"/>
                          <a:cs typeface="Times New Roman" panose="02020603050405020304" pitchFamily="18" charset="0"/>
                        </a:rPr>
                        <a:t>et al</a:t>
                      </a:r>
                      <a:r>
                        <a:rPr lang="en-US" sz="1000" dirty="0">
                          <a:effectLst/>
                          <a:latin typeface="TimesNewRoman"/>
                          <a:ea typeface="Times New Roman" panose="02020603050405020304" pitchFamily="18" charset="0"/>
                          <a:cs typeface="Times New Roman" panose="02020603050405020304" pitchFamily="18" charset="0"/>
                        </a:rPr>
                        <a:t>., 2001).</a:t>
                      </a:r>
                      <a:endParaRPr lang="pt-PT" sz="10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Carbon monoxide in air samples has been measured by direct absorption using the infrared and near-infrared bands (Camara, 2002)</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200" dirty="0">
                          <a:effectLst/>
                          <a:latin typeface="Times New Roman" panose="02020603050405020304" pitchFamily="18" charset="0"/>
                          <a:ea typeface="Times New Roman" panose="02020603050405020304" pitchFamily="18" charset="0"/>
                        </a:rPr>
                        <a:t>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0889034"/>
                  </a:ext>
                </a:extLst>
              </a:tr>
            </a:tbl>
          </a:graphicData>
        </a:graphic>
      </p:graphicFrame>
      <p:graphicFrame>
        <p:nvGraphicFramePr>
          <p:cNvPr id="5" name="Table 4">
            <a:extLst>
              <a:ext uri="{FF2B5EF4-FFF2-40B4-BE49-F238E27FC236}">
                <a16:creationId xmlns:a16="http://schemas.microsoft.com/office/drawing/2014/main" id="{04A2187F-DFE3-495D-ABE0-D8AC89B5E84A}"/>
              </a:ext>
            </a:extLst>
          </p:cNvPr>
          <p:cNvGraphicFramePr>
            <a:graphicFrameLocks noGrp="1"/>
          </p:cNvGraphicFramePr>
          <p:nvPr>
            <p:extLst>
              <p:ext uri="{D42A27DB-BD31-4B8C-83A1-F6EECF244321}">
                <p14:modId xmlns:p14="http://schemas.microsoft.com/office/powerpoint/2010/main" val="2956128409"/>
              </p:ext>
            </p:extLst>
          </p:nvPr>
        </p:nvGraphicFramePr>
        <p:xfrm>
          <a:off x="728871" y="1781508"/>
          <a:ext cx="9849677" cy="444857"/>
        </p:xfrm>
        <a:graphic>
          <a:graphicData uri="http://schemas.openxmlformats.org/drawingml/2006/table">
            <a:tbl>
              <a:tblPr/>
              <a:tblGrid>
                <a:gridCol w="1222222">
                  <a:extLst>
                    <a:ext uri="{9D8B030D-6E8A-4147-A177-3AD203B41FA5}">
                      <a16:colId xmlns:a16="http://schemas.microsoft.com/office/drawing/2014/main" val="1593247639"/>
                    </a:ext>
                  </a:extLst>
                </a:gridCol>
                <a:gridCol w="2995644">
                  <a:extLst>
                    <a:ext uri="{9D8B030D-6E8A-4147-A177-3AD203B41FA5}">
                      <a16:colId xmlns:a16="http://schemas.microsoft.com/office/drawing/2014/main" val="377512585"/>
                    </a:ext>
                  </a:extLst>
                </a:gridCol>
                <a:gridCol w="1917212">
                  <a:extLst>
                    <a:ext uri="{9D8B030D-6E8A-4147-A177-3AD203B41FA5}">
                      <a16:colId xmlns:a16="http://schemas.microsoft.com/office/drawing/2014/main" val="56449038"/>
                    </a:ext>
                  </a:extLst>
                </a:gridCol>
                <a:gridCol w="1917212">
                  <a:extLst>
                    <a:ext uri="{9D8B030D-6E8A-4147-A177-3AD203B41FA5}">
                      <a16:colId xmlns:a16="http://schemas.microsoft.com/office/drawing/2014/main" val="812191987"/>
                    </a:ext>
                  </a:extLst>
                </a:gridCol>
                <a:gridCol w="1797387">
                  <a:extLst>
                    <a:ext uri="{9D8B030D-6E8A-4147-A177-3AD203B41FA5}">
                      <a16:colId xmlns:a16="http://schemas.microsoft.com/office/drawing/2014/main" val="3521889903"/>
                    </a:ext>
                  </a:extLst>
                </a:gridCol>
              </a:tblGrid>
              <a:tr h="444857">
                <a:tc>
                  <a:txBody>
                    <a:bodyPr/>
                    <a:lstStyle/>
                    <a:p>
                      <a:pPr marL="22860">
                        <a:spcAft>
                          <a:spcPts val="0"/>
                        </a:spcAft>
                      </a:pPr>
                      <a:r>
                        <a:rPr lang="en-US" sz="1200" b="1" dirty="0">
                          <a:effectLst/>
                          <a:latin typeface="Times New Roman" panose="02020603050405020304" pitchFamily="18" charset="0"/>
                          <a:ea typeface="Times New Roman" panose="02020603050405020304" pitchFamily="18" charset="0"/>
                        </a:rPr>
                        <a:t>Technology</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Brief description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spcAft>
                          <a:spcPts val="0"/>
                        </a:spcAft>
                        <a:tabLst>
                          <a:tab pos="228600" algn="l"/>
                          <a:tab pos="449580" algn="l"/>
                        </a:tabLst>
                      </a:pPr>
                      <a:r>
                        <a:rPr lang="en-US" sz="1200" b="1" kern="0" dirty="0">
                          <a:effectLst/>
                          <a:latin typeface="Times New Roman" panose="02020603050405020304" pitchFamily="18" charset="0"/>
                        </a:rPr>
                        <a:t>Advantages </a:t>
                      </a:r>
                      <a:endParaRPr lang="pt-PT" sz="1000" b="1" kern="0" dirty="0">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Disadvantages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Application examples</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7233269"/>
                  </a:ext>
                </a:extLst>
              </a:tr>
            </a:tbl>
          </a:graphicData>
        </a:graphic>
      </p:graphicFrame>
    </p:spTree>
    <p:extLst>
      <p:ext uri="{BB962C8B-B14F-4D97-AF65-F5344CB8AC3E}">
        <p14:creationId xmlns:p14="http://schemas.microsoft.com/office/powerpoint/2010/main" val="1824377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35BC1-735A-4CC2-A3C7-F0EB4E361493}"/>
              </a:ext>
            </a:extLst>
          </p:cNvPr>
          <p:cNvSpPr>
            <a:spLocks noGrp="1"/>
          </p:cNvSpPr>
          <p:nvPr>
            <p:ph type="title"/>
          </p:nvPr>
        </p:nvSpPr>
        <p:spPr>
          <a:xfrm>
            <a:off x="1113182" y="365125"/>
            <a:ext cx="10240618" cy="1325563"/>
          </a:xfrm>
        </p:spPr>
        <p:txBody>
          <a:bodyPr>
            <a:normAutofit/>
          </a:bodyPr>
          <a:lstStyle/>
          <a:p>
            <a:r>
              <a:rPr lang="pt-PT" sz="2400" dirty="0"/>
              <a:t>Appendix III- Optical sensors for environmental monitoring (Gouveia, 2007)</a:t>
            </a:r>
          </a:p>
        </p:txBody>
      </p:sp>
      <p:graphicFrame>
        <p:nvGraphicFramePr>
          <p:cNvPr id="7" name="Content Placeholder 6">
            <a:extLst>
              <a:ext uri="{FF2B5EF4-FFF2-40B4-BE49-F238E27FC236}">
                <a16:creationId xmlns:a16="http://schemas.microsoft.com/office/drawing/2014/main" id="{6733F0E8-1F67-46F1-A66E-9E20E3230FEF}"/>
              </a:ext>
            </a:extLst>
          </p:cNvPr>
          <p:cNvGraphicFramePr>
            <a:graphicFrameLocks noGrp="1"/>
          </p:cNvGraphicFramePr>
          <p:nvPr>
            <p:ph idx="1"/>
            <p:extLst>
              <p:ext uri="{D42A27DB-BD31-4B8C-83A1-F6EECF244321}">
                <p14:modId xmlns:p14="http://schemas.microsoft.com/office/powerpoint/2010/main" val="591357481"/>
              </p:ext>
            </p:extLst>
          </p:nvPr>
        </p:nvGraphicFramePr>
        <p:xfrm>
          <a:off x="1113182" y="2372138"/>
          <a:ext cx="9740347" cy="3419061"/>
        </p:xfrm>
        <a:graphic>
          <a:graphicData uri="http://schemas.openxmlformats.org/drawingml/2006/table">
            <a:tbl>
              <a:tblPr/>
              <a:tblGrid>
                <a:gridCol w="1208656">
                  <a:extLst>
                    <a:ext uri="{9D8B030D-6E8A-4147-A177-3AD203B41FA5}">
                      <a16:colId xmlns:a16="http://schemas.microsoft.com/office/drawing/2014/main" val="634820303"/>
                    </a:ext>
                  </a:extLst>
                </a:gridCol>
                <a:gridCol w="2962393">
                  <a:extLst>
                    <a:ext uri="{9D8B030D-6E8A-4147-A177-3AD203B41FA5}">
                      <a16:colId xmlns:a16="http://schemas.microsoft.com/office/drawing/2014/main" val="3663559203"/>
                    </a:ext>
                  </a:extLst>
                </a:gridCol>
                <a:gridCol w="1895931">
                  <a:extLst>
                    <a:ext uri="{9D8B030D-6E8A-4147-A177-3AD203B41FA5}">
                      <a16:colId xmlns:a16="http://schemas.microsoft.com/office/drawing/2014/main" val="2005013562"/>
                    </a:ext>
                  </a:extLst>
                </a:gridCol>
                <a:gridCol w="1895931">
                  <a:extLst>
                    <a:ext uri="{9D8B030D-6E8A-4147-A177-3AD203B41FA5}">
                      <a16:colId xmlns:a16="http://schemas.microsoft.com/office/drawing/2014/main" val="3277770697"/>
                    </a:ext>
                  </a:extLst>
                </a:gridCol>
                <a:gridCol w="1777436">
                  <a:extLst>
                    <a:ext uri="{9D8B030D-6E8A-4147-A177-3AD203B41FA5}">
                      <a16:colId xmlns:a16="http://schemas.microsoft.com/office/drawing/2014/main" val="3542253300"/>
                    </a:ext>
                  </a:extLst>
                </a:gridCol>
              </a:tblGrid>
              <a:tr h="421528">
                <a:tc>
                  <a:txBody>
                    <a:bodyPr/>
                    <a:lstStyle/>
                    <a:p>
                      <a:pPr marL="22860">
                        <a:spcAft>
                          <a:spcPts val="0"/>
                        </a:spcAft>
                      </a:pPr>
                      <a:r>
                        <a:rPr lang="en-US" sz="1200" b="1" dirty="0">
                          <a:effectLst/>
                          <a:latin typeface="Times New Roman" panose="02020603050405020304" pitchFamily="18" charset="0"/>
                          <a:ea typeface="Times New Roman" panose="02020603050405020304" pitchFamily="18" charset="0"/>
                        </a:rPr>
                        <a:t>Technology</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Brief description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spcAft>
                          <a:spcPts val="0"/>
                        </a:spcAft>
                        <a:tabLst>
                          <a:tab pos="228600" algn="l"/>
                          <a:tab pos="449580" algn="l"/>
                        </a:tabLst>
                      </a:pPr>
                      <a:r>
                        <a:rPr lang="en-US" sz="1200" b="1" kern="0" dirty="0">
                          <a:effectLst/>
                          <a:latin typeface="Times New Roman" panose="02020603050405020304" pitchFamily="18" charset="0"/>
                        </a:rPr>
                        <a:t>Advantages </a:t>
                      </a:r>
                      <a:endParaRPr lang="pt-PT" sz="1000" b="1" kern="0" dirty="0">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Disadvantages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Application examples</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238490"/>
                  </a:ext>
                </a:extLst>
              </a:tr>
              <a:tr h="2997533">
                <a:tc>
                  <a:txBody>
                    <a:bodyPr/>
                    <a:lstStyle/>
                    <a:p>
                      <a:pPr>
                        <a:spcAft>
                          <a:spcPts val="0"/>
                        </a:spcAft>
                      </a:pPr>
                      <a:r>
                        <a:rPr lang="en-US" sz="1000">
                          <a:effectLst/>
                          <a:latin typeface="Times New Roman" panose="02020603050405020304" pitchFamily="18" charset="0"/>
                          <a:ea typeface="Times New Roman" panose="02020603050405020304" pitchFamily="18" charset="0"/>
                        </a:rPr>
                        <a:t>Optical Sensors</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Optical instruments can quantify the concentration of substances present in a sample by measuring the degree of electromagnetic radiation which is emitted, absorbed, fluoresced, or scattered by the substance (USDOE, n.d.).</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The optical sensors may use radiation having wavelengths that range from the infrared to the vacuum ultraviolet (uv), although microwave, x-ray, and gamma spectroscopic techniques may also have significant applications (USDOE, n.d.).</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In general, optical sensors present an excellent performance for air samples, a good application for soils and a poor performance for water samples (USDOE, n.d.).</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Robustness and miniaturization (Camara, 2002).</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NewRoman"/>
                          <a:ea typeface="Times New Roman" panose="02020603050405020304" pitchFamily="18" charset="0"/>
                          <a:cs typeface="Times New Roman" panose="02020603050405020304" pitchFamily="18" charset="0"/>
                        </a:rPr>
                        <a:t>Dust and dirt can coat the optics and impair response, which is a concern in in-situ environments (Ho </a:t>
                      </a:r>
                      <a:r>
                        <a:rPr lang="en-US" sz="1000" i="1">
                          <a:effectLst/>
                          <a:latin typeface="TimesNewRoman"/>
                          <a:ea typeface="Times New Roman" panose="02020603050405020304" pitchFamily="18" charset="0"/>
                          <a:cs typeface="Times New Roman" panose="02020603050405020304" pitchFamily="18" charset="0"/>
                        </a:rPr>
                        <a:t>et al</a:t>
                      </a:r>
                      <a:r>
                        <a:rPr lang="en-US" sz="1000">
                          <a:effectLst/>
                          <a:latin typeface="TimesNewRoman"/>
                          <a:ea typeface="Times New Roman" panose="02020603050405020304" pitchFamily="18" charset="0"/>
                          <a:cs typeface="Times New Roman" panose="02020603050405020304" pitchFamily="18" charset="0"/>
                        </a:rPr>
                        <a:t>., 2001).</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2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dirty="0">
                          <a:effectLst/>
                          <a:latin typeface="Times New Roman" panose="02020603050405020304" pitchFamily="18" charset="0"/>
                          <a:ea typeface="Times New Roman" panose="02020603050405020304" pitchFamily="18" charset="0"/>
                        </a:rPr>
                        <a:t>Volatile organic compounds (VOC) in air samples have been measured using Fourier-Transformed Infrared Spectrometry (FTIR) (USEPA, 1997a). </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 </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X-ray, gamma, and neutron spectroscopy have the potential to be effective tools for the examination of waste containers such as drums and boxes (USDOE, n.d.).</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2925043"/>
                  </a:ext>
                </a:extLst>
              </a:tr>
            </a:tbl>
          </a:graphicData>
        </a:graphic>
      </p:graphicFrame>
    </p:spTree>
    <p:extLst>
      <p:ext uri="{BB962C8B-B14F-4D97-AF65-F5344CB8AC3E}">
        <p14:creationId xmlns:p14="http://schemas.microsoft.com/office/powerpoint/2010/main" val="692289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848F-BC24-4681-A117-7BDD0D9AB4A4}"/>
              </a:ext>
            </a:extLst>
          </p:cNvPr>
          <p:cNvSpPr>
            <a:spLocks noGrp="1"/>
          </p:cNvSpPr>
          <p:nvPr>
            <p:ph type="title"/>
          </p:nvPr>
        </p:nvSpPr>
        <p:spPr>
          <a:xfrm>
            <a:off x="1179442" y="365125"/>
            <a:ext cx="10174357" cy="1325563"/>
          </a:xfrm>
        </p:spPr>
        <p:txBody>
          <a:bodyPr>
            <a:normAutofit/>
          </a:bodyPr>
          <a:lstStyle/>
          <a:p>
            <a:r>
              <a:rPr lang="pt-PT" sz="2400" dirty="0"/>
              <a:t>Appendix IV Electrochemical sensors for environmental monitoring (Gouveia, 2007)</a:t>
            </a:r>
          </a:p>
        </p:txBody>
      </p:sp>
      <p:graphicFrame>
        <p:nvGraphicFramePr>
          <p:cNvPr id="4" name="Content Placeholder 3">
            <a:extLst>
              <a:ext uri="{FF2B5EF4-FFF2-40B4-BE49-F238E27FC236}">
                <a16:creationId xmlns:a16="http://schemas.microsoft.com/office/drawing/2014/main" id="{2DEA8253-F6FC-488B-9713-077136E0E022}"/>
              </a:ext>
            </a:extLst>
          </p:cNvPr>
          <p:cNvGraphicFramePr>
            <a:graphicFrameLocks noGrp="1"/>
          </p:cNvGraphicFramePr>
          <p:nvPr>
            <p:ph idx="1"/>
          </p:nvPr>
        </p:nvGraphicFramePr>
        <p:xfrm>
          <a:off x="1400175" y="2172494"/>
          <a:ext cx="9391649" cy="3657600"/>
        </p:xfrm>
        <a:graphic>
          <a:graphicData uri="http://schemas.openxmlformats.org/drawingml/2006/table">
            <a:tbl>
              <a:tblPr/>
              <a:tblGrid>
                <a:gridCol w="1165387">
                  <a:extLst>
                    <a:ext uri="{9D8B030D-6E8A-4147-A177-3AD203B41FA5}">
                      <a16:colId xmlns:a16="http://schemas.microsoft.com/office/drawing/2014/main" val="3886362243"/>
                    </a:ext>
                  </a:extLst>
                </a:gridCol>
                <a:gridCol w="2856341">
                  <a:extLst>
                    <a:ext uri="{9D8B030D-6E8A-4147-A177-3AD203B41FA5}">
                      <a16:colId xmlns:a16="http://schemas.microsoft.com/office/drawing/2014/main" val="1293598098"/>
                    </a:ext>
                  </a:extLst>
                </a:gridCol>
                <a:gridCol w="1828058">
                  <a:extLst>
                    <a:ext uri="{9D8B030D-6E8A-4147-A177-3AD203B41FA5}">
                      <a16:colId xmlns:a16="http://schemas.microsoft.com/office/drawing/2014/main" val="934714423"/>
                    </a:ext>
                  </a:extLst>
                </a:gridCol>
                <a:gridCol w="1828058">
                  <a:extLst>
                    <a:ext uri="{9D8B030D-6E8A-4147-A177-3AD203B41FA5}">
                      <a16:colId xmlns:a16="http://schemas.microsoft.com/office/drawing/2014/main" val="2024462716"/>
                    </a:ext>
                  </a:extLst>
                </a:gridCol>
                <a:gridCol w="1713805">
                  <a:extLst>
                    <a:ext uri="{9D8B030D-6E8A-4147-A177-3AD203B41FA5}">
                      <a16:colId xmlns:a16="http://schemas.microsoft.com/office/drawing/2014/main" val="1762346399"/>
                    </a:ext>
                  </a:extLst>
                </a:gridCol>
              </a:tblGrid>
              <a:tr h="352425">
                <a:tc>
                  <a:txBody>
                    <a:bodyPr/>
                    <a:lstStyle/>
                    <a:p>
                      <a:pPr>
                        <a:spcAft>
                          <a:spcPts val="0"/>
                        </a:spcAft>
                      </a:pPr>
                      <a:r>
                        <a:rPr lang="en-US" sz="1000">
                          <a:effectLst/>
                          <a:latin typeface="Times New Roman" panose="02020603050405020304" pitchFamily="18" charset="0"/>
                          <a:ea typeface="Times New Roman" panose="02020603050405020304" pitchFamily="18" charset="0"/>
                        </a:rPr>
                        <a:t>Electrochemical</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Can provide real-time information about the chemical composition of their surrounding environment. Ideally, such devices are capable of responding continuously and reversibly and do not perturb the sample (Wang, 1995).</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NewRoman"/>
                          <a:ea typeface="Times New Roman" panose="02020603050405020304" pitchFamily="18" charset="0"/>
                          <a:cs typeface="Times New Roman" panose="02020603050405020304" pitchFamily="18" charset="0"/>
                        </a:rPr>
                        <a:t>Electrochemical sensors may be grouped in three major types (Ho </a:t>
                      </a:r>
                      <a:r>
                        <a:rPr lang="en-US" sz="1000" i="1">
                          <a:effectLst/>
                          <a:latin typeface="TimesNewRoman"/>
                          <a:ea typeface="Times New Roman" panose="02020603050405020304" pitchFamily="18" charset="0"/>
                          <a:cs typeface="Times New Roman" panose="02020603050405020304" pitchFamily="18" charset="0"/>
                        </a:rPr>
                        <a:t>et al</a:t>
                      </a:r>
                      <a:r>
                        <a:rPr lang="en-US" sz="1000">
                          <a:effectLst/>
                          <a:latin typeface="TimesNewRoman"/>
                          <a:ea typeface="Times New Roman" panose="02020603050405020304" pitchFamily="18" charset="0"/>
                          <a:cs typeface="Times New Roman" panose="02020603050405020304" pitchFamily="18" charset="0"/>
                        </a:rPr>
                        <a:t>., 2001; Brett, 2001): (1) potentiometric (measurement of voltage); (2) amperometric (measurement of current); and (3) conductometric (measurement of conductivity).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NewRoman"/>
                          <a:ea typeface="Times New Roman" panose="02020603050405020304" pitchFamily="18" charset="0"/>
                          <a:cs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Chemical sensor arrays with instrumentation, having popular names such as the electronic nose or electronic tongue, have been constructed to address chemically complex analytes like taste, odor, toxicity, or freshness (Stetter, Penrose and Yao, 2003).</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Inherently sensitive and selective towards electroactive species, fast and accurate, compact, portable and inexpensive </a:t>
                      </a:r>
                      <a:r>
                        <a:rPr lang="en-US" sz="1000">
                          <a:effectLst/>
                          <a:latin typeface="TimesNewRoman"/>
                          <a:ea typeface="Times New Roman" panose="02020603050405020304" pitchFamily="18" charset="0"/>
                          <a:cs typeface="Times New Roman" panose="02020603050405020304" pitchFamily="18" charset="0"/>
                        </a:rPr>
                        <a:t>(Ho </a:t>
                      </a:r>
                      <a:r>
                        <a:rPr lang="en-US" sz="1000" i="1">
                          <a:effectLst/>
                          <a:latin typeface="TimesNewRoman"/>
                          <a:ea typeface="Times New Roman" panose="02020603050405020304" pitchFamily="18" charset="0"/>
                          <a:cs typeface="Times New Roman" panose="02020603050405020304" pitchFamily="18" charset="0"/>
                        </a:rPr>
                        <a:t>et al</a:t>
                      </a:r>
                      <a:r>
                        <a:rPr lang="en-US" sz="1000">
                          <a:effectLst/>
                          <a:latin typeface="TimesNewRoman"/>
                          <a:ea typeface="Times New Roman" panose="02020603050405020304" pitchFamily="18" charset="0"/>
                          <a:cs typeface="Times New Roman" panose="02020603050405020304" pitchFamily="18" charset="0"/>
                        </a:rPr>
                        <a:t>., 2001)</a:t>
                      </a:r>
                      <a:r>
                        <a:rPr lang="en-US" sz="1000">
                          <a:effectLst/>
                          <a:latin typeface="Times New Roman" panose="02020603050405020304" pitchFamily="18" charset="0"/>
                          <a:ea typeface="Times New Roman" panose="02020603050405020304" pitchFamily="18" charset="0"/>
                        </a:rPr>
                        <a:t>.</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2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May require frequent maintenance and may produce toxic byproducts (Wang, 1995).</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dirty="0" err="1">
                          <a:effectLst/>
                          <a:latin typeface="TimesNewRoman"/>
                          <a:ea typeface="Times New Roman" panose="02020603050405020304" pitchFamily="18" charset="0"/>
                          <a:cs typeface="Times New Roman" panose="02020603050405020304" pitchFamily="18" charset="0"/>
                        </a:rPr>
                        <a:t>Amperometric</a:t>
                      </a:r>
                      <a:r>
                        <a:rPr lang="en-US" sz="1000" dirty="0">
                          <a:effectLst/>
                          <a:latin typeface="TimesNewRoman"/>
                          <a:ea typeface="Times New Roman" panose="02020603050405020304" pitchFamily="18" charset="0"/>
                          <a:cs typeface="Times New Roman" panose="02020603050405020304" pitchFamily="18" charset="0"/>
                        </a:rPr>
                        <a:t> and potentiometric devices are used in air monitoring to measure gases such as oxygen, carbon monoxide, hydrogen sulfide or chlorine (Ho </a:t>
                      </a:r>
                      <a:r>
                        <a:rPr lang="en-US" sz="1000" i="1" dirty="0">
                          <a:effectLst/>
                          <a:latin typeface="TimesNewRoman"/>
                          <a:ea typeface="Times New Roman" panose="02020603050405020304" pitchFamily="18" charset="0"/>
                          <a:cs typeface="Times New Roman" panose="02020603050405020304" pitchFamily="18" charset="0"/>
                        </a:rPr>
                        <a:t>et al</a:t>
                      </a:r>
                      <a:r>
                        <a:rPr lang="en-US" sz="1000" dirty="0">
                          <a:effectLst/>
                          <a:latin typeface="TimesNewRoman"/>
                          <a:ea typeface="Times New Roman" panose="02020603050405020304" pitchFamily="18" charset="0"/>
                          <a:cs typeface="Times New Roman" panose="02020603050405020304" pitchFamily="18" charset="0"/>
                        </a:rPr>
                        <a:t>., 2001). </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NewRoman"/>
                          <a:ea typeface="Times New Roman" panose="02020603050405020304" pitchFamily="18" charset="0"/>
                          <a:cs typeface="Times New Roman" panose="02020603050405020304" pitchFamily="18" charset="0"/>
                        </a:rPr>
                        <a:t>Water quality parameters such as pH are traditionally measured with these devices (Ho </a:t>
                      </a:r>
                      <a:r>
                        <a:rPr lang="en-US" sz="1000" i="1" dirty="0">
                          <a:effectLst/>
                          <a:latin typeface="TimesNewRoman"/>
                          <a:ea typeface="Times New Roman" panose="02020603050405020304" pitchFamily="18" charset="0"/>
                          <a:cs typeface="Times New Roman" panose="02020603050405020304" pitchFamily="18" charset="0"/>
                        </a:rPr>
                        <a:t>et al</a:t>
                      </a:r>
                      <a:r>
                        <a:rPr lang="en-US" sz="1000" dirty="0">
                          <a:effectLst/>
                          <a:latin typeface="TimesNewRoman"/>
                          <a:ea typeface="Times New Roman" panose="02020603050405020304" pitchFamily="18" charset="0"/>
                          <a:cs typeface="Times New Roman" panose="02020603050405020304" pitchFamily="18" charset="0"/>
                        </a:rPr>
                        <a:t>., 2001).</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Conductometric sensors have used for vapor detection of gasoline spills and leaks in the subsurface </a:t>
                      </a:r>
                      <a:r>
                        <a:rPr lang="en-US" sz="1000" dirty="0">
                          <a:effectLst/>
                          <a:latin typeface="TimesNewRoman"/>
                          <a:ea typeface="Times New Roman" panose="02020603050405020304" pitchFamily="18" charset="0"/>
                          <a:cs typeface="Times New Roman" panose="02020603050405020304" pitchFamily="18" charset="0"/>
                        </a:rPr>
                        <a:t>(Ho </a:t>
                      </a:r>
                      <a:r>
                        <a:rPr lang="en-US" sz="1000" i="1" dirty="0">
                          <a:effectLst/>
                          <a:latin typeface="TimesNewRoman"/>
                          <a:ea typeface="Times New Roman" panose="02020603050405020304" pitchFamily="18" charset="0"/>
                          <a:cs typeface="Times New Roman" panose="02020603050405020304" pitchFamily="18" charset="0"/>
                        </a:rPr>
                        <a:t>et al</a:t>
                      </a:r>
                      <a:r>
                        <a:rPr lang="en-US" sz="1000" dirty="0">
                          <a:effectLst/>
                          <a:latin typeface="TimesNewRoman"/>
                          <a:ea typeface="Times New Roman" panose="02020603050405020304" pitchFamily="18" charset="0"/>
                          <a:cs typeface="Times New Roman" panose="02020603050405020304" pitchFamily="18" charset="0"/>
                        </a:rPr>
                        <a:t>., 2001).</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An </a:t>
                      </a:r>
                      <a:r>
                        <a:rPr lang="en-US" sz="1000" dirty="0">
                          <a:effectLst/>
                          <a:latin typeface="TimesNewRoman"/>
                          <a:ea typeface="Times New Roman" panose="02020603050405020304" pitchFamily="18" charset="0"/>
                        </a:rPr>
                        <a:t>electronic nose that employs an array of </a:t>
                      </a:r>
                      <a:r>
                        <a:rPr lang="en-US" sz="1000" dirty="0" err="1">
                          <a:effectLst/>
                          <a:latin typeface="TimesNewRoman"/>
                          <a:ea typeface="Times New Roman" panose="02020603050405020304" pitchFamily="18" charset="0"/>
                        </a:rPr>
                        <a:t>chemiresistors</a:t>
                      </a:r>
                      <a:r>
                        <a:rPr lang="en-US" sz="1000" dirty="0">
                          <a:effectLst/>
                          <a:latin typeface="TimesNewRoman"/>
                          <a:ea typeface="Times New Roman" panose="02020603050405020304" pitchFamily="18" charset="0"/>
                        </a:rPr>
                        <a:t> has been used for </a:t>
                      </a:r>
                      <a:r>
                        <a:rPr lang="en-US" sz="1000" dirty="0">
                          <a:effectLst/>
                          <a:latin typeface="Times New Roman" panose="02020603050405020304" pitchFamily="18" charset="0"/>
                          <a:ea typeface="Times New Roman" panose="02020603050405020304" pitchFamily="18" charset="0"/>
                        </a:rPr>
                        <a:t>identification of organic acids in wastewater streams, and recognition of gasoline, diesel and crude contamination in recycled containers</a:t>
                      </a:r>
                      <a:r>
                        <a:rPr lang="en-US" sz="1000" dirty="0">
                          <a:effectLst/>
                          <a:latin typeface="TimesNewRoman"/>
                          <a:ea typeface="Times New Roman" panose="02020603050405020304" pitchFamily="18" charset="0"/>
                        </a:rPr>
                        <a:t> </a:t>
                      </a:r>
                      <a:r>
                        <a:rPr lang="en-US" sz="1000" dirty="0">
                          <a:effectLst/>
                          <a:latin typeface="TimesNewRoman"/>
                          <a:ea typeface="Times New Roman" panose="02020603050405020304" pitchFamily="18" charset="0"/>
                          <a:cs typeface="Times New Roman" panose="02020603050405020304" pitchFamily="18" charset="0"/>
                        </a:rPr>
                        <a:t>(Ho </a:t>
                      </a:r>
                      <a:r>
                        <a:rPr lang="en-US" sz="1000" i="1" dirty="0">
                          <a:effectLst/>
                          <a:latin typeface="TimesNewRoman"/>
                          <a:ea typeface="Times New Roman" panose="02020603050405020304" pitchFamily="18" charset="0"/>
                          <a:cs typeface="Times New Roman" panose="02020603050405020304" pitchFamily="18" charset="0"/>
                        </a:rPr>
                        <a:t>et al</a:t>
                      </a:r>
                      <a:r>
                        <a:rPr lang="en-US" sz="1000" dirty="0">
                          <a:effectLst/>
                          <a:latin typeface="TimesNewRoman"/>
                          <a:ea typeface="Times New Roman" panose="02020603050405020304" pitchFamily="18" charset="0"/>
                          <a:cs typeface="Times New Roman" panose="02020603050405020304" pitchFamily="18" charset="0"/>
                        </a:rPr>
                        <a:t>., 2001).</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4152011"/>
                  </a:ext>
                </a:extLst>
              </a:tr>
            </a:tbl>
          </a:graphicData>
        </a:graphic>
      </p:graphicFrame>
      <p:graphicFrame>
        <p:nvGraphicFramePr>
          <p:cNvPr id="5" name="Table 4">
            <a:extLst>
              <a:ext uri="{FF2B5EF4-FFF2-40B4-BE49-F238E27FC236}">
                <a16:creationId xmlns:a16="http://schemas.microsoft.com/office/drawing/2014/main" id="{AB2F1B1C-298D-491C-87A7-DF85E97A6701}"/>
              </a:ext>
            </a:extLst>
          </p:cNvPr>
          <p:cNvGraphicFramePr>
            <a:graphicFrameLocks noGrp="1"/>
          </p:cNvGraphicFramePr>
          <p:nvPr>
            <p:extLst>
              <p:ext uri="{D42A27DB-BD31-4B8C-83A1-F6EECF244321}">
                <p14:modId xmlns:p14="http://schemas.microsoft.com/office/powerpoint/2010/main" val="3583367200"/>
              </p:ext>
            </p:extLst>
          </p:nvPr>
        </p:nvGraphicFramePr>
        <p:xfrm>
          <a:off x="1400174" y="1829594"/>
          <a:ext cx="9391649" cy="342900"/>
        </p:xfrm>
        <a:graphic>
          <a:graphicData uri="http://schemas.openxmlformats.org/drawingml/2006/table">
            <a:tbl>
              <a:tblPr/>
              <a:tblGrid>
                <a:gridCol w="1165387">
                  <a:extLst>
                    <a:ext uri="{9D8B030D-6E8A-4147-A177-3AD203B41FA5}">
                      <a16:colId xmlns:a16="http://schemas.microsoft.com/office/drawing/2014/main" val="11036266"/>
                    </a:ext>
                  </a:extLst>
                </a:gridCol>
                <a:gridCol w="2856341">
                  <a:extLst>
                    <a:ext uri="{9D8B030D-6E8A-4147-A177-3AD203B41FA5}">
                      <a16:colId xmlns:a16="http://schemas.microsoft.com/office/drawing/2014/main" val="1695515223"/>
                    </a:ext>
                  </a:extLst>
                </a:gridCol>
                <a:gridCol w="1828058">
                  <a:extLst>
                    <a:ext uri="{9D8B030D-6E8A-4147-A177-3AD203B41FA5}">
                      <a16:colId xmlns:a16="http://schemas.microsoft.com/office/drawing/2014/main" val="2629820994"/>
                    </a:ext>
                  </a:extLst>
                </a:gridCol>
                <a:gridCol w="1828058">
                  <a:extLst>
                    <a:ext uri="{9D8B030D-6E8A-4147-A177-3AD203B41FA5}">
                      <a16:colId xmlns:a16="http://schemas.microsoft.com/office/drawing/2014/main" val="2076412553"/>
                    </a:ext>
                  </a:extLst>
                </a:gridCol>
                <a:gridCol w="1713805">
                  <a:extLst>
                    <a:ext uri="{9D8B030D-6E8A-4147-A177-3AD203B41FA5}">
                      <a16:colId xmlns:a16="http://schemas.microsoft.com/office/drawing/2014/main" val="2819288611"/>
                    </a:ext>
                  </a:extLst>
                </a:gridCol>
              </a:tblGrid>
              <a:tr h="342900">
                <a:tc>
                  <a:txBody>
                    <a:bodyPr/>
                    <a:lstStyle/>
                    <a:p>
                      <a:pPr marL="22860">
                        <a:spcAft>
                          <a:spcPts val="0"/>
                        </a:spcAft>
                      </a:pPr>
                      <a:r>
                        <a:rPr lang="en-US" sz="1200" b="1">
                          <a:effectLst/>
                          <a:latin typeface="Times New Roman" panose="02020603050405020304" pitchFamily="18" charset="0"/>
                          <a:ea typeface="Times New Roman" panose="02020603050405020304" pitchFamily="18" charset="0"/>
                        </a:rPr>
                        <a:t>Technology</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a:effectLst/>
                          <a:latin typeface="Times New Roman" panose="02020603050405020304" pitchFamily="18" charset="0"/>
                          <a:ea typeface="Times New Roman" panose="02020603050405020304" pitchFamily="18" charset="0"/>
                        </a:rPr>
                        <a:t>Brief description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spcAft>
                          <a:spcPts val="0"/>
                        </a:spcAft>
                        <a:tabLst>
                          <a:tab pos="228600" algn="l"/>
                          <a:tab pos="449580" algn="l"/>
                        </a:tabLst>
                      </a:pPr>
                      <a:r>
                        <a:rPr lang="en-US" sz="1200" b="1" kern="0">
                          <a:effectLst/>
                          <a:latin typeface="Times New Roman" panose="02020603050405020304" pitchFamily="18" charset="0"/>
                        </a:rPr>
                        <a:t>Advantages </a:t>
                      </a:r>
                      <a:endParaRPr lang="pt-PT" sz="1000" b="1" kern="0">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a:effectLst/>
                          <a:latin typeface="Times New Roman" panose="02020603050405020304" pitchFamily="18" charset="0"/>
                          <a:ea typeface="Times New Roman" panose="02020603050405020304" pitchFamily="18" charset="0"/>
                        </a:rPr>
                        <a:t>Disadvantages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Application examples</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2052197"/>
                  </a:ext>
                </a:extLst>
              </a:tr>
            </a:tbl>
          </a:graphicData>
        </a:graphic>
      </p:graphicFrame>
    </p:spTree>
    <p:extLst>
      <p:ext uri="{BB962C8B-B14F-4D97-AF65-F5344CB8AC3E}">
        <p14:creationId xmlns:p14="http://schemas.microsoft.com/office/powerpoint/2010/main" val="4017066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C8D5E-644B-4149-9E3B-08F2AA5D194D}"/>
              </a:ext>
            </a:extLst>
          </p:cNvPr>
          <p:cNvSpPr>
            <a:spLocks noGrp="1"/>
          </p:cNvSpPr>
          <p:nvPr>
            <p:ph type="title"/>
          </p:nvPr>
        </p:nvSpPr>
        <p:spPr>
          <a:xfrm>
            <a:off x="1179442" y="365125"/>
            <a:ext cx="10174357" cy="1325563"/>
          </a:xfrm>
        </p:spPr>
        <p:txBody>
          <a:bodyPr>
            <a:normAutofit/>
          </a:bodyPr>
          <a:lstStyle/>
          <a:p>
            <a:r>
              <a:rPr lang="pt-PT" sz="2400" dirty="0">
                <a:solidFill>
                  <a:prstClr val="black"/>
                </a:solidFill>
              </a:rPr>
              <a:t>Appendix V Biosensors for environmental monitoring (Gouveia, 2007)</a:t>
            </a:r>
            <a:endParaRPr lang="pt-PT" sz="2400" dirty="0"/>
          </a:p>
        </p:txBody>
      </p:sp>
      <p:graphicFrame>
        <p:nvGraphicFramePr>
          <p:cNvPr id="4" name="Content Placeholder 3">
            <a:extLst>
              <a:ext uri="{FF2B5EF4-FFF2-40B4-BE49-F238E27FC236}">
                <a16:creationId xmlns:a16="http://schemas.microsoft.com/office/drawing/2014/main" id="{50D804EA-A397-40EF-A1D6-A8439E2BE4A1}"/>
              </a:ext>
            </a:extLst>
          </p:cNvPr>
          <p:cNvGraphicFramePr>
            <a:graphicFrameLocks noGrp="1"/>
          </p:cNvGraphicFramePr>
          <p:nvPr>
            <p:ph idx="1"/>
          </p:nvPr>
        </p:nvGraphicFramePr>
        <p:xfrm>
          <a:off x="1400175" y="2820194"/>
          <a:ext cx="9391649" cy="2362200"/>
        </p:xfrm>
        <a:graphic>
          <a:graphicData uri="http://schemas.openxmlformats.org/drawingml/2006/table">
            <a:tbl>
              <a:tblPr/>
              <a:tblGrid>
                <a:gridCol w="1165387">
                  <a:extLst>
                    <a:ext uri="{9D8B030D-6E8A-4147-A177-3AD203B41FA5}">
                      <a16:colId xmlns:a16="http://schemas.microsoft.com/office/drawing/2014/main" val="1632490403"/>
                    </a:ext>
                  </a:extLst>
                </a:gridCol>
                <a:gridCol w="2856341">
                  <a:extLst>
                    <a:ext uri="{9D8B030D-6E8A-4147-A177-3AD203B41FA5}">
                      <a16:colId xmlns:a16="http://schemas.microsoft.com/office/drawing/2014/main" val="4094050233"/>
                    </a:ext>
                  </a:extLst>
                </a:gridCol>
                <a:gridCol w="1828058">
                  <a:extLst>
                    <a:ext uri="{9D8B030D-6E8A-4147-A177-3AD203B41FA5}">
                      <a16:colId xmlns:a16="http://schemas.microsoft.com/office/drawing/2014/main" val="170514673"/>
                    </a:ext>
                  </a:extLst>
                </a:gridCol>
                <a:gridCol w="1828058">
                  <a:extLst>
                    <a:ext uri="{9D8B030D-6E8A-4147-A177-3AD203B41FA5}">
                      <a16:colId xmlns:a16="http://schemas.microsoft.com/office/drawing/2014/main" val="4279662897"/>
                    </a:ext>
                  </a:extLst>
                </a:gridCol>
                <a:gridCol w="1713805">
                  <a:extLst>
                    <a:ext uri="{9D8B030D-6E8A-4147-A177-3AD203B41FA5}">
                      <a16:colId xmlns:a16="http://schemas.microsoft.com/office/drawing/2014/main" val="3676589647"/>
                    </a:ext>
                  </a:extLst>
                </a:gridCol>
              </a:tblGrid>
              <a:tr h="352425">
                <a:tc>
                  <a:txBody>
                    <a:bodyPr/>
                    <a:lstStyle/>
                    <a:p>
                      <a:pPr>
                        <a:spcAft>
                          <a:spcPts val="0"/>
                        </a:spcAft>
                      </a:pPr>
                      <a:r>
                        <a:rPr lang="en-US" sz="1000">
                          <a:effectLst/>
                          <a:latin typeface="Times New Roman" panose="02020603050405020304" pitchFamily="18" charset="0"/>
                          <a:ea typeface="Times New Roman" panose="02020603050405020304" pitchFamily="18" charset="0"/>
                        </a:rPr>
                        <a:t>Biosensors</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US" sz="1000" dirty="0">
                          <a:effectLst/>
                          <a:latin typeface="Times New Roman" panose="02020603050405020304" pitchFamily="18" charset="0"/>
                          <a:ea typeface="Times New Roman" panose="02020603050405020304" pitchFamily="18" charset="0"/>
                        </a:rPr>
                        <a:t>An analytical device composed of a biological recognition element associated with a signal transducer (Rogers and </a:t>
                      </a:r>
                      <a:r>
                        <a:rPr lang="en-US" sz="1000" dirty="0" err="1">
                          <a:effectLst/>
                          <a:latin typeface="Times New Roman" panose="02020603050405020304" pitchFamily="18" charset="0"/>
                          <a:ea typeface="Times New Roman" panose="02020603050405020304" pitchFamily="18" charset="0"/>
                        </a:rPr>
                        <a:t>Mascini</a:t>
                      </a:r>
                      <a:r>
                        <a:rPr lang="en-US" sz="1000" dirty="0">
                          <a:effectLst/>
                          <a:latin typeface="Times New Roman" panose="02020603050405020304" pitchFamily="18" charset="0"/>
                          <a:ea typeface="Times New Roman" panose="02020603050405020304" pitchFamily="18" charset="0"/>
                        </a:rPr>
                        <a:t>, n.d.). Biosensors can be considered a subset of chemical sensors (Stetter, Penrose and Yao, 2003).</a:t>
                      </a:r>
                      <a:endParaRPr lang="pt-PT" sz="10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Biosensors for environmental applications have employed a wide range of biological recognition systems coupled to a similarly wide range of signal transducers. Biological recognition is accomplished using three basic mechanisms: biocatalytic (based on enzymes), </a:t>
                      </a:r>
                      <a:r>
                        <a:rPr lang="en-US" sz="1000" dirty="0" err="1">
                          <a:effectLst/>
                          <a:latin typeface="Times New Roman" panose="02020603050405020304" pitchFamily="18" charset="0"/>
                          <a:ea typeface="Times New Roman" panose="02020603050405020304" pitchFamily="18" charset="0"/>
                        </a:rPr>
                        <a:t>bioaffinity</a:t>
                      </a:r>
                      <a:r>
                        <a:rPr lang="en-US" sz="1000" dirty="0">
                          <a:effectLst/>
                          <a:latin typeface="Times New Roman" panose="02020603050405020304" pitchFamily="18" charset="0"/>
                          <a:ea typeface="Times New Roman" panose="02020603050405020304" pitchFamily="18" charset="0"/>
                        </a:rPr>
                        <a:t> (based on antibodies), and microorganism-based systems. These biological recognition systems have been linked to electrochemical, optical-electronic, optical, and acoustic transducers (Rogers and </a:t>
                      </a:r>
                      <a:r>
                        <a:rPr lang="en-US" sz="1000" dirty="0" err="1">
                          <a:effectLst/>
                          <a:latin typeface="Times New Roman" panose="02020603050405020304" pitchFamily="18" charset="0"/>
                          <a:ea typeface="Times New Roman" panose="02020603050405020304" pitchFamily="18" charset="0"/>
                        </a:rPr>
                        <a:t>Mascini</a:t>
                      </a:r>
                      <a:r>
                        <a:rPr lang="en-US" sz="1000" dirty="0">
                          <a:effectLst/>
                          <a:latin typeface="Times New Roman" panose="02020603050405020304" pitchFamily="18" charset="0"/>
                          <a:ea typeface="Times New Roman" panose="02020603050405020304" pitchFamily="18" charset="0"/>
                        </a:rPr>
                        <a:t>, n.d.).</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Provide continuous or near-continuous information about multiple substances (Rogers and Mascini, n.d.).</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Measure biological effects such as toxicity, which are difficult to measure using conventional methods (Alcock and Newman, 2000)</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Cover a broad range of compounds</a:t>
                      </a:r>
                      <a:r>
                        <a:rPr lang="en-US" sz="1200">
                          <a:effectLst/>
                          <a:latin typeface="Times New Roman" panose="02020603050405020304" pitchFamily="18" charset="0"/>
                          <a:ea typeface="Times New Roman" panose="02020603050405020304" pitchFamily="18" charset="0"/>
                        </a:rPr>
                        <a:t> </a:t>
                      </a:r>
                      <a:r>
                        <a:rPr lang="en-US" sz="1000">
                          <a:effectLst/>
                          <a:latin typeface="Times New Roman" panose="02020603050405020304" pitchFamily="18" charset="0"/>
                          <a:ea typeface="Times New Roman" panose="02020603050405020304" pitchFamily="18" charset="0"/>
                        </a:rPr>
                        <a:t>(Rogers and Mascini, n.d.).</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High development costs for single analyte systems, Biorecognition components may have limited lifetimes. The characteristics of the matrices may influence the measurements (e.g. pH of the water may affect the enzymatic activity)</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Relative assay format complexity for many potentially portable (but currently laboratory-based) biosensor systems (Rogers and Mascini, n.d.).</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dirty="0">
                          <a:effectLst/>
                          <a:latin typeface="Times New Roman" panose="02020603050405020304" pitchFamily="18" charset="0"/>
                          <a:ea typeface="Times New Roman" panose="02020603050405020304" pitchFamily="18" charset="0"/>
                        </a:rPr>
                        <a:t>Pesticides, herbicides (Rogers and </a:t>
                      </a:r>
                      <a:r>
                        <a:rPr lang="en-US" sz="1000" dirty="0" err="1">
                          <a:effectLst/>
                          <a:latin typeface="Times New Roman" panose="02020603050405020304" pitchFamily="18" charset="0"/>
                          <a:ea typeface="Times New Roman" panose="02020603050405020304" pitchFamily="18" charset="0"/>
                        </a:rPr>
                        <a:t>Mascini</a:t>
                      </a:r>
                      <a:r>
                        <a:rPr lang="en-US" sz="1000" dirty="0">
                          <a:effectLst/>
                          <a:latin typeface="Times New Roman" panose="02020603050405020304" pitchFamily="18" charset="0"/>
                          <a:ea typeface="Times New Roman" panose="02020603050405020304" pitchFamily="18" charset="0"/>
                        </a:rPr>
                        <a:t>, n.d.; Wang, 1995).</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 </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Biochemical Oxygen Demand (BOD) (Rogers and </a:t>
                      </a:r>
                      <a:r>
                        <a:rPr lang="en-US" sz="1000" dirty="0" err="1">
                          <a:effectLst/>
                          <a:latin typeface="Times New Roman" panose="02020603050405020304" pitchFamily="18" charset="0"/>
                          <a:ea typeface="Times New Roman" panose="02020603050405020304" pitchFamily="18" charset="0"/>
                        </a:rPr>
                        <a:t>Mascini</a:t>
                      </a:r>
                      <a:r>
                        <a:rPr lang="en-US" sz="1000" dirty="0">
                          <a:effectLst/>
                          <a:latin typeface="Times New Roman" panose="02020603050405020304" pitchFamily="18" charset="0"/>
                          <a:ea typeface="Times New Roman" panose="02020603050405020304" pitchFamily="18" charset="0"/>
                        </a:rPr>
                        <a:t>, </a:t>
                      </a:r>
                      <a:r>
                        <a:rPr lang="en-US" sz="1000" dirty="0" err="1">
                          <a:effectLst/>
                          <a:latin typeface="Times New Roman" panose="02020603050405020304" pitchFamily="18" charset="0"/>
                          <a:ea typeface="Times New Roman" panose="02020603050405020304" pitchFamily="18" charset="0"/>
                        </a:rPr>
                        <a:t>n.d</a:t>
                      </a:r>
                      <a:r>
                        <a:rPr lang="en-US" sz="1000" dirty="0">
                          <a:effectLst/>
                          <a:latin typeface="Times New Roman" panose="02020603050405020304" pitchFamily="18" charset="0"/>
                          <a:ea typeface="Times New Roman" panose="02020603050405020304" pitchFamily="18" charset="0"/>
                        </a:rPr>
                        <a:t>; Wang, 1995) can be measured replacing the 5 days conventional procedure.</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 </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Identification and enumeration of microorganisms (Rogers and </a:t>
                      </a:r>
                      <a:r>
                        <a:rPr lang="en-US" sz="1000" dirty="0" err="1">
                          <a:effectLst/>
                          <a:latin typeface="Times New Roman" panose="02020603050405020304" pitchFamily="18" charset="0"/>
                          <a:ea typeface="Times New Roman" panose="02020603050405020304" pitchFamily="18" charset="0"/>
                        </a:rPr>
                        <a:t>Mascini</a:t>
                      </a:r>
                      <a:r>
                        <a:rPr lang="en-US" sz="1000" dirty="0">
                          <a:effectLst/>
                          <a:latin typeface="Times New Roman" panose="02020603050405020304" pitchFamily="18" charset="0"/>
                          <a:ea typeface="Times New Roman" panose="02020603050405020304" pitchFamily="18" charset="0"/>
                        </a:rPr>
                        <a:t>, n.d.).</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081638"/>
                  </a:ext>
                </a:extLst>
              </a:tr>
            </a:tbl>
          </a:graphicData>
        </a:graphic>
      </p:graphicFrame>
      <p:graphicFrame>
        <p:nvGraphicFramePr>
          <p:cNvPr id="5" name="Table 4">
            <a:extLst>
              <a:ext uri="{FF2B5EF4-FFF2-40B4-BE49-F238E27FC236}">
                <a16:creationId xmlns:a16="http://schemas.microsoft.com/office/drawing/2014/main" id="{3D9558A6-4206-4A33-A05D-8A38CDF5B34C}"/>
              </a:ext>
            </a:extLst>
          </p:cNvPr>
          <p:cNvGraphicFramePr>
            <a:graphicFrameLocks noGrp="1"/>
          </p:cNvGraphicFramePr>
          <p:nvPr>
            <p:extLst>
              <p:ext uri="{D42A27DB-BD31-4B8C-83A1-F6EECF244321}">
                <p14:modId xmlns:p14="http://schemas.microsoft.com/office/powerpoint/2010/main" val="2215242469"/>
              </p:ext>
            </p:extLst>
          </p:nvPr>
        </p:nvGraphicFramePr>
        <p:xfrm>
          <a:off x="1400174" y="2477294"/>
          <a:ext cx="9391649" cy="342900"/>
        </p:xfrm>
        <a:graphic>
          <a:graphicData uri="http://schemas.openxmlformats.org/drawingml/2006/table">
            <a:tbl>
              <a:tblPr/>
              <a:tblGrid>
                <a:gridCol w="1165387">
                  <a:extLst>
                    <a:ext uri="{9D8B030D-6E8A-4147-A177-3AD203B41FA5}">
                      <a16:colId xmlns:a16="http://schemas.microsoft.com/office/drawing/2014/main" val="3851669548"/>
                    </a:ext>
                  </a:extLst>
                </a:gridCol>
                <a:gridCol w="2856341">
                  <a:extLst>
                    <a:ext uri="{9D8B030D-6E8A-4147-A177-3AD203B41FA5}">
                      <a16:colId xmlns:a16="http://schemas.microsoft.com/office/drawing/2014/main" val="3989879866"/>
                    </a:ext>
                  </a:extLst>
                </a:gridCol>
                <a:gridCol w="1828058">
                  <a:extLst>
                    <a:ext uri="{9D8B030D-6E8A-4147-A177-3AD203B41FA5}">
                      <a16:colId xmlns:a16="http://schemas.microsoft.com/office/drawing/2014/main" val="3089269886"/>
                    </a:ext>
                  </a:extLst>
                </a:gridCol>
                <a:gridCol w="1828058">
                  <a:extLst>
                    <a:ext uri="{9D8B030D-6E8A-4147-A177-3AD203B41FA5}">
                      <a16:colId xmlns:a16="http://schemas.microsoft.com/office/drawing/2014/main" val="1561369471"/>
                    </a:ext>
                  </a:extLst>
                </a:gridCol>
                <a:gridCol w="1713805">
                  <a:extLst>
                    <a:ext uri="{9D8B030D-6E8A-4147-A177-3AD203B41FA5}">
                      <a16:colId xmlns:a16="http://schemas.microsoft.com/office/drawing/2014/main" val="2904880757"/>
                    </a:ext>
                  </a:extLst>
                </a:gridCol>
              </a:tblGrid>
              <a:tr h="342900">
                <a:tc>
                  <a:txBody>
                    <a:bodyPr/>
                    <a:lstStyle/>
                    <a:p>
                      <a:pPr marL="22860">
                        <a:spcAft>
                          <a:spcPts val="0"/>
                        </a:spcAft>
                      </a:pPr>
                      <a:r>
                        <a:rPr lang="en-US" sz="1200" b="1">
                          <a:effectLst/>
                          <a:latin typeface="Times New Roman" panose="02020603050405020304" pitchFamily="18" charset="0"/>
                          <a:ea typeface="Times New Roman" panose="02020603050405020304" pitchFamily="18" charset="0"/>
                        </a:rPr>
                        <a:t>Technology</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a:effectLst/>
                          <a:latin typeface="Times New Roman" panose="02020603050405020304" pitchFamily="18" charset="0"/>
                          <a:ea typeface="Times New Roman" panose="02020603050405020304" pitchFamily="18" charset="0"/>
                        </a:rPr>
                        <a:t>Brief description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spcAft>
                          <a:spcPts val="0"/>
                        </a:spcAft>
                        <a:tabLst>
                          <a:tab pos="228600" algn="l"/>
                          <a:tab pos="449580" algn="l"/>
                        </a:tabLst>
                      </a:pPr>
                      <a:r>
                        <a:rPr lang="en-US" sz="1200" b="1" kern="0">
                          <a:effectLst/>
                          <a:latin typeface="Times New Roman" panose="02020603050405020304" pitchFamily="18" charset="0"/>
                        </a:rPr>
                        <a:t>Advantages </a:t>
                      </a:r>
                      <a:endParaRPr lang="pt-PT" sz="1000" b="1" kern="0">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a:effectLst/>
                          <a:latin typeface="Times New Roman" panose="02020603050405020304" pitchFamily="18" charset="0"/>
                          <a:ea typeface="Times New Roman" panose="02020603050405020304" pitchFamily="18" charset="0"/>
                        </a:rPr>
                        <a:t>Disadvantages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Application examples</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8901036"/>
                  </a:ext>
                </a:extLst>
              </a:tr>
            </a:tbl>
          </a:graphicData>
        </a:graphic>
      </p:graphicFrame>
    </p:spTree>
    <p:extLst>
      <p:ext uri="{BB962C8B-B14F-4D97-AF65-F5344CB8AC3E}">
        <p14:creationId xmlns:p14="http://schemas.microsoft.com/office/powerpoint/2010/main" val="2746889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E67D9-D412-4649-8DE0-69C085C362CC}"/>
              </a:ext>
            </a:extLst>
          </p:cNvPr>
          <p:cNvSpPr>
            <a:spLocks noGrp="1"/>
          </p:cNvSpPr>
          <p:nvPr>
            <p:ph type="title"/>
          </p:nvPr>
        </p:nvSpPr>
        <p:spPr>
          <a:xfrm>
            <a:off x="1400174" y="365125"/>
            <a:ext cx="9953625" cy="1325563"/>
          </a:xfrm>
        </p:spPr>
        <p:txBody>
          <a:bodyPr>
            <a:normAutofit/>
          </a:bodyPr>
          <a:lstStyle/>
          <a:p>
            <a:r>
              <a:rPr lang="pt-PT" sz="2400" dirty="0"/>
              <a:t>Appendix VI SPR sensors </a:t>
            </a:r>
            <a:r>
              <a:rPr lang="pt-PT" sz="2400" dirty="0">
                <a:solidFill>
                  <a:prstClr val="black"/>
                </a:solidFill>
              </a:rPr>
              <a:t>for environmental monitoring (Gouveia, 2007)</a:t>
            </a:r>
            <a:endParaRPr lang="pt-PT" sz="2400" dirty="0"/>
          </a:p>
        </p:txBody>
      </p:sp>
      <p:graphicFrame>
        <p:nvGraphicFramePr>
          <p:cNvPr id="4" name="Content Placeholder 3">
            <a:extLst>
              <a:ext uri="{FF2B5EF4-FFF2-40B4-BE49-F238E27FC236}">
                <a16:creationId xmlns:a16="http://schemas.microsoft.com/office/drawing/2014/main" id="{937A353B-0113-483C-A6B0-E6441E9DE74D}"/>
              </a:ext>
            </a:extLst>
          </p:cNvPr>
          <p:cNvGraphicFramePr>
            <a:graphicFrameLocks noGrp="1"/>
          </p:cNvGraphicFramePr>
          <p:nvPr>
            <p:ph idx="1"/>
          </p:nvPr>
        </p:nvGraphicFramePr>
        <p:xfrm>
          <a:off x="1400175" y="2553494"/>
          <a:ext cx="9391649" cy="2895600"/>
        </p:xfrm>
        <a:graphic>
          <a:graphicData uri="http://schemas.openxmlformats.org/drawingml/2006/table">
            <a:tbl>
              <a:tblPr/>
              <a:tblGrid>
                <a:gridCol w="1165387">
                  <a:extLst>
                    <a:ext uri="{9D8B030D-6E8A-4147-A177-3AD203B41FA5}">
                      <a16:colId xmlns:a16="http://schemas.microsoft.com/office/drawing/2014/main" val="2178283691"/>
                    </a:ext>
                  </a:extLst>
                </a:gridCol>
                <a:gridCol w="2856341">
                  <a:extLst>
                    <a:ext uri="{9D8B030D-6E8A-4147-A177-3AD203B41FA5}">
                      <a16:colId xmlns:a16="http://schemas.microsoft.com/office/drawing/2014/main" val="2741780017"/>
                    </a:ext>
                  </a:extLst>
                </a:gridCol>
                <a:gridCol w="1828058">
                  <a:extLst>
                    <a:ext uri="{9D8B030D-6E8A-4147-A177-3AD203B41FA5}">
                      <a16:colId xmlns:a16="http://schemas.microsoft.com/office/drawing/2014/main" val="2560025364"/>
                    </a:ext>
                  </a:extLst>
                </a:gridCol>
                <a:gridCol w="1828058">
                  <a:extLst>
                    <a:ext uri="{9D8B030D-6E8A-4147-A177-3AD203B41FA5}">
                      <a16:colId xmlns:a16="http://schemas.microsoft.com/office/drawing/2014/main" val="2360755296"/>
                    </a:ext>
                  </a:extLst>
                </a:gridCol>
                <a:gridCol w="1713805">
                  <a:extLst>
                    <a:ext uri="{9D8B030D-6E8A-4147-A177-3AD203B41FA5}">
                      <a16:colId xmlns:a16="http://schemas.microsoft.com/office/drawing/2014/main" val="3642068271"/>
                    </a:ext>
                  </a:extLst>
                </a:gridCol>
              </a:tblGrid>
              <a:tr h="352425">
                <a:tc>
                  <a:txBody>
                    <a:bodyPr/>
                    <a:lstStyle/>
                    <a:p>
                      <a:pPr>
                        <a:spcAft>
                          <a:spcPts val="0"/>
                        </a:spcAft>
                      </a:pPr>
                      <a:r>
                        <a:rPr lang="en-US" sz="1000">
                          <a:effectLst/>
                          <a:latin typeface="Times New Roman" panose="02020603050405020304" pitchFamily="18" charset="0"/>
                          <a:ea typeface="Times New Roman" panose="02020603050405020304" pitchFamily="18" charset="0"/>
                        </a:rPr>
                        <a:t>Surface Plasmon Resonance (SPR) Sensors</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solidFill>
                            <a:srgbClr val="000000"/>
                          </a:solidFill>
                          <a:effectLst/>
                          <a:latin typeface="Times New Roman" panose="02020603050405020304" pitchFamily="18" charset="0"/>
                          <a:ea typeface="Times New Roman" panose="02020603050405020304" pitchFamily="18" charset="0"/>
                        </a:rPr>
                        <a:t>SPR relies on the physical principle that the energy carried by photons of light can be transferred to electrons on a metal surface, creating a “plasmon”, which is an electric field. The wavelength at which this energy transfer takes place is characteristic of both the metal and the environment of the metal surface, which is illuminated (Frazer, 1998)</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The phenomenon of SPR is completely non-specific. It is then possible to combine SPR sensors with other biochemical analysis technologies.</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SPR sensors can be used to determine: 1) physical quantities based on sensitivity of the SPR sensor to the momentum of the incident light wave. 2) chemical variables </a:t>
                      </a:r>
                      <a:r>
                        <a:rPr lang="en-US" sz="1000">
                          <a:effectLst/>
                          <a:latin typeface="TimesNRMT"/>
                          <a:ea typeface="Times New Roman" panose="02020603050405020304" pitchFamily="18" charset="0"/>
                          <a:cs typeface="TimesNRMT"/>
                        </a:rPr>
                        <a:t>by directly measuring the refractive index or by measuring variations due to adsorption or a chemical reaction of an analyte with a transducing medium which results in changes in its optical properties. 3) biomoelcular interactions (</a:t>
                      </a:r>
                      <a:r>
                        <a:rPr lang="en-US" sz="1000">
                          <a:effectLst/>
                          <a:latin typeface="Times New Roman" panose="02020603050405020304" pitchFamily="18" charset="0"/>
                          <a:ea typeface="Times New Roman" panose="02020603050405020304" pitchFamily="18" charset="0"/>
                        </a:rPr>
                        <a:t>Homola, Yee, and Gauglitz, 1999).</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solidFill>
                            <a:srgbClr val="000000"/>
                          </a:solidFill>
                          <a:effectLst/>
                          <a:latin typeface="Times New Roman" panose="02020603050405020304" pitchFamily="18" charset="0"/>
                          <a:ea typeface="Times New Roman" panose="02020603050405020304" pitchFamily="18" charset="0"/>
                        </a:rPr>
                        <a:t>Fast response </a:t>
                      </a:r>
                      <a:r>
                        <a:rPr lang="en-US" sz="1000">
                          <a:effectLst/>
                          <a:latin typeface="Times New Roman" panose="02020603050405020304" pitchFamily="18" charset="0"/>
                          <a:ea typeface="Times New Roman" panose="02020603050405020304" pitchFamily="18" charset="0"/>
                        </a:rPr>
                        <a:t>(Katz, n.d.).</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solidFill>
                            <a:srgbClr val="000000"/>
                          </a:solidFill>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solidFill>
                            <a:srgbClr val="000000"/>
                          </a:solidFill>
                          <a:effectLst/>
                          <a:latin typeface="Times New Roman" panose="02020603050405020304" pitchFamily="18" charset="0"/>
                          <a:ea typeface="Times New Roman" panose="02020603050405020304" pitchFamily="18" charset="0"/>
                        </a:rPr>
                        <a:t>SPR sensors can detect changes in the chemical composition of the environment within range of the plasmon field (Frazer, 1998).</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solidFill>
                            <a:srgbClr val="000000"/>
                          </a:solidFill>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In most cases there is no need to pre-treat the sample before its presentation to the sensor (Katz, n.d.).</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A single sensor format (i.e. size, storage and usage protocol, reader, etc.) may be used for a variety of assay chemistries (Katz, n.d.).</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NRMT"/>
                          <a:ea typeface="Times New Roman" panose="02020603050405020304" pitchFamily="18" charset="0"/>
                          <a:cs typeface="TimesNRMT"/>
                        </a:rPr>
                        <a:t>Current direct SPR biosensors detection limits are not sufficient for detecting low concentrations of low molecular weight analytes (</a:t>
                      </a:r>
                      <a:r>
                        <a:rPr lang="en-US" sz="1000">
                          <a:effectLst/>
                          <a:latin typeface="Times New Roman" panose="02020603050405020304" pitchFamily="18" charset="0"/>
                          <a:ea typeface="Times New Roman" panose="02020603050405020304" pitchFamily="18" charset="0"/>
                        </a:rPr>
                        <a:t>Homola, Yee, and Gauglitz, 1999)</a:t>
                      </a:r>
                      <a:r>
                        <a:rPr lang="en-US" sz="1000">
                          <a:effectLst/>
                          <a:latin typeface="TimesNRMT"/>
                          <a:ea typeface="Times New Roman" panose="02020603050405020304" pitchFamily="18" charset="0"/>
                          <a:cs typeface="TimesNRMT"/>
                        </a:rPr>
                        <a:t>.</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dirty="0">
                          <a:effectLst/>
                          <a:latin typeface="TimesNRMT"/>
                          <a:ea typeface="Times New Roman" panose="02020603050405020304" pitchFamily="18" charset="0"/>
                          <a:cs typeface="TimesNRMT"/>
                        </a:rPr>
                        <a:t>Humidity sensor utilizing humidity-induced refractive index changes of porous thin layers and polymers (</a:t>
                      </a:r>
                      <a:r>
                        <a:rPr lang="en-US" sz="1000" dirty="0" err="1">
                          <a:effectLst/>
                          <a:latin typeface="Times New Roman" panose="02020603050405020304" pitchFamily="18" charset="0"/>
                          <a:ea typeface="Times New Roman" panose="02020603050405020304" pitchFamily="18" charset="0"/>
                        </a:rPr>
                        <a:t>Homola</a:t>
                      </a:r>
                      <a:r>
                        <a:rPr lang="en-US" sz="1000" dirty="0">
                          <a:effectLst/>
                          <a:latin typeface="Times New Roman" panose="02020603050405020304" pitchFamily="18" charset="0"/>
                          <a:ea typeface="Times New Roman" panose="02020603050405020304" pitchFamily="18" charset="0"/>
                        </a:rPr>
                        <a:t>, Yee, and </a:t>
                      </a:r>
                      <a:r>
                        <a:rPr lang="en-US" sz="1000" dirty="0" err="1">
                          <a:effectLst/>
                          <a:latin typeface="Times New Roman" panose="02020603050405020304" pitchFamily="18" charset="0"/>
                          <a:ea typeface="Times New Roman" panose="02020603050405020304" pitchFamily="18" charset="0"/>
                        </a:rPr>
                        <a:t>Gauglitz</a:t>
                      </a:r>
                      <a:r>
                        <a:rPr lang="en-US" sz="1000" dirty="0">
                          <a:effectLst/>
                          <a:latin typeface="Times New Roman" panose="02020603050405020304" pitchFamily="18" charset="0"/>
                          <a:ea typeface="Times New Roman" panose="02020603050405020304" pitchFamily="18" charset="0"/>
                        </a:rPr>
                        <a:t>, 1999).</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NRMT"/>
                          <a:ea typeface="Times New Roman" panose="02020603050405020304" pitchFamily="18" charset="0"/>
                          <a:cs typeface="TimesNRMT"/>
                        </a:rPr>
                        <a:t> </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NRMT"/>
                          <a:ea typeface="Times New Roman" panose="02020603050405020304" pitchFamily="18" charset="0"/>
                          <a:cs typeface="TimesNRMT"/>
                        </a:rPr>
                        <a:t>Monitoring of the concentration of vapors of hydrocarbons, aldehydes and </a:t>
                      </a:r>
                      <a:r>
                        <a:rPr lang="en-US" sz="1000" dirty="0" err="1">
                          <a:effectLst/>
                          <a:latin typeface="TimesNRMT"/>
                          <a:ea typeface="Times New Roman" panose="02020603050405020304" pitchFamily="18" charset="0"/>
                          <a:cs typeface="TimesNRMT"/>
                        </a:rPr>
                        <a:t>alcoholes</a:t>
                      </a:r>
                      <a:r>
                        <a:rPr lang="en-US" sz="1000" dirty="0">
                          <a:effectLst/>
                          <a:latin typeface="TimesNRMT"/>
                          <a:ea typeface="Times New Roman" panose="02020603050405020304" pitchFamily="18" charset="0"/>
                          <a:cs typeface="TimesNRMT"/>
                        </a:rPr>
                        <a:t> by adsorption in polyethylene glycol films (</a:t>
                      </a:r>
                      <a:r>
                        <a:rPr lang="en-US" sz="1000" dirty="0" err="1">
                          <a:effectLst/>
                          <a:latin typeface="Times New Roman" panose="02020603050405020304" pitchFamily="18" charset="0"/>
                          <a:ea typeface="Times New Roman" panose="02020603050405020304" pitchFamily="18" charset="0"/>
                        </a:rPr>
                        <a:t>Homola</a:t>
                      </a:r>
                      <a:r>
                        <a:rPr lang="en-US" sz="1000" dirty="0">
                          <a:effectLst/>
                          <a:latin typeface="Times New Roman" panose="02020603050405020304" pitchFamily="18" charset="0"/>
                          <a:ea typeface="Times New Roman" panose="02020603050405020304" pitchFamily="18" charset="0"/>
                        </a:rPr>
                        <a:t>, Yee, and </a:t>
                      </a:r>
                      <a:r>
                        <a:rPr lang="en-US" sz="1000" dirty="0" err="1">
                          <a:effectLst/>
                          <a:latin typeface="Times New Roman" panose="02020603050405020304" pitchFamily="18" charset="0"/>
                          <a:ea typeface="Times New Roman" panose="02020603050405020304" pitchFamily="18" charset="0"/>
                        </a:rPr>
                        <a:t>Gauglitz</a:t>
                      </a:r>
                      <a:r>
                        <a:rPr lang="en-US" sz="1000" dirty="0">
                          <a:effectLst/>
                          <a:latin typeface="Times New Roman" panose="02020603050405020304" pitchFamily="18" charset="0"/>
                          <a:ea typeface="Times New Roman" panose="02020603050405020304" pitchFamily="18" charset="0"/>
                        </a:rPr>
                        <a:t>, 1999).</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NRMT"/>
                          <a:ea typeface="Times New Roman" panose="02020603050405020304" pitchFamily="18" charset="0"/>
                          <a:cs typeface="TimesNRMT"/>
                        </a:rPr>
                        <a:t> </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9050932"/>
                  </a:ext>
                </a:extLst>
              </a:tr>
            </a:tbl>
          </a:graphicData>
        </a:graphic>
      </p:graphicFrame>
      <p:graphicFrame>
        <p:nvGraphicFramePr>
          <p:cNvPr id="5" name="Table 4">
            <a:extLst>
              <a:ext uri="{FF2B5EF4-FFF2-40B4-BE49-F238E27FC236}">
                <a16:creationId xmlns:a16="http://schemas.microsoft.com/office/drawing/2014/main" id="{2434EE26-22FA-4552-9087-41361B0C7023}"/>
              </a:ext>
            </a:extLst>
          </p:cNvPr>
          <p:cNvGraphicFramePr>
            <a:graphicFrameLocks noGrp="1"/>
          </p:cNvGraphicFramePr>
          <p:nvPr>
            <p:extLst>
              <p:ext uri="{D42A27DB-BD31-4B8C-83A1-F6EECF244321}">
                <p14:modId xmlns:p14="http://schemas.microsoft.com/office/powerpoint/2010/main" val="2037261942"/>
              </p:ext>
            </p:extLst>
          </p:nvPr>
        </p:nvGraphicFramePr>
        <p:xfrm>
          <a:off x="1400177" y="2131966"/>
          <a:ext cx="9391649" cy="421528"/>
        </p:xfrm>
        <a:graphic>
          <a:graphicData uri="http://schemas.openxmlformats.org/drawingml/2006/table">
            <a:tbl>
              <a:tblPr/>
              <a:tblGrid>
                <a:gridCol w="1165387">
                  <a:extLst>
                    <a:ext uri="{9D8B030D-6E8A-4147-A177-3AD203B41FA5}">
                      <a16:colId xmlns:a16="http://schemas.microsoft.com/office/drawing/2014/main" val="1593247639"/>
                    </a:ext>
                  </a:extLst>
                </a:gridCol>
                <a:gridCol w="2856341">
                  <a:extLst>
                    <a:ext uri="{9D8B030D-6E8A-4147-A177-3AD203B41FA5}">
                      <a16:colId xmlns:a16="http://schemas.microsoft.com/office/drawing/2014/main" val="377512585"/>
                    </a:ext>
                  </a:extLst>
                </a:gridCol>
                <a:gridCol w="1828058">
                  <a:extLst>
                    <a:ext uri="{9D8B030D-6E8A-4147-A177-3AD203B41FA5}">
                      <a16:colId xmlns:a16="http://schemas.microsoft.com/office/drawing/2014/main" val="56449038"/>
                    </a:ext>
                  </a:extLst>
                </a:gridCol>
                <a:gridCol w="1828058">
                  <a:extLst>
                    <a:ext uri="{9D8B030D-6E8A-4147-A177-3AD203B41FA5}">
                      <a16:colId xmlns:a16="http://schemas.microsoft.com/office/drawing/2014/main" val="812191987"/>
                    </a:ext>
                  </a:extLst>
                </a:gridCol>
                <a:gridCol w="1713805">
                  <a:extLst>
                    <a:ext uri="{9D8B030D-6E8A-4147-A177-3AD203B41FA5}">
                      <a16:colId xmlns:a16="http://schemas.microsoft.com/office/drawing/2014/main" val="3521889903"/>
                    </a:ext>
                  </a:extLst>
                </a:gridCol>
              </a:tblGrid>
              <a:tr h="421528">
                <a:tc>
                  <a:txBody>
                    <a:bodyPr/>
                    <a:lstStyle/>
                    <a:p>
                      <a:pPr marL="22860">
                        <a:spcAft>
                          <a:spcPts val="0"/>
                        </a:spcAft>
                      </a:pPr>
                      <a:r>
                        <a:rPr lang="en-US" sz="1200" b="1" dirty="0">
                          <a:effectLst/>
                          <a:latin typeface="Times New Roman" panose="02020603050405020304" pitchFamily="18" charset="0"/>
                          <a:ea typeface="Times New Roman" panose="02020603050405020304" pitchFamily="18" charset="0"/>
                        </a:rPr>
                        <a:t>Technology</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Brief description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spcAft>
                          <a:spcPts val="0"/>
                        </a:spcAft>
                        <a:tabLst>
                          <a:tab pos="228600" algn="l"/>
                          <a:tab pos="449580" algn="l"/>
                        </a:tabLst>
                      </a:pPr>
                      <a:r>
                        <a:rPr lang="en-US" sz="1200" b="1" kern="0" dirty="0">
                          <a:effectLst/>
                          <a:latin typeface="Times New Roman" panose="02020603050405020304" pitchFamily="18" charset="0"/>
                        </a:rPr>
                        <a:t>Advantages </a:t>
                      </a:r>
                      <a:endParaRPr lang="pt-PT" sz="1000" b="1" kern="0" dirty="0">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Disadvantages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Application examples</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7233269"/>
                  </a:ext>
                </a:extLst>
              </a:tr>
            </a:tbl>
          </a:graphicData>
        </a:graphic>
      </p:graphicFrame>
    </p:spTree>
    <p:extLst>
      <p:ext uri="{BB962C8B-B14F-4D97-AF65-F5344CB8AC3E}">
        <p14:creationId xmlns:p14="http://schemas.microsoft.com/office/powerpoint/2010/main" val="3202548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D387-4C33-48F4-B18D-EEB69C7F217D}"/>
              </a:ext>
            </a:extLst>
          </p:cNvPr>
          <p:cNvSpPr>
            <a:spLocks noGrp="1"/>
          </p:cNvSpPr>
          <p:nvPr>
            <p:ph type="title"/>
          </p:nvPr>
        </p:nvSpPr>
        <p:spPr/>
        <p:txBody>
          <a:bodyPr>
            <a:normAutofit/>
          </a:bodyPr>
          <a:lstStyle/>
          <a:p>
            <a:r>
              <a:rPr lang="pt-PT" sz="2400" dirty="0"/>
              <a:t>Appendix VII Colorimetry</a:t>
            </a:r>
            <a:r>
              <a:rPr lang="pt-PT" sz="2400" dirty="0">
                <a:solidFill>
                  <a:prstClr val="black"/>
                </a:solidFill>
              </a:rPr>
              <a:t> for environmental monitoring (Gouveia, 2007)</a:t>
            </a:r>
            <a:r>
              <a:rPr lang="pt-PT" sz="2400" dirty="0"/>
              <a:t> </a:t>
            </a:r>
          </a:p>
        </p:txBody>
      </p:sp>
      <p:graphicFrame>
        <p:nvGraphicFramePr>
          <p:cNvPr id="4" name="Content Placeholder 3">
            <a:extLst>
              <a:ext uri="{FF2B5EF4-FFF2-40B4-BE49-F238E27FC236}">
                <a16:creationId xmlns:a16="http://schemas.microsoft.com/office/drawing/2014/main" id="{7DD19CC9-5C2B-4408-BA28-27BFF4FC1B65}"/>
              </a:ext>
            </a:extLst>
          </p:cNvPr>
          <p:cNvGraphicFramePr>
            <a:graphicFrameLocks noGrp="1"/>
          </p:cNvGraphicFramePr>
          <p:nvPr>
            <p:ph idx="1"/>
            <p:extLst>
              <p:ext uri="{D42A27DB-BD31-4B8C-83A1-F6EECF244321}">
                <p14:modId xmlns:p14="http://schemas.microsoft.com/office/powerpoint/2010/main" val="720567876"/>
              </p:ext>
            </p:extLst>
          </p:nvPr>
        </p:nvGraphicFramePr>
        <p:xfrm>
          <a:off x="838200" y="2427598"/>
          <a:ext cx="9391649" cy="3200400"/>
        </p:xfrm>
        <a:graphic>
          <a:graphicData uri="http://schemas.openxmlformats.org/drawingml/2006/table">
            <a:tbl>
              <a:tblPr/>
              <a:tblGrid>
                <a:gridCol w="1165387">
                  <a:extLst>
                    <a:ext uri="{9D8B030D-6E8A-4147-A177-3AD203B41FA5}">
                      <a16:colId xmlns:a16="http://schemas.microsoft.com/office/drawing/2014/main" val="978576281"/>
                    </a:ext>
                  </a:extLst>
                </a:gridCol>
                <a:gridCol w="2947342">
                  <a:extLst>
                    <a:ext uri="{9D8B030D-6E8A-4147-A177-3AD203B41FA5}">
                      <a16:colId xmlns:a16="http://schemas.microsoft.com/office/drawing/2014/main" val="4014384746"/>
                    </a:ext>
                  </a:extLst>
                </a:gridCol>
                <a:gridCol w="1737057">
                  <a:extLst>
                    <a:ext uri="{9D8B030D-6E8A-4147-A177-3AD203B41FA5}">
                      <a16:colId xmlns:a16="http://schemas.microsoft.com/office/drawing/2014/main" val="3921300886"/>
                    </a:ext>
                  </a:extLst>
                </a:gridCol>
                <a:gridCol w="1828058">
                  <a:extLst>
                    <a:ext uri="{9D8B030D-6E8A-4147-A177-3AD203B41FA5}">
                      <a16:colId xmlns:a16="http://schemas.microsoft.com/office/drawing/2014/main" val="1632672221"/>
                    </a:ext>
                  </a:extLst>
                </a:gridCol>
                <a:gridCol w="1713805">
                  <a:extLst>
                    <a:ext uri="{9D8B030D-6E8A-4147-A177-3AD203B41FA5}">
                      <a16:colId xmlns:a16="http://schemas.microsoft.com/office/drawing/2014/main" val="2344542793"/>
                    </a:ext>
                  </a:extLst>
                </a:gridCol>
              </a:tblGrid>
              <a:tr h="1269276">
                <a:tc>
                  <a:txBody>
                    <a:bodyPr/>
                    <a:lstStyle/>
                    <a:p>
                      <a:pPr>
                        <a:spcAft>
                          <a:spcPts val="0"/>
                        </a:spcAft>
                      </a:pPr>
                      <a:r>
                        <a:rPr lang="en-US" sz="1000">
                          <a:effectLst/>
                          <a:latin typeface="Times New Roman" panose="02020603050405020304" pitchFamily="18" charset="0"/>
                          <a:ea typeface="Times New Roman" panose="02020603050405020304" pitchFamily="18" charset="0"/>
                        </a:rPr>
                        <a:t>Colorimetry</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A reactive material produces a color, the intensity of which is proportional to the quantity of the substance that is present in the sample. The color intensity can be determined visually or with a spectrophotometer (</a:t>
                      </a:r>
                      <a:r>
                        <a:rPr lang="en-US" sz="1000">
                          <a:effectLst/>
                          <a:latin typeface="TimesNewRoman"/>
                          <a:ea typeface="Times New Roman" panose="02020603050405020304" pitchFamily="18" charset="0"/>
                          <a:cs typeface="Times New Roman" panose="02020603050405020304" pitchFamily="18" charset="0"/>
                        </a:rPr>
                        <a:t>Ho </a:t>
                      </a:r>
                      <a:r>
                        <a:rPr lang="en-US" sz="1000" i="1">
                          <a:effectLst/>
                          <a:latin typeface="TimesNewRoman"/>
                          <a:ea typeface="Times New Roman" panose="02020603050405020304" pitchFamily="18" charset="0"/>
                          <a:cs typeface="Times New Roman" panose="02020603050405020304" pitchFamily="18" charset="0"/>
                        </a:rPr>
                        <a:t>et al</a:t>
                      </a:r>
                      <a:r>
                        <a:rPr lang="en-US" sz="1000">
                          <a:effectLst/>
                          <a:latin typeface="TimesNewRoman"/>
                          <a:ea typeface="Times New Roman" panose="02020603050405020304" pitchFamily="18" charset="0"/>
                          <a:cs typeface="Times New Roman" panose="02020603050405020304" pitchFamily="18" charset="0"/>
                        </a:rPr>
                        <a:t>., 2001).</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Different technologies may be used to determine compounds in air, soil gas, soil, and water. 1) indicator tubes for air and soil gas and 2) reagent and immunoassay- based kits for water and solids.</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For air and soil and gas samples colorimetric tests can be used to measure instantaneous concentrations or to measure daily exposure levels.</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solidFill>
                            <a:srgbClr val="000000"/>
                          </a:solidFill>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To test water and solid samples, the reagent colorimeter compares a reacted sample with a sample blank and yields results in concentration units (Ho </a:t>
                      </a:r>
                      <a:r>
                        <a:rPr lang="en-US" sz="1000" i="1">
                          <a:effectLst/>
                          <a:latin typeface="Times New Roman" panose="02020603050405020304" pitchFamily="18" charset="0"/>
                          <a:ea typeface="Times New Roman" panose="02020603050405020304" pitchFamily="18" charset="0"/>
                        </a:rPr>
                        <a:t>et al</a:t>
                      </a:r>
                      <a:r>
                        <a:rPr lang="en-US" sz="1000">
                          <a:effectLst/>
                          <a:latin typeface="Times New Roman" panose="02020603050405020304" pitchFamily="18" charset="0"/>
                          <a:ea typeface="Times New Roman" panose="02020603050405020304" pitchFamily="18" charset="0"/>
                        </a:rPr>
                        <a:t>., 2001). Immunoassay-based kits use the interaction of target analytes with analyte-specific antibodies to create a change in color.</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NewRoman"/>
                          <a:ea typeface="Times New Roman" panose="02020603050405020304" pitchFamily="18" charset="0"/>
                          <a:cs typeface="Times New Roman" panose="02020603050405020304" pitchFamily="18" charset="0"/>
                        </a:rPr>
                        <a:t>Portable, simple to use and inexpensive (Ho </a:t>
                      </a:r>
                      <a:r>
                        <a:rPr lang="en-US" sz="1000" i="1">
                          <a:effectLst/>
                          <a:latin typeface="TimesNewRoman"/>
                          <a:ea typeface="Times New Roman" panose="02020603050405020304" pitchFamily="18" charset="0"/>
                          <a:cs typeface="Times New Roman" panose="02020603050405020304" pitchFamily="18" charset="0"/>
                        </a:rPr>
                        <a:t>et al</a:t>
                      </a:r>
                      <a:r>
                        <a:rPr lang="en-US" sz="1000">
                          <a:effectLst/>
                          <a:latin typeface="TimesNewRoman"/>
                          <a:ea typeface="Times New Roman" panose="02020603050405020304" pitchFamily="18" charset="0"/>
                          <a:cs typeface="Times New Roman" panose="02020603050405020304" pitchFamily="18" charset="0"/>
                        </a:rPr>
                        <a:t>., 2001; </a:t>
                      </a:r>
                      <a:r>
                        <a:rPr lang="en-US" sz="1000">
                          <a:effectLst/>
                          <a:latin typeface="Times New Roman" panose="02020603050405020304" pitchFamily="18" charset="0"/>
                          <a:ea typeface="Times New Roman" panose="02020603050405020304" pitchFamily="18" charset="0"/>
                        </a:rPr>
                        <a:t>USEPA, 1997a)</a:t>
                      </a:r>
                      <a:r>
                        <a:rPr lang="en-US" sz="1000">
                          <a:effectLst/>
                          <a:latin typeface="TimesNewRoman"/>
                          <a:ea typeface="Times New Roman" panose="02020603050405020304" pitchFamily="18" charset="0"/>
                          <a:cs typeface="Times New Roman" panose="02020603050405020304" pitchFamily="18" charset="0"/>
                        </a:rPr>
                        <a:t>.</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Requires manual intervention and is not amenable to long-term in-situ applications Ho </a:t>
                      </a:r>
                      <a:r>
                        <a:rPr lang="en-US" sz="1000" i="1">
                          <a:effectLst/>
                          <a:latin typeface="Times New Roman" panose="02020603050405020304" pitchFamily="18" charset="0"/>
                          <a:ea typeface="Times New Roman" panose="02020603050405020304" pitchFamily="18" charset="0"/>
                        </a:rPr>
                        <a:t>et al</a:t>
                      </a:r>
                      <a:r>
                        <a:rPr lang="en-US" sz="1000">
                          <a:effectLst/>
                          <a:latin typeface="Times New Roman" panose="02020603050405020304" pitchFamily="18" charset="0"/>
                          <a:ea typeface="Times New Roman" panose="02020603050405020304" pitchFamily="18" charset="0"/>
                        </a:rPr>
                        <a:t>., 2001; USEPA, 1997).</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Results obtained by indicator tubes are qualitative to semi-quantitative (USEPA, 2002).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Inaccurate readings due to limited visual accuracy (USEPA, 2002; 2003).</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dirty="0">
                          <a:effectLst/>
                          <a:latin typeface="Times New Roman" panose="02020603050405020304" pitchFamily="18" charset="0"/>
                          <a:ea typeface="Times New Roman" panose="02020603050405020304" pitchFamily="18" charset="0"/>
                        </a:rPr>
                        <a:t>Applications ranging from health and safety monitoring to quantitative testing for definitive site characterization (USEPA, 2003).</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Petroleum hydrocarbons, pesticides and herbicides can be analyzed by immunoassay test kits (USEPA, 2003). </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Typical organic analytes detectable by reagent kits include petroleum hydrocarbons, polychlorinated biphenyls (PCB), polynuclear aromatic hydrocarbons (PAH), trihalomethanes, and nitroaromatics (explosives such as trinitrotoluene [TNT]) (USEPA, 2003).</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000" dirty="0">
                          <a:effectLst/>
                          <a:latin typeface="Times New Roman" panose="02020603050405020304" pitchFamily="18" charset="0"/>
                          <a:ea typeface="Times New Roman" panose="02020603050405020304" pitchFamily="18" charset="0"/>
                        </a:rPr>
                        <a:t>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7692538"/>
                  </a:ext>
                </a:extLst>
              </a:tr>
            </a:tbl>
          </a:graphicData>
        </a:graphic>
      </p:graphicFrame>
      <p:graphicFrame>
        <p:nvGraphicFramePr>
          <p:cNvPr id="6" name="Table 5">
            <a:extLst>
              <a:ext uri="{FF2B5EF4-FFF2-40B4-BE49-F238E27FC236}">
                <a16:creationId xmlns:a16="http://schemas.microsoft.com/office/drawing/2014/main" id="{2910BDF8-69C9-4A5C-85C1-F6F06AE389B1}"/>
              </a:ext>
            </a:extLst>
          </p:cNvPr>
          <p:cNvGraphicFramePr>
            <a:graphicFrameLocks noGrp="1"/>
          </p:cNvGraphicFramePr>
          <p:nvPr>
            <p:extLst>
              <p:ext uri="{D42A27DB-BD31-4B8C-83A1-F6EECF244321}">
                <p14:modId xmlns:p14="http://schemas.microsoft.com/office/powerpoint/2010/main" val="3981293478"/>
              </p:ext>
            </p:extLst>
          </p:nvPr>
        </p:nvGraphicFramePr>
        <p:xfrm>
          <a:off x="838200" y="2093119"/>
          <a:ext cx="9391649" cy="334479"/>
        </p:xfrm>
        <a:graphic>
          <a:graphicData uri="http://schemas.openxmlformats.org/drawingml/2006/table">
            <a:tbl>
              <a:tblPr/>
              <a:tblGrid>
                <a:gridCol w="1165387">
                  <a:extLst>
                    <a:ext uri="{9D8B030D-6E8A-4147-A177-3AD203B41FA5}">
                      <a16:colId xmlns:a16="http://schemas.microsoft.com/office/drawing/2014/main" val="1593247639"/>
                    </a:ext>
                  </a:extLst>
                </a:gridCol>
                <a:gridCol w="2856341">
                  <a:extLst>
                    <a:ext uri="{9D8B030D-6E8A-4147-A177-3AD203B41FA5}">
                      <a16:colId xmlns:a16="http://schemas.microsoft.com/office/drawing/2014/main" val="377512585"/>
                    </a:ext>
                  </a:extLst>
                </a:gridCol>
                <a:gridCol w="1828058">
                  <a:extLst>
                    <a:ext uri="{9D8B030D-6E8A-4147-A177-3AD203B41FA5}">
                      <a16:colId xmlns:a16="http://schemas.microsoft.com/office/drawing/2014/main" val="56449038"/>
                    </a:ext>
                  </a:extLst>
                </a:gridCol>
                <a:gridCol w="1828058">
                  <a:extLst>
                    <a:ext uri="{9D8B030D-6E8A-4147-A177-3AD203B41FA5}">
                      <a16:colId xmlns:a16="http://schemas.microsoft.com/office/drawing/2014/main" val="812191987"/>
                    </a:ext>
                  </a:extLst>
                </a:gridCol>
                <a:gridCol w="1713805">
                  <a:extLst>
                    <a:ext uri="{9D8B030D-6E8A-4147-A177-3AD203B41FA5}">
                      <a16:colId xmlns:a16="http://schemas.microsoft.com/office/drawing/2014/main" val="3521889903"/>
                    </a:ext>
                  </a:extLst>
                </a:gridCol>
              </a:tblGrid>
              <a:tr h="334479">
                <a:tc>
                  <a:txBody>
                    <a:bodyPr/>
                    <a:lstStyle/>
                    <a:p>
                      <a:pPr marL="22860">
                        <a:spcAft>
                          <a:spcPts val="0"/>
                        </a:spcAft>
                      </a:pPr>
                      <a:r>
                        <a:rPr lang="en-US" sz="1200" b="1" dirty="0">
                          <a:effectLst/>
                          <a:latin typeface="Times New Roman" panose="02020603050405020304" pitchFamily="18" charset="0"/>
                          <a:ea typeface="Times New Roman" panose="02020603050405020304" pitchFamily="18" charset="0"/>
                        </a:rPr>
                        <a:t>Technology</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Brief description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spcAft>
                          <a:spcPts val="0"/>
                        </a:spcAft>
                        <a:tabLst>
                          <a:tab pos="228600" algn="l"/>
                          <a:tab pos="449580" algn="l"/>
                        </a:tabLst>
                      </a:pPr>
                      <a:r>
                        <a:rPr lang="en-US" sz="1200" b="1" kern="0" dirty="0">
                          <a:effectLst/>
                          <a:latin typeface="Times New Roman" panose="02020603050405020304" pitchFamily="18" charset="0"/>
                        </a:rPr>
                        <a:t>Advantages </a:t>
                      </a:r>
                      <a:endParaRPr lang="pt-PT" sz="1000" b="1" kern="0" dirty="0">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Disadvantages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Application examples</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7233269"/>
                  </a:ext>
                </a:extLst>
              </a:tr>
            </a:tbl>
          </a:graphicData>
        </a:graphic>
      </p:graphicFrame>
    </p:spTree>
    <p:extLst>
      <p:ext uri="{BB962C8B-B14F-4D97-AF65-F5344CB8AC3E}">
        <p14:creationId xmlns:p14="http://schemas.microsoft.com/office/powerpoint/2010/main" val="3138033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BAC2B-3A02-4A2A-8707-2B3B2EB853B5}"/>
              </a:ext>
            </a:extLst>
          </p:cNvPr>
          <p:cNvSpPr>
            <a:spLocks noGrp="1"/>
          </p:cNvSpPr>
          <p:nvPr>
            <p:ph type="title"/>
          </p:nvPr>
        </p:nvSpPr>
        <p:spPr>
          <a:xfrm>
            <a:off x="1298712" y="365125"/>
            <a:ext cx="10055087" cy="1325563"/>
          </a:xfrm>
        </p:spPr>
        <p:txBody>
          <a:bodyPr>
            <a:normAutofit/>
          </a:bodyPr>
          <a:lstStyle/>
          <a:p>
            <a:r>
              <a:rPr lang="pt-PT" sz="2400" dirty="0">
                <a:solidFill>
                  <a:prstClr val="black"/>
                </a:solidFill>
              </a:rPr>
              <a:t>Appendix VIII Mass piezoelectric for environmental monitoring (Gouveia, 2007)</a:t>
            </a:r>
            <a:endParaRPr lang="pt-PT" sz="2400" dirty="0"/>
          </a:p>
        </p:txBody>
      </p:sp>
      <p:graphicFrame>
        <p:nvGraphicFramePr>
          <p:cNvPr id="4" name="Content Placeholder 3">
            <a:extLst>
              <a:ext uri="{FF2B5EF4-FFF2-40B4-BE49-F238E27FC236}">
                <a16:creationId xmlns:a16="http://schemas.microsoft.com/office/drawing/2014/main" id="{8752F04C-D2D7-48B5-88E4-B8543FBFEAFD}"/>
              </a:ext>
            </a:extLst>
          </p:cNvPr>
          <p:cNvGraphicFramePr>
            <a:graphicFrameLocks noGrp="1"/>
          </p:cNvGraphicFramePr>
          <p:nvPr>
            <p:ph idx="1"/>
          </p:nvPr>
        </p:nvGraphicFramePr>
        <p:xfrm>
          <a:off x="1400175" y="2553494"/>
          <a:ext cx="9391649" cy="2895600"/>
        </p:xfrm>
        <a:graphic>
          <a:graphicData uri="http://schemas.openxmlformats.org/drawingml/2006/table">
            <a:tbl>
              <a:tblPr/>
              <a:tblGrid>
                <a:gridCol w="1165387">
                  <a:extLst>
                    <a:ext uri="{9D8B030D-6E8A-4147-A177-3AD203B41FA5}">
                      <a16:colId xmlns:a16="http://schemas.microsoft.com/office/drawing/2014/main" val="114867005"/>
                    </a:ext>
                  </a:extLst>
                </a:gridCol>
                <a:gridCol w="2856341">
                  <a:extLst>
                    <a:ext uri="{9D8B030D-6E8A-4147-A177-3AD203B41FA5}">
                      <a16:colId xmlns:a16="http://schemas.microsoft.com/office/drawing/2014/main" val="3620871092"/>
                    </a:ext>
                  </a:extLst>
                </a:gridCol>
                <a:gridCol w="1828058">
                  <a:extLst>
                    <a:ext uri="{9D8B030D-6E8A-4147-A177-3AD203B41FA5}">
                      <a16:colId xmlns:a16="http://schemas.microsoft.com/office/drawing/2014/main" val="2231529625"/>
                    </a:ext>
                  </a:extLst>
                </a:gridCol>
                <a:gridCol w="1828058">
                  <a:extLst>
                    <a:ext uri="{9D8B030D-6E8A-4147-A177-3AD203B41FA5}">
                      <a16:colId xmlns:a16="http://schemas.microsoft.com/office/drawing/2014/main" val="3524819133"/>
                    </a:ext>
                  </a:extLst>
                </a:gridCol>
                <a:gridCol w="1713805">
                  <a:extLst>
                    <a:ext uri="{9D8B030D-6E8A-4147-A177-3AD203B41FA5}">
                      <a16:colId xmlns:a16="http://schemas.microsoft.com/office/drawing/2014/main" val="3669209416"/>
                    </a:ext>
                  </a:extLst>
                </a:gridCol>
              </a:tblGrid>
              <a:tr h="352425">
                <a:tc>
                  <a:txBody>
                    <a:bodyPr/>
                    <a:lstStyle/>
                    <a:p>
                      <a:pPr>
                        <a:spcAft>
                          <a:spcPts val="0"/>
                        </a:spcAft>
                      </a:pPr>
                      <a:r>
                        <a:rPr lang="en-US" sz="1000">
                          <a:effectLst/>
                          <a:latin typeface="Times New Roman" panose="02020603050405020304" pitchFamily="18" charset="0"/>
                          <a:ea typeface="Times New Roman" panose="02020603050405020304" pitchFamily="18" charset="0"/>
                        </a:rPr>
                        <a:t>Mass Piezoelectric Sensors</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NewRoman"/>
                          <a:ea typeface="Times New Roman" panose="02020603050405020304" pitchFamily="18" charset="0"/>
                          <a:cs typeface="Times New Roman" panose="02020603050405020304" pitchFamily="18" charset="0"/>
                        </a:rPr>
                        <a:t>Sensors that typically adsorb the chemical of interest onto a surface, and detect the change in mass (Ho </a:t>
                      </a:r>
                      <a:r>
                        <a:rPr lang="en-US" sz="1000" i="1">
                          <a:effectLst/>
                          <a:latin typeface="TimesNewRoman"/>
                          <a:ea typeface="Times New Roman" panose="02020603050405020304" pitchFamily="18" charset="0"/>
                          <a:cs typeface="Times New Roman" panose="02020603050405020304" pitchFamily="18" charset="0"/>
                        </a:rPr>
                        <a:t>et al</a:t>
                      </a:r>
                      <a:r>
                        <a:rPr lang="en-US" sz="1000">
                          <a:effectLst/>
                          <a:latin typeface="TimesNewRoman"/>
                          <a:ea typeface="Times New Roman" panose="02020603050405020304" pitchFamily="18" charset="0"/>
                          <a:cs typeface="Times New Roman" panose="02020603050405020304" pitchFamily="18" charset="0"/>
                        </a:rPr>
                        <a:t>., 2001).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Many natural and man-made materials, typically in the form of crystals, ceramics, or polymers, </a:t>
                      </a:r>
                      <a:r>
                        <a:rPr lang="en-US" sz="1000">
                          <a:effectLst/>
                          <a:latin typeface="TimesNewRoman"/>
                          <a:ea typeface="Times New Roman" panose="02020603050405020304" pitchFamily="18" charset="0"/>
                          <a:cs typeface="Times New Roman" panose="02020603050405020304" pitchFamily="18" charset="0"/>
                        </a:rPr>
                        <a:t>present a</a:t>
                      </a:r>
                      <a:r>
                        <a:rPr lang="en-US" sz="1000">
                          <a:effectLst/>
                          <a:latin typeface="Times New Roman" panose="02020603050405020304" pitchFamily="18" charset="0"/>
                          <a:ea typeface="Times New Roman" panose="02020603050405020304" pitchFamily="18" charset="0"/>
                        </a:rPr>
                        <a:t> linear relationship between the change in the mass and the change in its oscillating frequency.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NewRoman"/>
                          <a:ea typeface="Times New Roman" panose="02020603050405020304" pitchFamily="18" charset="0"/>
                          <a:cs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These devices have the advantages that they can be fabricated in relatively small sizes (dimensions as small as a few mm) and are inexpensive to manufacture (Shear, 1999).</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Adequate to monitor chemicals in air and several types of piezoelectric sensors are capable to detect chemicals in liquids. For soil or solid materials analysis they require a sampling front end to transfer the species to be detected into an air or water sample (USDOE, n.d.</a:t>
                      </a:r>
                      <a:r>
                        <a:rPr lang="en-US" sz="1000">
                          <a:effectLst/>
                          <a:latin typeface="TimesNewRoman"/>
                          <a:ea typeface="Times New Roman" panose="02020603050405020304" pitchFamily="18" charset="0"/>
                          <a:cs typeface="Times New Roman" panose="02020603050405020304" pitchFamily="18" charset="0"/>
                        </a:rPr>
                        <a:t>)</a:t>
                      </a:r>
                      <a:r>
                        <a:rPr lang="en-US" sz="1000">
                          <a:effectLst/>
                          <a:latin typeface="Times New Roman" panose="02020603050405020304" pitchFamily="18" charset="0"/>
                          <a:ea typeface="Times New Roman" panose="02020603050405020304" pitchFamily="18" charset="0"/>
                        </a:rPr>
                        <a:t>.</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Produce a measurable electrical output signal without the use of an external electrical power source, which can be a great benefit in low-power designs (Shear, 1999).</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 </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Can operate remotely (USDOE, n.d.</a:t>
                      </a:r>
                      <a:r>
                        <a:rPr lang="en-US" sz="1000">
                          <a:effectLst/>
                          <a:latin typeface="TimesNewRoman"/>
                          <a:ea typeface="Times New Roman" panose="02020603050405020304" pitchFamily="18" charset="0"/>
                          <a:cs typeface="Times New Roman" panose="02020603050405020304" pitchFamily="18" charset="0"/>
                        </a:rPr>
                        <a:t>)</a:t>
                      </a:r>
                      <a:r>
                        <a:rPr lang="en-US" sz="1000">
                          <a:effectLst/>
                          <a:latin typeface="Times New Roman" panose="02020603050405020304" pitchFamily="18" charset="0"/>
                          <a:ea typeface="Times New Roman" panose="02020603050405020304" pitchFamily="18" charset="0"/>
                        </a:rPr>
                        <a:t>.</a:t>
                      </a:r>
                      <a:endParaRPr lang="pt-PT"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a:effectLst/>
                          <a:latin typeface="Times New Roman" panose="02020603050405020304" pitchFamily="18" charset="0"/>
                          <a:ea typeface="Times New Roman" panose="02020603050405020304" pitchFamily="18" charset="0"/>
                        </a:rPr>
                        <a:t>The output signal is prone to electromagnetic noise, and can be difficult to integrate into data acquisition systems (Shear, 1999).</a:t>
                      </a:r>
                      <a:endParaRPr lang="pt-PT" sz="1200">
                        <a:effectLst/>
                        <a:latin typeface="Times New Roman" panose="02020603050405020304" pitchFamily="18" charset="0"/>
                        <a:ea typeface="Times New Roman" panose="02020603050405020304" pitchFamily="18" charset="0"/>
                      </a:endParaRPr>
                    </a:p>
                    <a:p>
                      <a:pPr>
                        <a:spcAft>
                          <a:spcPts val="0"/>
                        </a:spcAft>
                      </a:pPr>
                      <a:r>
                        <a:rPr lang="en-US" sz="1000">
                          <a:effectLst/>
                          <a:latin typeface="Times New Roman" panose="02020603050405020304" pitchFamily="18" charset="0"/>
                          <a:ea typeface="Times New Roman" panose="02020603050405020304" pitchFamily="18" charset="0"/>
                        </a:rPr>
                        <a:t>Heavy calibration requirements since the frequency of the crystal depends on the geometry and the immobilization technique used to coat the surface (Rogers and Mascini, n.d.).</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000" dirty="0">
                          <a:effectLst/>
                          <a:latin typeface="Times New Roman" panose="02020603050405020304" pitchFamily="18" charset="0"/>
                          <a:ea typeface="Times New Roman" panose="02020603050405020304" pitchFamily="18" charset="0"/>
                        </a:rPr>
                        <a:t>Detection of VOC in air samples (USDOE, n.d.).</a:t>
                      </a:r>
                      <a:endParaRPr lang="pt-PT" sz="1200" dirty="0">
                        <a:effectLst/>
                        <a:latin typeface="Times New Roman" panose="02020603050405020304" pitchFamily="18" charset="0"/>
                        <a:ea typeface="Times New Roman" panose="02020603050405020304" pitchFamily="18" charset="0"/>
                      </a:endParaRPr>
                    </a:p>
                    <a:p>
                      <a:pPr>
                        <a:spcAft>
                          <a:spcPts val="0"/>
                        </a:spcAft>
                      </a:pPr>
                      <a:r>
                        <a:rPr lang="en-US" sz="1200" dirty="0">
                          <a:effectLst/>
                          <a:latin typeface="Times New Roman" panose="02020603050405020304" pitchFamily="18" charset="0"/>
                          <a:ea typeface="Times New Roman" panose="02020603050405020304" pitchFamily="18" charset="0"/>
                        </a:rPr>
                        <a:t>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9860698"/>
                  </a:ext>
                </a:extLst>
              </a:tr>
            </a:tbl>
          </a:graphicData>
        </a:graphic>
      </p:graphicFrame>
      <p:graphicFrame>
        <p:nvGraphicFramePr>
          <p:cNvPr id="5" name="Table 4">
            <a:extLst>
              <a:ext uri="{FF2B5EF4-FFF2-40B4-BE49-F238E27FC236}">
                <a16:creationId xmlns:a16="http://schemas.microsoft.com/office/drawing/2014/main" id="{B7A1B5D7-0FA4-4AB0-B7BF-BBAF6EC29F07}"/>
              </a:ext>
            </a:extLst>
          </p:cNvPr>
          <p:cNvGraphicFramePr>
            <a:graphicFrameLocks noGrp="1"/>
          </p:cNvGraphicFramePr>
          <p:nvPr>
            <p:extLst>
              <p:ext uri="{D42A27DB-BD31-4B8C-83A1-F6EECF244321}">
                <p14:modId xmlns:p14="http://schemas.microsoft.com/office/powerpoint/2010/main" val="1617444120"/>
              </p:ext>
            </p:extLst>
          </p:nvPr>
        </p:nvGraphicFramePr>
        <p:xfrm>
          <a:off x="1400175" y="2210594"/>
          <a:ext cx="9391649" cy="342900"/>
        </p:xfrm>
        <a:graphic>
          <a:graphicData uri="http://schemas.openxmlformats.org/drawingml/2006/table">
            <a:tbl>
              <a:tblPr/>
              <a:tblGrid>
                <a:gridCol w="1165387">
                  <a:extLst>
                    <a:ext uri="{9D8B030D-6E8A-4147-A177-3AD203B41FA5}">
                      <a16:colId xmlns:a16="http://schemas.microsoft.com/office/drawing/2014/main" val="1031616359"/>
                    </a:ext>
                  </a:extLst>
                </a:gridCol>
                <a:gridCol w="2856341">
                  <a:extLst>
                    <a:ext uri="{9D8B030D-6E8A-4147-A177-3AD203B41FA5}">
                      <a16:colId xmlns:a16="http://schemas.microsoft.com/office/drawing/2014/main" val="1047228143"/>
                    </a:ext>
                  </a:extLst>
                </a:gridCol>
                <a:gridCol w="1828058">
                  <a:extLst>
                    <a:ext uri="{9D8B030D-6E8A-4147-A177-3AD203B41FA5}">
                      <a16:colId xmlns:a16="http://schemas.microsoft.com/office/drawing/2014/main" val="103719247"/>
                    </a:ext>
                  </a:extLst>
                </a:gridCol>
                <a:gridCol w="1828058">
                  <a:extLst>
                    <a:ext uri="{9D8B030D-6E8A-4147-A177-3AD203B41FA5}">
                      <a16:colId xmlns:a16="http://schemas.microsoft.com/office/drawing/2014/main" val="2630254933"/>
                    </a:ext>
                  </a:extLst>
                </a:gridCol>
                <a:gridCol w="1713805">
                  <a:extLst>
                    <a:ext uri="{9D8B030D-6E8A-4147-A177-3AD203B41FA5}">
                      <a16:colId xmlns:a16="http://schemas.microsoft.com/office/drawing/2014/main" val="528761692"/>
                    </a:ext>
                  </a:extLst>
                </a:gridCol>
              </a:tblGrid>
              <a:tr h="342900">
                <a:tc>
                  <a:txBody>
                    <a:bodyPr/>
                    <a:lstStyle/>
                    <a:p>
                      <a:pPr marL="22860">
                        <a:spcAft>
                          <a:spcPts val="0"/>
                        </a:spcAft>
                      </a:pPr>
                      <a:r>
                        <a:rPr lang="en-US" sz="1200" b="1">
                          <a:effectLst/>
                          <a:latin typeface="Times New Roman" panose="02020603050405020304" pitchFamily="18" charset="0"/>
                          <a:ea typeface="Times New Roman" panose="02020603050405020304" pitchFamily="18" charset="0"/>
                        </a:rPr>
                        <a:t>Technology</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a:effectLst/>
                          <a:latin typeface="Times New Roman" panose="02020603050405020304" pitchFamily="18" charset="0"/>
                          <a:ea typeface="Times New Roman" panose="02020603050405020304" pitchFamily="18" charset="0"/>
                        </a:rPr>
                        <a:t>Brief description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spcAft>
                          <a:spcPts val="0"/>
                        </a:spcAft>
                        <a:tabLst>
                          <a:tab pos="228600" algn="l"/>
                          <a:tab pos="449580" algn="l"/>
                        </a:tabLst>
                      </a:pPr>
                      <a:r>
                        <a:rPr lang="en-US" sz="1200" b="1" kern="0">
                          <a:effectLst/>
                          <a:latin typeface="Times New Roman" panose="02020603050405020304" pitchFamily="18" charset="0"/>
                        </a:rPr>
                        <a:t>Advantages </a:t>
                      </a:r>
                      <a:endParaRPr lang="pt-PT" sz="1000" b="1" kern="0">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a:effectLst/>
                          <a:latin typeface="Times New Roman" panose="02020603050405020304" pitchFamily="18" charset="0"/>
                          <a:ea typeface="Times New Roman" panose="02020603050405020304" pitchFamily="18" charset="0"/>
                        </a:rPr>
                        <a:t>Disadvantages </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b="1" dirty="0">
                          <a:effectLst/>
                          <a:latin typeface="Times New Roman" panose="02020603050405020304" pitchFamily="18" charset="0"/>
                          <a:ea typeface="Times New Roman" panose="02020603050405020304" pitchFamily="18" charset="0"/>
                        </a:rPr>
                        <a:t>Application examples</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1014387"/>
                  </a:ext>
                </a:extLst>
              </a:tr>
            </a:tbl>
          </a:graphicData>
        </a:graphic>
      </p:graphicFrame>
    </p:spTree>
    <p:extLst>
      <p:ext uri="{BB962C8B-B14F-4D97-AF65-F5344CB8AC3E}">
        <p14:creationId xmlns:p14="http://schemas.microsoft.com/office/powerpoint/2010/main" val="2997415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5B07-3EE5-46D9-AD54-BB5FDE2B26D3}"/>
              </a:ext>
            </a:extLst>
          </p:cNvPr>
          <p:cNvSpPr>
            <a:spLocks noGrp="1"/>
          </p:cNvSpPr>
          <p:nvPr>
            <p:ph type="title"/>
          </p:nvPr>
        </p:nvSpPr>
        <p:spPr>
          <a:xfrm>
            <a:off x="2054086" y="365125"/>
            <a:ext cx="9299713" cy="1325563"/>
          </a:xfrm>
        </p:spPr>
        <p:txBody>
          <a:bodyPr>
            <a:normAutofit/>
          </a:bodyPr>
          <a:lstStyle/>
          <a:p>
            <a:r>
              <a:rPr lang="pt-PT" sz="2400" dirty="0"/>
              <a:t>Appendix IX Human senses (Gouveia, 2007)</a:t>
            </a:r>
          </a:p>
        </p:txBody>
      </p:sp>
      <p:graphicFrame>
        <p:nvGraphicFramePr>
          <p:cNvPr id="4" name="Content Placeholder 3">
            <a:extLst>
              <a:ext uri="{FF2B5EF4-FFF2-40B4-BE49-F238E27FC236}">
                <a16:creationId xmlns:a16="http://schemas.microsoft.com/office/drawing/2014/main" id="{5C62B638-FA6B-47D5-97FB-5F11F34095DF}"/>
              </a:ext>
            </a:extLst>
          </p:cNvPr>
          <p:cNvGraphicFramePr>
            <a:graphicFrameLocks noGrp="1"/>
          </p:cNvGraphicFramePr>
          <p:nvPr>
            <p:ph idx="1"/>
            <p:extLst>
              <p:ext uri="{D42A27DB-BD31-4B8C-83A1-F6EECF244321}">
                <p14:modId xmlns:p14="http://schemas.microsoft.com/office/powerpoint/2010/main" val="2613589170"/>
              </p:ext>
            </p:extLst>
          </p:nvPr>
        </p:nvGraphicFramePr>
        <p:xfrm>
          <a:off x="2054087" y="2186608"/>
          <a:ext cx="7527235" cy="3723863"/>
        </p:xfrm>
        <a:graphic>
          <a:graphicData uri="http://schemas.openxmlformats.org/drawingml/2006/table">
            <a:tbl>
              <a:tblPr firstRow="1" firstCol="1" lastRow="1" lastCol="1" bandRow="1" bandCol="1"/>
              <a:tblGrid>
                <a:gridCol w="1636356">
                  <a:extLst>
                    <a:ext uri="{9D8B030D-6E8A-4147-A177-3AD203B41FA5}">
                      <a16:colId xmlns:a16="http://schemas.microsoft.com/office/drawing/2014/main" val="460160793"/>
                    </a:ext>
                  </a:extLst>
                </a:gridCol>
                <a:gridCol w="1309085">
                  <a:extLst>
                    <a:ext uri="{9D8B030D-6E8A-4147-A177-3AD203B41FA5}">
                      <a16:colId xmlns:a16="http://schemas.microsoft.com/office/drawing/2014/main" val="2467104536"/>
                    </a:ext>
                  </a:extLst>
                </a:gridCol>
                <a:gridCol w="4581794">
                  <a:extLst>
                    <a:ext uri="{9D8B030D-6E8A-4147-A177-3AD203B41FA5}">
                      <a16:colId xmlns:a16="http://schemas.microsoft.com/office/drawing/2014/main" val="3245574012"/>
                    </a:ext>
                  </a:extLst>
                </a:gridCol>
              </a:tblGrid>
              <a:tr h="177327">
                <a:tc>
                  <a:txBody>
                    <a:bodyPr/>
                    <a:lstStyle/>
                    <a:p>
                      <a:pPr>
                        <a:spcBef>
                          <a:spcPts val="600"/>
                        </a:spcBef>
                        <a:spcAft>
                          <a:spcPts val="600"/>
                        </a:spcAft>
                      </a:pPr>
                      <a:r>
                        <a:rPr lang="en-US" sz="1000" b="1">
                          <a:effectLst/>
                          <a:latin typeface="Times New Roman" panose="02020603050405020304" pitchFamily="18" charset="0"/>
                          <a:ea typeface="Times New Roman" panose="02020603050405020304" pitchFamily="18" charset="0"/>
                        </a:rPr>
                        <a:t>Types of sensors</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US" sz="1000" b="1">
                          <a:effectLst/>
                          <a:latin typeface="Times New Roman" panose="02020603050405020304" pitchFamily="18" charset="0"/>
                          <a:ea typeface="Times New Roman" panose="02020603050405020304" pitchFamily="18" charset="0"/>
                        </a:rPr>
                        <a:t>Human senses</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US" sz="1000" b="1">
                          <a:effectLst/>
                          <a:latin typeface="Times New Roman" panose="02020603050405020304" pitchFamily="18" charset="0"/>
                          <a:ea typeface="Times New Roman" panose="02020603050405020304" pitchFamily="18" charset="0"/>
                        </a:rPr>
                        <a:t>Description</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6950903"/>
                  </a:ext>
                </a:extLst>
              </a:tr>
              <a:tr h="1773268">
                <a:tc>
                  <a:txBody>
                    <a:bodyPr/>
                    <a:lstStyle/>
                    <a:p>
                      <a:pPr>
                        <a:spcBef>
                          <a:spcPts val="600"/>
                        </a:spcBef>
                        <a:spcAft>
                          <a:spcPts val="600"/>
                        </a:spcAft>
                      </a:pPr>
                      <a:r>
                        <a:rPr lang="en-US" sz="1000" dirty="0">
                          <a:effectLst/>
                          <a:latin typeface="Times New Roman" panose="02020603050405020304" pitchFamily="18" charset="0"/>
                          <a:ea typeface="Times New Roman" panose="02020603050405020304" pitchFamily="18" charset="0"/>
                        </a:rPr>
                        <a:t>Imagers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US" sz="1000">
                          <a:effectLst/>
                          <a:latin typeface="Times New Roman" panose="02020603050405020304" pitchFamily="18" charset="0"/>
                          <a:ea typeface="Times New Roman" panose="02020603050405020304" pitchFamily="18" charset="0"/>
                        </a:rPr>
                        <a:t>Vision</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US" sz="1000" dirty="0">
                          <a:effectLst/>
                          <a:latin typeface="Times New Roman" panose="02020603050405020304" pitchFamily="18" charset="0"/>
                          <a:ea typeface="Times New Roman" panose="02020603050405020304" pitchFamily="18" charset="0"/>
                        </a:rPr>
                        <a:t>Imagers can be placed in a ground-based set up or used in a mobile context. They provide information on areas but require line-of-sight. The technological developments that have occurred in electronic imaging systems have increased the number and variety of applications. Visual surveillance systems in existence are applied to various monitoring purposes such as: coastal management (Holland, 1997), air pollution (Ferreira, 1999) and urban transit (</a:t>
                      </a:r>
                      <a:r>
                        <a:rPr lang="en-US" sz="1000" dirty="0" err="1">
                          <a:effectLst/>
                          <a:latin typeface="Times New Roman" panose="02020603050405020304" pitchFamily="18" charset="0"/>
                          <a:ea typeface="Times New Roman" panose="02020603050405020304" pitchFamily="18" charset="0"/>
                        </a:rPr>
                        <a:t>Kilger</a:t>
                      </a:r>
                      <a:r>
                        <a:rPr lang="en-US" sz="1000" dirty="0">
                          <a:effectLst/>
                          <a:latin typeface="Times New Roman" panose="02020603050405020304" pitchFamily="18" charset="0"/>
                          <a:ea typeface="Times New Roman" panose="02020603050405020304" pitchFamily="18" charset="0"/>
                        </a:rPr>
                        <a:t>, 1992) among others. Camara (2002) presents a review on the use of videography as a source of environmental data.</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1247469"/>
                  </a:ext>
                </a:extLst>
              </a:tr>
              <a:tr h="886634">
                <a:tc>
                  <a:txBody>
                    <a:bodyPr/>
                    <a:lstStyle/>
                    <a:p>
                      <a:pPr>
                        <a:spcBef>
                          <a:spcPts val="600"/>
                        </a:spcBef>
                        <a:spcAft>
                          <a:spcPts val="600"/>
                        </a:spcAft>
                      </a:pPr>
                      <a:r>
                        <a:rPr lang="pt-PT" sz="1000">
                          <a:effectLst/>
                          <a:latin typeface="Times New Roman" panose="02020603050405020304" pitchFamily="18" charset="0"/>
                          <a:ea typeface="Times New Roman" panose="02020603050405020304" pitchFamily="18" charset="0"/>
                        </a:rPr>
                        <a:t>e-noses and e-tongues</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US" sz="1000">
                          <a:effectLst/>
                          <a:latin typeface="Times New Roman" panose="02020603050405020304" pitchFamily="18" charset="0"/>
                          <a:ea typeface="Times New Roman" panose="02020603050405020304" pitchFamily="18" charset="0"/>
                        </a:rPr>
                        <a:t>Taste &amp; Smell</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US" sz="1000">
                          <a:effectLst/>
                          <a:latin typeface="Times New Roman" panose="02020603050405020304" pitchFamily="18" charset="0"/>
                          <a:ea typeface="Times New Roman" panose="02020603050405020304" pitchFamily="18" charset="0"/>
                        </a:rPr>
                        <a:t>E-noses and e-tongues are chemical sensor arrays that seek to provide quantitative measurements of chemically complex analytes like taste or odor (Stetter </a:t>
                      </a:r>
                      <a:r>
                        <a:rPr lang="en-US" sz="1000" i="1">
                          <a:effectLst/>
                          <a:latin typeface="Times New Roman" panose="02020603050405020304" pitchFamily="18" charset="0"/>
                          <a:ea typeface="Times New Roman" panose="02020603050405020304" pitchFamily="18" charset="0"/>
                        </a:rPr>
                        <a:t>et al.</a:t>
                      </a:r>
                      <a:r>
                        <a:rPr lang="en-US" sz="1000">
                          <a:effectLst/>
                          <a:latin typeface="Times New Roman" panose="02020603050405020304" pitchFamily="18" charset="0"/>
                          <a:ea typeface="Times New Roman" panose="02020603050405020304" pitchFamily="18" charset="0"/>
                        </a:rPr>
                        <a:t>, 2003). They detect in real time chemicals that previously could be detected only by laboratory analysis.</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4851681"/>
                  </a:ext>
                </a:extLst>
              </a:tr>
              <a:tr h="886634">
                <a:tc>
                  <a:txBody>
                    <a:bodyPr/>
                    <a:lstStyle/>
                    <a:p>
                      <a:pPr>
                        <a:spcBef>
                          <a:spcPts val="600"/>
                        </a:spcBef>
                        <a:spcAft>
                          <a:spcPts val="600"/>
                        </a:spcAft>
                      </a:pPr>
                      <a:r>
                        <a:rPr lang="en-US" sz="1000">
                          <a:effectLst/>
                          <a:latin typeface="Times New Roman" panose="02020603050405020304" pitchFamily="18" charset="0"/>
                          <a:ea typeface="Times New Roman" panose="02020603050405020304" pitchFamily="18" charset="0"/>
                        </a:rPr>
                        <a:t>Microphones</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US" sz="1000">
                          <a:effectLst/>
                          <a:latin typeface="Times New Roman" panose="02020603050405020304" pitchFamily="18" charset="0"/>
                          <a:ea typeface="Times New Roman" panose="02020603050405020304" pitchFamily="18" charset="0"/>
                        </a:rPr>
                        <a:t>Hearing</a:t>
                      </a:r>
                      <a:endParaRPr lang="pt-PT"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en-US" sz="1000" dirty="0">
                          <a:effectLst/>
                          <a:latin typeface="Times New Roman" panose="02020603050405020304" pitchFamily="18" charset="0"/>
                          <a:ea typeface="Times New Roman" panose="02020603050405020304" pitchFamily="18" charset="0"/>
                        </a:rPr>
                        <a:t>A microphone transduces sound into electrical energy. They may use different transducers (for a review refer to Sinclair, 2002) and use an acoustic filter, whose shape and dimensions modify the response of the overall system Microphones are used as sensors in sound-level meters. </a:t>
                      </a:r>
                      <a:endParaRPr lang="pt-PT"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74864"/>
                  </a:ext>
                </a:extLst>
              </a:tr>
            </a:tbl>
          </a:graphicData>
        </a:graphic>
      </p:graphicFrame>
    </p:spTree>
    <p:extLst>
      <p:ext uri="{BB962C8B-B14F-4D97-AF65-F5344CB8AC3E}">
        <p14:creationId xmlns:p14="http://schemas.microsoft.com/office/powerpoint/2010/main" val="2994570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575</TotalTime>
  <Words>4954</Words>
  <Application>Microsoft Office PowerPoint</Application>
  <PresentationFormat>Widescreen</PresentationFormat>
  <Paragraphs>418</Paragraphs>
  <Slides>37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Times New Roman</vt:lpstr>
      <vt:lpstr>TimesNewRoman</vt:lpstr>
      <vt:lpstr>TimesNRMT</vt:lpstr>
      <vt:lpstr>Office Theme</vt:lpstr>
      <vt:lpstr>Environmental sensors a primer</vt:lpstr>
      <vt:lpstr>Environmental data</vt:lpstr>
      <vt:lpstr>Environmental data collection</vt:lpstr>
      <vt:lpstr>Environmental data collection</vt:lpstr>
      <vt:lpstr>PowerPoint Presentation</vt:lpstr>
      <vt:lpstr>Environmental sensors</vt:lpstr>
      <vt:lpstr> Remote sensing satellite and aircrafts imagery </vt:lpstr>
      <vt:lpstr>Remote sensing satellite and aircrafts imagery</vt:lpstr>
      <vt:lpstr>Remote sensing satellite and aircrafts imagery</vt:lpstr>
      <vt:lpstr>Remote sensing satellite and aircrafts imagery</vt:lpstr>
      <vt:lpstr>Remote sensing satellite and aircrafts imagery</vt:lpstr>
      <vt:lpstr> Aerial photography and videography </vt:lpstr>
      <vt:lpstr>Aerial photography  and videography</vt:lpstr>
      <vt:lpstr>Aerial photography and videography</vt:lpstr>
      <vt:lpstr>Ground photography and videography </vt:lpstr>
      <vt:lpstr>Ground photography and videography </vt:lpstr>
      <vt:lpstr>Sound</vt:lpstr>
      <vt:lpstr>Sound</vt:lpstr>
      <vt:lpstr>Sound</vt:lpstr>
      <vt:lpstr>Fiber-optic sensors</vt:lpstr>
      <vt:lpstr>Fiber-optic sensors</vt:lpstr>
      <vt:lpstr>Optical sensors</vt:lpstr>
      <vt:lpstr>Laser sensors</vt:lpstr>
      <vt:lpstr>Electro-chemical sensors</vt:lpstr>
      <vt:lpstr>Bio-sensor devices</vt:lpstr>
      <vt:lpstr>Consumer oriented sensors</vt:lpstr>
      <vt:lpstr>Human sensors</vt:lpstr>
      <vt:lpstr>Additional readings</vt:lpstr>
      <vt:lpstr>Appendix I Examples of environmental variables and  sensors to measure them (Gouveia 2007).</vt:lpstr>
      <vt:lpstr>Appendix II- Fibre-optic sensors for environmental monitoring (Gouveia, 2007)</vt:lpstr>
      <vt:lpstr>Appendix III- Optical sensors for environmental monitoring (Gouveia, 2007)</vt:lpstr>
      <vt:lpstr>Appendix IV Electrochemical sensors for environmental monitoring (Gouveia, 2007)</vt:lpstr>
      <vt:lpstr>Appendix V Biosensors for environmental monitoring (Gouveia, 2007)</vt:lpstr>
      <vt:lpstr>Appendix VI SPR sensors for environmental monitoring (Gouveia, 2007)</vt:lpstr>
      <vt:lpstr>Appendix VII Colorimetry for environmental monitoring (Gouveia, 2007) </vt:lpstr>
      <vt:lpstr>Appendix VIII Mass piezoelectric for environmental monitoring (Gouveia, 2007)</vt:lpstr>
      <vt:lpstr>Appendix IX Human senses (Gouveia, 2007)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sensors</dc:title>
  <dc:creator>Antonio Camara</dc:creator>
  <cp:lastModifiedBy>Antonio Camara</cp:lastModifiedBy>
  <cp:revision>43</cp:revision>
  <dcterms:created xsi:type="dcterms:W3CDTF">2020-03-24T10:18:32Z</dcterms:created>
  <dcterms:modified xsi:type="dcterms:W3CDTF">2020-03-25T07:51:39Z</dcterms:modified>
</cp:coreProperties>
</file>