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sldIdLst>
    <p:sldId id="256" r:id="rId2"/>
    <p:sldId id="262" r:id="rId3"/>
    <p:sldId id="257" r:id="rId4"/>
    <p:sldId id="274" r:id="rId5"/>
    <p:sldId id="268" r:id="rId6"/>
    <p:sldId id="277" r:id="rId7"/>
    <p:sldId id="275" r:id="rId8"/>
    <p:sldId id="278" r:id="rId9"/>
    <p:sldId id="276" r:id="rId10"/>
    <p:sldId id="280" r:id="rId11"/>
    <p:sldId id="267" r:id="rId12"/>
    <p:sldId id="281" r:id="rId13"/>
    <p:sldId id="282" r:id="rId14"/>
    <p:sldId id="260" r:id="rId15"/>
    <p:sldId id="261" r:id="rId16"/>
    <p:sldId id="259" r:id="rId17"/>
    <p:sldId id="266" r:id="rId18"/>
    <p:sldId id="273" r:id="rId19"/>
    <p:sldId id="283" r:id="rId2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boto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boto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boto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boto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9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pa_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very dark room&#10;&#10;Description generated with high confidence">
            <a:extLst>
              <a:ext uri="{FF2B5EF4-FFF2-40B4-BE49-F238E27FC236}">
                <a16:creationId xmlns:a16="http://schemas.microsoft.com/office/drawing/2014/main" id="{24F156A9-4605-4CAA-ADA9-B1E5E58AD5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0423">
            <a:off x="886402" y="-1670968"/>
            <a:ext cx="10276813" cy="9110384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-99392"/>
            <a:ext cx="2057772" cy="208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A2C28BC-99A6-48FE-A9BD-5CDBC063DA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16" y="6542606"/>
            <a:ext cx="3215680" cy="379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BBCE28-3DF0-48BD-8379-B8662FF729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199" y="1209676"/>
            <a:ext cx="6759581" cy="23876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59D3CE-F958-4C4A-86B7-D426A632F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199" y="3602038"/>
            <a:ext cx="6759581" cy="1149351"/>
          </a:xfrm>
        </p:spPr>
        <p:txBody>
          <a:bodyPr/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Subtítulo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E40D8F-38C5-481C-BA2C-8690F90578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6096000"/>
            <a:ext cx="3886200" cy="57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3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pa_2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ky, outdoor, dark, black&#10;&#10;Description generated with high confidence">
            <a:extLst>
              <a:ext uri="{FF2B5EF4-FFF2-40B4-BE49-F238E27FC236}">
                <a16:creationId xmlns:a16="http://schemas.microsoft.com/office/drawing/2014/main" id="{A145AAEA-6477-46C9-97D5-65F4C45413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1810">
            <a:off x="2334698" y="-763373"/>
            <a:ext cx="10349866" cy="91751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BBCE28-3DF0-48BD-8379-B8662FF729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199" y="1209676"/>
            <a:ext cx="6759581" cy="23876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59D3CE-F958-4C4A-86B7-D426A632F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199" y="3602038"/>
            <a:ext cx="6759581" cy="1149351"/>
          </a:xfrm>
        </p:spPr>
        <p:txBody>
          <a:bodyPr/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S</a:t>
            </a:r>
            <a:r>
              <a:rPr lang="en-US" dirty="0" err="1"/>
              <a:t>ubtítulo</a:t>
            </a:r>
            <a:endParaRPr lang="en-US" dirty="0"/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6071EE1-7305-4FB8-94EA-A3DAB79B41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20" y="6592808"/>
            <a:ext cx="2925761" cy="2925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94F3DF-DE4F-4427-B98F-5316E920B1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2095505" cy="1121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7BD1B8-4CF2-44DF-8C7E-9E77527ADE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859" y="6107948"/>
            <a:ext cx="3986282" cy="62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82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pa_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sky, outdoor&#10;&#10;Description generated with very high confidence">
            <a:extLst>
              <a:ext uri="{FF2B5EF4-FFF2-40B4-BE49-F238E27FC236}">
                <a16:creationId xmlns:a16="http://schemas.microsoft.com/office/drawing/2014/main" id="{AEF3C291-9F52-4C0D-8A24-CF5FF506B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609" y="-223780"/>
            <a:ext cx="8620552" cy="7642111"/>
          </a:xfrm>
          <a:prstGeom prst="rect">
            <a:avLst/>
          </a:prstGeom>
        </p:spPr>
      </p:pic>
      <p:pic>
        <p:nvPicPr>
          <p:cNvPr id="14" name="Picture 1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635C193-DE0C-4BBA-97A2-A82D7AB918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6597352"/>
            <a:ext cx="2880321" cy="288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BBCE28-3DF0-48BD-8379-B8662FF729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199" y="1209676"/>
            <a:ext cx="6759581" cy="23876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59D3CE-F958-4C4A-86B7-D426A632F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199" y="3602038"/>
            <a:ext cx="6759581" cy="1149351"/>
          </a:xfrm>
        </p:spPr>
        <p:txBody>
          <a:bodyPr/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S</a:t>
            </a:r>
            <a:r>
              <a:rPr lang="en-US" dirty="0" err="1"/>
              <a:t>ubtítulo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25ADE2-F63D-467E-96F8-46510F1F7F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1941043" cy="11531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8EADBB-A5CB-4ABB-BBEB-117144ECD8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859" y="6107948"/>
            <a:ext cx="3986282" cy="62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33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údo geral">
    <p:bg>
      <p:bgPr>
        <a:blipFill dpi="0" rotWithShape="1">
          <a:blip r:embed="rId2">
            <a:alphaModFix amt="15000"/>
            <a:lum/>
          </a:blip>
          <a:srcRect/>
          <a:stretch>
            <a:fillRect t="-40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5143FEB-97F3-4185-9E3D-C43AC1DA887B}"/>
              </a:ext>
            </a:extLst>
          </p:cNvPr>
          <p:cNvSpPr txBox="1">
            <a:spLocks/>
          </p:cNvSpPr>
          <p:nvPr/>
        </p:nvSpPr>
        <p:spPr>
          <a:xfrm>
            <a:off x="1890132" y="6335712"/>
            <a:ext cx="2413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/>
              <a:t>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9046C6C-CCC7-4594-93E8-2995256A93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C8F26A-D045-4A39-8B89-5F58EDDE1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565" y="1052736"/>
            <a:ext cx="11522075" cy="5124227"/>
          </a:xfrm>
        </p:spPr>
        <p:txBody>
          <a:bodyPr/>
          <a:lstStyle>
            <a:lvl1pPr>
              <a:defRPr sz="2400">
                <a:solidFill>
                  <a:srgbClr val="373E47"/>
                </a:solidFill>
              </a:defRPr>
            </a:lvl1pPr>
            <a:lvl2pPr>
              <a:defRPr sz="2000">
                <a:solidFill>
                  <a:srgbClr val="373E47"/>
                </a:solidFill>
              </a:defRPr>
            </a:lvl2pPr>
            <a:lvl3pPr>
              <a:defRPr sz="18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6B2B2-3D8B-4DB0-8BD9-CF7500333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929" y="116297"/>
            <a:ext cx="1479711" cy="791753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7B6357D5-B15C-45CD-8D1D-3E1C9259A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47B25FBF-3AD3-4053-9BA4-F5DBB4D33A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3514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572">
          <p15:clr>
            <a:srgbClr val="FBAE40"/>
          </p15:clr>
        </p15:guide>
        <p15:guide id="4" pos="6335">
          <p15:clr>
            <a:srgbClr val="FBAE40"/>
          </p15:clr>
        </p15:guide>
        <p15:guide id="5" pos="7469">
          <p15:clr>
            <a:srgbClr val="FBAE40"/>
          </p15:clr>
        </p15:guide>
        <p15:guide id="6" pos="211">
          <p15:clr>
            <a:srgbClr val="FBAE40"/>
          </p15:clr>
        </p15:guide>
        <p15:guide id="7" orient="horz" pos="28">
          <p15:clr>
            <a:srgbClr val="FBAE40"/>
          </p15:clr>
        </p15:guide>
        <p15:guide id="8" orient="horz" pos="21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údo geral">
    <p:bg>
      <p:bgPr>
        <a:blipFill dpi="0" rotWithShape="1">
          <a:blip r:embed="rId2">
            <a:alphaModFix amt="15000"/>
            <a:lum/>
          </a:blip>
          <a:srcRect/>
          <a:stretch>
            <a:fillRect t="-40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5143FEB-97F3-4185-9E3D-C43AC1DA887B}"/>
              </a:ext>
            </a:extLst>
          </p:cNvPr>
          <p:cNvSpPr txBox="1">
            <a:spLocks/>
          </p:cNvSpPr>
          <p:nvPr/>
        </p:nvSpPr>
        <p:spPr>
          <a:xfrm>
            <a:off x="1890132" y="6335712"/>
            <a:ext cx="2413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/>
              <a:t>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9046C6C-CCC7-4594-93E8-2995256A93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C8F26A-D045-4A39-8B89-5F58EDDE1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052736"/>
            <a:ext cx="11522075" cy="5124227"/>
          </a:xfrm>
        </p:spPr>
        <p:txBody>
          <a:bodyPr/>
          <a:lstStyle>
            <a:lvl1pPr>
              <a:defRPr sz="2400">
                <a:solidFill>
                  <a:srgbClr val="373E47"/>
                </a:solidFill>
              </a:defRPr>
            </a:lvl1pPr>
            <a:lvl2pPr>
              <a:defRPr sz="2000">
                <a:solidFill>
                  <a:srgbClr val="373E47"/>
                </a:solidFill>
              </a:defRPr>
            </a:lvl2pPr>
            <a:lvl3pPr>
              <a:defRPr sz="18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pic>
        <p:nvPicPr>
          <p:cNvPr id="10" name="Graphic 21">
            <a:extLst>
              <a:ext uri="{FF2B5EF4-FFF2-40B4-BE49-F238E27FC236}">
                <a16:creationId xmlns:a16="http://schemas.microsoft.com/office/drawing/2014/main" id="{A8F553DF-8228-4ECA-B95C-C3B7D157DC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D0B421FD-D53A-414A-9705-9A1EFD0748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3343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572">
          <p15:clr>
            <a:srgbClr val="FBAE40"/>
          </p15:clr>
        </p15:guide>
        <p15:guide id="4" pos="6335">
          <p15:clr>
            <a:srgbClr val="FBAE40"/>
          </p15:clr>
        </p15:guide>
        <p15:guide id="5" pos="7469">
          <p15:clr>
            <a:srgbClr val="FBAE40"/>
          </p15:clr>
        </p15:guide>
        <p15:guide id="6" pos="211">
          <p15:clr>
            <a:srgbClr val="FBAE40"/>
          </p15:clr>
        </p15:guide>
        <p15:guide id="7" orient="horz" pos="28">
          <p15:clr>
            <a:srgbClr val="FBAE40"/>
          </p15:clr>
        </p15:guide>
        <p15:guide id="8" orient="horz" pos="2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do a Lado">
    <p:bg>
      <p:bgPr>
        <a:blipFill dpi="0" rotWithShape="1">
          <a:blip r:embed="rId2">
            <a:alphaModFix amt="15000"/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52A87-1FCE-4CAE-943C-303E870EE0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3" y="1052736"/>
            <a:ext cx="5684837" cy="5124227"/>
          </a:xfrm>
        </p:spPr>
        <p:txBody>
          <a:bodyPr/>
          <a:lstStyle>
            <a:lvl1pPr>
              <a:defRPr sz="2400">
                <a:solidFill>
                  <a:srgbClr val="373E47"/>
                </a:solidFill>
              </a:defRPr>
            </a:lvl1pPr>
            <a:lvl2pPr>
              <a:defRPr sz="2000">
                <a:solidFill>
                  <a:srgbClr val="373E47"/>
                </a:solidFill>
              </a:defRPr>
            </a:lvl2pPr>
            <a:lvl3pPr>
              <a:defRPr sz="18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F0FD12-30D6-4334-A577-57EE407CA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052736"/>
            <a:ext cx="5684441" cy="5124227"/>
          </a:xfrm>
        </p:spPr>
        <p:txBody>
          <a:bodyPr/>
          <a:lstStyle>
            <a:lvl1pPr>
              <a:defRPr sz="2400">
                <a:solidFill>
                  <a:srgbClr val="373E47"/>
                </a:solidFill>
              </a:defRPr>
            </a:lvl1pPr>
            <a:lvl2pPr>
              <a:defRPr sz="2000">
                <a:solidFill>
                  <a:srgbClr val="373E47"/>
                </a:solidFill>
              </a:defRPr>
            </a:lvl2pPr>
            <a:lvl3pPr>
              <a:defRPr sz="18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1F4AB7D-0570-45A9-BAC5-7C7B95C5BF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62" y="106465"/>
            <a:ext cx="1272176" cy="801585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02F93FBA-F99C-43D6-88AE-F82B802161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pic>
        <p:nvPicPr>
          <p:cNvPr id="35" name="Graphic 21">
            <a:extLst>
              <a:ext uri="{FF2B5EF4-FFF2-40B4-BE49-F238E27FC236}">
                <a16:creationId xmlns:a16="http://schemas.microsoft.com/office/drawing/2014/main" id="{463FD6A5-3FB4-45A5-9BDB-6F1BBA6FF8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615F14E3-FD15-46E6-BF10-37E76648D8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F566C08A-3E65-4CAF-A93F-93EC2598C099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219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ado a Lado">
    <p:bg>
      <p:bgPr>
        <a:blipFill dpi="0" rotWithShape="1">
          <a:blip r:embed="rId2">
            <a:alphaModFix amt="15000"/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52A87-1FCE-4CAE-943C-303E870EE0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3" y="1052736"/>
            <a:ext cx="5684837" cy="5124227"/>
          </a:xfrm>
        </p:spPr>
        <p:txBody>
          <a:bodyPr/>
          <a:lstStyle>
            <a:lvl1pPr>
              <a:defRPr sz="2400">
                <a:solidFill>
                  <a:srgbClr val="373E47"/>
                </a:solidFill>
              </a:defRPr>
            </a:lvl1pPr>
            <a:lvl2pPr>
              <a:defRPr sz="2000">
                <a:solidFill>
                  <a:srgbClr val="373E47"/>
                </a:solidFill>
              </a:defRPr>
            </a:lvl2pPr>
            <a:lvl3pPr>
              <a:defRPr sz="18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F0FD12-30D6-4334-A577-57EE407CA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052736"/>
            <a:ext cx="5684441" cy="5124227"/>
          </a:xfrm>
        </p:spPr>
        <p:txBody>
          <a:bodyPr/>
          <a:lstStyle>
            <a:lvl1pPr>
              <a:defRPr sz="2400">
                <a:solidFill>
                  <a:srgbClr val="373E47"/>
                </a:solidFill>
              </a:defRPr>
            </a:lvl1pPr>
            <a:lvl2pPr>
              <a:defRPr sz="2000">
                <a:solidFill>
                  <a:srgbClr val="373E47"/>
                </a:solidFill>
              </a:defRPr>
            </a:lvl2pPr>
            <a:lvl3pPr>
              <a:defRPr sz="18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02F93FBA-F99C-43D6-88AE-F82B802161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pic>
        <p:nvPicPr>
          <p:cNvPr id="8" name="Graphic 21">
            <a:extLst>
              <a:ext uri="{FF2B5EF4-FFF2-40B4-BE49-F238E27FC236}">
                <a16:creationId xmlns:a16="http://schemas.microsoft.com/office/drawing/2014/main" id="{A368CCEB-4E5F-4EFE-9F31-DAAB33F915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991C6514-4C7E-497D-9E95-C1DE7C1697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0133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bg>
      <p:bgPr>
        <a:blipFill dpi="0" rotWithShape="1">
          <a:blip r:embed="rId2">
            <a:alphaModFix amt="15000"/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565DD-933F-42C0-8E78-33C61B240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008141"/>
            <a:ext cx="5662611" cy="513813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373E4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57A3BF-4154-4833-B8AC-B91A88FE9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3" y="1648239"/>
            <a:ext cx="5662611" cy="4517066"/>
          </a:xfrm>
        </p:spPr>
        <p:txBody>
          <a:bodyPr/>
          <a:lstStyle>
            <a:lvl1pPr>
              <a:defRPr sz="2000">
                <a:solidFill>
                  <a:srgbClr val="373E47"/>
                </a:solidFill>
              </a:defRPr>
            </a:lvl1pPr>
            <a:lvl2pPr>
              <a:defRPr sz="1800">
                <a:solidFill>
                  <a:srgbClr val="373E47"/>
                </a:solidFill>
              </a:defRPr>
            </a:lvl2pPr>
            <a:lvl3pPr>
              <a:defRPr sz="16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166BB2-EA4B-47D1-A5C4-D3B65EBFBA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614" y="1008141"/>
            <a:ext cx="5660026" cy="513813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373E4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43A8E3-591E-44C6-8EB8-BB9AA965D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614" y="1648239"/>
            <a:ext cx="5660026" cy="4517066"/>
          </a:xfrm>
        </p:spPr>
        <p:txBody>
          <a:bodyPr/>
          <a:lstStyle>
            <a:lvl1pPr>
              <a:defRPr sz="2000">
                <a:solidFill>
                  <a:srgbClr val="373E47"/>
                </a:solidFill>
              </a:defRPr>
            </a:lvl1pPr>
            <a:lvl2pPr>
              <a:defRPr sz="1800">
                <a:solidFill>
                  <a:srgbClr val="373E47"/>
                </a:solidFill>
              </a:defRPr>
            </a:lvl2pPr>
            <a:lvl3pPr>
              <a:defRPr sz="16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pic>
        <p:nvPicPr>
          <p:cNvPr id="23" name="Graphic 21">
            <a:extLst>
              <a:ext uri="{FF2B5EF4-FFF2-40B4-BE49-F238E27FC236}">
                <a16:creationId xmlns:a16="http://schemas.microsoft.com/office/drawing/2014/main" id="{B83B9B09-E5A4-4871-A91E-8726770485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CE93E62-5C48-42DE-8855-1D7C0B109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929" y="116297"/>
            <a:ext cx="1479711" cy="791753"/>
          </a:xfrm>
          <a:prstGeom prst="rect">
            <a:avLst/>
          </a:prstGeom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83F77272-6670-4354-98CD-6E0F97969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6D966897-9775-44C7-ACAE-69FDA305B6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F566C08A-3E65-4CAF-A93F-93EC2598C099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484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ação">
    <p:bg>
      <p:bgPr>
        <a:blipFill dpi="0" rotWithShape="1">
          <a:blip r:embed="rId2">
            <a:alphaModFix amt="15000"/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565DD-933F-42C0-8E78-33C61B240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008141"/>
            <a:ext cx="5662611" cy="513813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373E4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57A3BF-4154-4833-B8AC-B91A88FE9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3" y="1648239"/>
            <a:ext cx="5662611" cy="4517066"/>
          </a:xfrm>
        </p:spPr>
        <p:txBody>
          <a:bodyPr/>
          <a:lstStyle>
            <a:lvl1pPr>
              <a:defRPr sz="2000">
                <a:solidFill>
                  <a:srgbClr val="373E47"/>
                </a:solidFill>
              </a:defRPr>
            </a:lvl1pPr>
            <a:lvl2pPr>
              <a:defRPr sz="1800">
                <a:solidFill>
                  <a:srgbClr val="373E47"/>
                </a:solidFill>
              </a:defRPr>
            </a:lvl2pPr>
            <a:lvl3pPr>
              <a:defRPr sz="16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166BB2-EA4B-47D1-A5C4-D3B65EBFBA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614" y="1008141"/>
            <a:ext cx="5660026" cy="513813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373E4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43A8E3-591E-44C6-8EB8-BB9AA965D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614" y="1648239"/>
            <a:ext cx="5660026" cy="4517066"/>
          </a:xfrm>
        </p:spPr>
        <p:txBody>
          <a:bodyPr/>
          <a:lstStyle>
            <a:lvl1pPr>
              <a:defRPr sz="2000">
                <a:solidFill>
                  <a:srgbClr val="373E47"/>
                </a:solidFill>
              </a:defRPr>
            </a:lvl1pPr>
            <a:lvl2pPr>
              <a:defRPr sz="1800">
                <a:solidFill>
                  <a:srgbClr val="373E47"/>
                </a:solidFill>
              </a:defRPr>
            </a:lvl2pPr>
            <a:lvl3pPr>
              <a:defRPr sz="16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3F77272-6670-4354-98CD-6E0F97969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pic>
        <p:nvPicPr>
          <p:cNvPr id="10" name="Graphic 21">
            <a:extLst>
              <a:ext uri="{FF2B5EF4-FFF2-40B4-BE49-F238E27FC236}">
                <a16:creationId xmlns:a16="http://schemas.microsoft.com/office/drawing/2014/main" id="{695FAD35-DBF4-4CFA-919C-C7A5114190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14">
            <a:extLst>
              <a:ext uri="{FF2B5EF4-FFF2-40B4-BE49-F238E27FC236}">
                <a16:creationId xmlns:a16="http://schemas.microsoft.com/office/drawing/2014/main" id="{A2293489-4003-4E1E-AC43-4C00947A24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981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e Multimédia">
    <p:bg>
      <p:bgPr>
        <a:blipFill dpi="0" rotWithShape="1">
          <a:blip r:embed="rId2">
            <a:alphaModFix amt="15000"/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D4DCE-230D-4754-AD4C-6DB04CD6F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895" y="1032500"/>
            <a:ext cx="6696745" cy="5132804"/>
          </a:xfrm>
        </p:spPr>
        <p:txBody>
          <a:bodyPr/>
          <a:lstStyle>
            <a:lvl1pPr>
              <a:defRPr sz="2000">
                <a:solidFill>
                  <a:srgbClr val="373E47"/>
                </a:solidFill>
              </a:defRPr>
            </a:lvl1pPr>
            <a:lvl2pPr>
              <a:defRPr sz="1800">
                <a:solidFill>
                  <a:srgbClr val="373E47"/>
                </a:solidFill>
              </a:defRPr>
            </a:lvl2pPr>
            <a:lvl3pPr>
              <a:defRPr sz="16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20C6B-625C-4F09-A53A-D5E8162EF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963" y="1032500"/>
            <a:ext cx="4752925" cy="513280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73E4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93F7580-ED7B-4883-9FF6-7027A7579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209E0424-4D3F-40B4-A2CC-08248E516E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84735-9164-4EE6-A59B-ABE81A6EE9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342" y="79142"/>
            <a:ext cx="1395298" cy="828908"/>
          </a:xfrm>
          <a:prstGeom prst="rect">
            <a:avLst/>
          </a:prstGeom>
        </p:spPr>
      </p:pic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030F2024-A383-4A56-8654-19C30B2E62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1569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o e Multimédia">
    <p:bg>
      <p:bgPr>
        <a:blipFill dpi="0" rotWithShape="1">
          <a:blip r:embed="rId2">
            <a:alphaModFix amt="15000"/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D4DCE-230D-4754-AD4C-6DB04CD6F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895" y="1032500"/>
            <a:ext cx="6696745" cy="5132804"/>
          </a:xfrm>
        </p:spPr>
        <p:txBody>
          <a:bodyPr/>
          <a:lstStyle>
            <a:lvl1pPr>
              <a:defRPr sz="2000">
                <a:solidFill>
                  <a:srgbClr val="373E47"/>
                </a:solidFill>
              </a:defRPr>
            </a:lvl1pPr>
            <a:lvl2pPr>
              <a:defRPr sz="1800">
                <a:solidFill>
                  <a:srgbClr val="373E47"/>
                </a:solidFill>
              </a:defRPr>
            </a:lvl2pPr>
            <a:lvl3pPr>
              <a:defRPr sz="16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20C6B-625C-4F09-A53A-D5E8162EF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963" y="1032500"/>
            <a:ext cx="4752925" cy="513280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73E4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09E0424-4D3F-40B4-A2CC-08248E516E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pic>
        <p:nvPicPr>
          <p:cNvPr id="8" name="Graphic 21">
            <a:extLst>
              <a:ext uri="{FF2B5EF4-FFF2-40B4-BE49-F238E27FC236}">
                <a16:creationId xmlns:a16="http://schemas.microsoft.com/office/drawing/2014/main" id="{30E90508-D988-4001-8968-3BCFA4E9D5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5D14FAC8-4CB6-4AD5-B131-CBEB02F931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7610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e Imagem">
    <p:bg>
      <p:bgPr>
        <a:blipFill dpi="0" rotWithShape="1">
          <a:blip r:embed="rId2">
            <a:alphaModFix amt="15000"/>
            <a:lum/>
          </a:blip>
          <a:srcRect/>
          <a:stretch>
            <a:fillRect t="-40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619A0-AE51-4CB9-9672-AB88E6107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59895" y="1032500"/>
            <a:ext cx="6696745" cy="5132804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rgbClr val="373E4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PT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F483B-53A7-4FD5-B27D-E11CDF790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964" y="1032500"/>
            <a:ext cx="4752924" cy="513280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73E4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pic>
        <p:nvPicPr>
          <p:cNvPr id="21" name="Graphic 21">
            <a:extLst>
              <a:ext uri="{FF2B5EF4-FFF2-40B4-BE49-F238E27FC236}">
                <a16:creationId xmlns:a16="http://schemas.microsoft.com/office/drawing/2014/main" id="{381C0F9A-058B-4F53-B48F-C478636915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2D4C85A-33B6-44F3-A57D-2819B6048D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929" y="116297"/>
            <a:ext cx="1479711" cy="791753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1CA1DDF4-DEF8-4019-B0BF-A7E1499BEA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2E4E8790-E771-4929-A4BC-F52FB7D15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3976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údo e Imagem">
    <p:bg>
      <p:bgPr>
        <a:blipFill dpi="0" rotWithShape="1">
          <a:blip r:embed="rId2">
            <a:alphaModFix amt="15000"/>
            <a:lum/>
          </a:blip>
          <a:srcRect/>
          <a:stretch>
            <a:fillRect t="-40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619A0-AE51-4CB9-9672-AB88E6107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59895" y="1032500"/>
            <a:ext cx="6696745" cy="5132804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rgbClr val="373E4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PT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F483B-53A7-4FD5-B27D-E11CDF790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964" y="1032500"/>
            <a:ext cx="4752924" cy="513280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73E4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CA1DDF4-DEF8-4019-B0BF-A7E1499BEA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pic>
        <p:nvPicPr>
          <p:cNvPr id="8" name="Graphic 21">
            <a:extLst>
              <a:ext uri="{FF2B5EF4-FFF2-40B4-BE49-F238E27FC236}">
                <a16:creationId xmlns:a16="http://schemas.microsoft.com/office/drawing/2014/main" id="{987F9796-F097-434D-AD1E-595ACB0D4E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F7CA5D89-8E0F-4521-B066-73378A269F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2402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dor_1">
    <p:bg>
      <p:bgPr>
        <a:blipFill dpi="0" rotWithShape="1">
          <a:blip r:embed="rId2">
            <a:alphaModFix amt="15000"/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21">
            <a:extLst>
              <a:ext uri="{FF2B5EF4-FFF2-40B4-BE49-F238E27FC236}">
                <a16:creationId xmlns:a16="http://schemas.microsoft.com/office/drawing/2014/main" id="{813AD8DB-203D-4CAA-8B3B-746B9F5F1D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453CDFE-CB5A-43B7-985A-744AE86DE4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199" y="1209676"/>
            <a:ext cx="6759581" cy="23876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rgbClr val="373E47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C9B1052-4172-462E-9077-03BAD2E1A1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199" y="3602038"/>
            <a:ext cx="6759581" cy="1149351"/>
          </a:xfrm>
        </p:spPr>
        <p:txBody>
          <a:bodyPr/>
          <a:lstStyle>
            <a:lvl1pPr marL="0" indent="0" algn="l">
              <a:buNone/>
              <a:defRPr sz="3000">
                <a:solidFill>
                  <a:srgbClr val="373E4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S</a:t>
            </a:r>
            <a:r>
              <a:rPr lang="en-US" dirty="0" err="1"/>
              <a:t>ubtítulo</a:t>
            </a:r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CEFEB58C-CB02-4AC7-AEC3-B7EFCB8A87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466805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parador_1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outdoor&#10;&#10;Description generated with very high confidence">
            <a:extLst>
              <a:ext uri="{FF2B5EF4-FFF2-40B4-BE49-F238E27FC236}">
                <a16:creationId xmlns:a16="http://schemas.microsoft.com/office/drawing/2014/main" id="{39B70727-E4C3-4DD5-8E50-C76BB258C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975" y="0"/>
            <a:ext cx="7736049" cy="6858000"/>
          </a:xfrm>
          <a:prstGeom prst="rect">
            <a:avLst/>
          </a:prstGeom>
        </p:spPr>
      </p:pic>
      <p:pic>
        <p:nvPicPr>
          <p:cNvPr id="14" name="Graphic 21">
            <a:extLst>
              <a:ext uri="{FF2B5EF4-FFF2-40B4-BE49-F238E27FC236}">
                <a16:creationId xmlns:a16="http://schemas.microsoft.com/office/drawing/2014/main" id="{813AD8DB-203D-4CAA-8B3B-746B9F5F1D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453CDFE-CB5A-43B7-985A-744AE86DE4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199" y="1209676"/>
            <a:ext cx="6759581" cy="23876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C9B1052-4172-462E-9077-03BAD2E1A1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199" y="3602038"/>
            <a:ext cx="6759581" cy="1149351"/>
          </a:xfrm>
        </p:spPr>
        <p:txBody>
          <a:bodyPr/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S</a:t>
            </a:r>
            <a:r>
              <a:rPr lang="en-US" dirty="0" err="1"/>
              <a:t>ubtítulo</a:t>
            </a:r>
            <a:endParaRPr lang="en-US" dirty="0"/>
          </a:p>
        </p:txBody>
      </p:sp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ACCDE60A-9E33-4F68-B855-8169FD936F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169571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parador_1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outdoor&#10;&#10;Description generated with very high confidence">
            <a:extLst>
              <a:ext uri="{FF2B5EF4-FFF2-40B4-BE49-F238E27FC236}">
                <a16:creationId xmlns:a16="http://schemas.microsoft.com/office/drawing/2014/main" id="{39B70727-E4C3-4DD5-8E50-C76BB258C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-726961"/>
            <a:ext cx="7736049" cy="6858000"/>
          </a:xfrm>
          <a:prstGeom prst="rect">
            <a:avLst/>
          </a:prstGeom>
        </p:spPr>
      </p:pic>
      <p:pic>
        <p:nvPicPr>
          <p:cNvPr id="14" name="Graphic 21">
            <a:extLst>
              <a:ext uri="{FF2B5EF4-FFF2-40B4-BE49-F238E27FC236}">
                <a16:creationId xmlns:a16="http://schemas.microsoft.com/office/drawing/2014/main" id="{813AD8DB-203D-4CAA-8B3B-746B9F5F1D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453CDFE-CB5A-43B7-985A-744AE86DE4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199" y="1209676"/>
            <a:ext cx="6759581" cy="23876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C9B1052-4172-462E-9077-03BAD2E1A1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199" y="3602038"/>
            <a:ext cx="6759581" cy="1149351"/>
          </a:xfrm>
        </p:spPr>
        <p:txBody>
          <a:bodyPr/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S</a:t>
            </a:r>
            <a:r>
              <a:rPr lang="en-US" dirty="0" err="1"/>
              <a:t>ubtítulo</a:t>
            </a:r>
            <a:endParaRPr lang="en-US" dirty="0"/>
          </a:p>
        </p:txBody>
      </p:sp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456CCFB2-4FC1-46C6-B526-DA7B78F94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254442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parador_1"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very dark room&#10;&#10;Description generated with high confidence">
            <a:extLst>
              <a:ext uri="{FF2B5EF4-FFF2-40B4-BE49-F238E27FC236}">
                <a16:creationId xmlns:a16="http://schemas.microsoft.com/office/drawing/2014/main" id="{6D826211-94A2-4EAD-BAA9-62F4B5186B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-387424"/>
            <a:ext cx="9820008" cy="7559632"/>
          </a:xfrm>
          <a:prstGeom prst="rect">
            <a:avLst/>
          </a:prstGeom>
        </p:spPr>
      </p:pic>
      <p:pic>
        <p:nvPicPr>
          <p:cNvPr id="14" name="Graphic 21">
            <a:extLst>
              <a:ext uri="{FF2B5EF4-FFF2-40B4-BE49-F238E27FC236}">
                <a16:creationId xmlns:a16="http://schemas.microsoft.com/office/drawing/2014/main" id="{813AD8DB-203D-4CAA-8B3B-746B9F5F1D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453CDFE-CB5A-43B7-985A-744AE86DE4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199" y="1209676"/>
            <a:ext cx="6759581" cy="23876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C9B1052-4172-462E-9077-03BAD2E1A1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199" y="3602038"/>
            <a:ext cx="6759581" cy="1149351"/>
          </a:xfrm>
        </p:spPr>
        <p:txBody>
          <a:bodyPr/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S</a:t>
            </a:r>
            <a:r>
              <a:rPr lang="en-US" dirty="0" err="1"/>
              <a:t>ubtítulo</a:t>
            </a:r>
            <a:endParaRPr lang="en-US" dirty="0"/>
          </a:p>
        </p:txBody>
      </p:sp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5EE517D9-286B-40B6-B936-9B0E7D77F1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904170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parador_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ery dark room&#10;&#10;Description generated with high confidence">
            <a:extLst>
              <a:ext uri="{FF2B5EF4-FFF2-40B4-BE49-F238E27FC236}">
                <a16:creationId xmlns:a16="http://schemas.microsoft.com/office/drawing/2014/main" id="{E790DCA2-1B74-484B-A6F6-17C3E0B195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975" y="0"/>
            <a:ext cx="7736049" cy="6858000"/>
          </a:xfrm>
          <a:prstGeom prst="rect">
            <a:avLst/>
          </a:prstGeom>
        </p:spPr>
      </p:pic>
      <p:pic>
        <p:nvPicPr>
          <p:cNvPr id="14" name="Graphic 21">
            <a:extLst>
              <a:ext uri="{FF2B5EF4-FFF2-40B4-BE49-F238E27FC236}">
                <a16:creationId xmlns:a16="http://schemas.microsoft.com/office/drawing/2014/main" id="{813AD8DB-203D-4CAA-8B3B-746B9F5F1D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" y="116632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453CDFE-CB5A-43B7-985A-744AE86DE4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199" y="1209676"/>
            <a:ext cx="6759581" cy="23876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rgbClr val="373E47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C9B1052-4172-462E-9077-03BAD2E1A1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199" y="3602038"/>
            <a:ext cx="6759581" cy="1149351"/>
          </a:xfrm>
        </p:spPr>
        <p:txBody>
          <a:bodyPr/>
          <a:lstStyle>
            <a:lvl1pPr marL="0" indent="0" algn="l">
              <a:buNone/>
              <a:defRPr sz="3000">
                <a:solidFill>
                  <a:srgbClr val="373E4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S</a:t>
            </a:r>
            <a:r>
              <a:rPr lang="en-US" dirty="0" err="1"/>
              <a:t>ubtítulo</a:t>
            </a:r>
            <a:endParaRPr lang="en-US" dirty="0"/>
          </a:p>
        </p:txBody>
      </p:sp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3DC5D866-3F83-4A36-8DEC-DF618164AA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947146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parador_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21">
            <a:extLst>
              <a:ext uri="{FF2B5EF4-FFF2-40B4-BE49-F238E27FC236}">
                <a16:creationId xmlns:a16="http://schemas.microsoft.com/office/drawing/2014/main" id="{813AD8DB-203D-4CAA-8B3B-746B9F5F1D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" y="553015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453CDFE-CB5A-43B7-985A-744AE86DE4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9199" y="1209676"/>
            <a:ext cx="6759581" cy="23876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C9B1052-4172-462E-9077-03BAD2E1A1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49199" y="3602038"/>
            <a:ext cx="6759581" cy="1149351"/>
          </a:xfrm>
        </p:spPr>
        <p:txBody>
          <a:bodyPr/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dirty="0"/>
              <a:t>S</a:t>
            </a:r>
            <a:r>
              <a:rPr lang="en-US" dirty="0" err="1"/>
              <a:t>ubtítulo</a:t>
            </a:r>
            <a:endParaRPr lang="en-US" dirty="0"/>
          </a:p>
        </p:txBody>
      </p:sp>
      <p:pic>
        <p:nvPicPr>
          <p:cNvPr id="3" name="Picture 2" descr="A picture containing sky, outdoor&#10;&#10;Description generated with very high confidence">
            <a:extLst>
              <a:ext uri="{FF2B5EF4-FFF2-40B4-BE49-F238E27FC236}">
                <a16:creationId xmlns:a16="http://schemas.microsoft.com/office/drawing/2014/main" id="{7BEB2232-65AB-40AB-A188-636B908781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7484"/>
            <a:ext cx="7736049" cy="6858000"/>
          </a:xfrm>
          <a:prstGeom prst="rect">
            <a:avLst/>
          </a:prstGeom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857ADA0D-EB7D-44EE-B59B-B0D52BDDA8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8587588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echo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658CA8-B811-44DB-86A7-B3D802B222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160" y="6542606"/>
            <a:ext cx="3215680" cy="3799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83451E-5680-470E-B88C-7DCE3DF328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6096000"/>
            <a:ext cx="3886200" cy="57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0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en-US"/>
              <a:t>Clique para editar o estilo de título do Modelo Global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en-US"/>
              <a:t>Clique para editar os estilos do texto de Modelo Global</a:t>
            </a:r>
          </a:p>
          <a:p>
            <a:pPr lvl="1"/>
            <a:r>
              <a:rPr lang="pt-PT" altLang="en-US"/>
              <a:t>Segundo nível</a:t>
            </a:r>
          </a:p>
          <a:p>
            <a:pPr lvl="2"/>
            <a:r>
              <a:rPr lang="pt-PT" altLang="en-US"/>
              <a:t>Terceiro nível</a:t>
            </a:r>
          </a:p>
          <a:p>
            <a:pPr lvl="3"/>
            <a:r>
              <a:rPr lang="pt-PT" altLang="en-US"/>
              <a:t>Quarto nível</a:t>
            </a:r>
          </a:p>
          <a:p>
            <a:pPr lvl="4"/>
            <a:r>
              <a:rPr lang="pt-PT" altLang="en-US"/>
              <a:t>Quinto nível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2F597-F7D2-494C-BBCE-B87B7EAA16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CB44470-A2AD-44D5-AC3A-DDBFD772B676}" type="datetimeFigureOut">
              <a:rPr lang="pt-PT" smtClean="0"/>
              <a:pPr>
                <a:defRPr/>
              </a:pPr>
              <a:t>27/01/2021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CE30F-180F-4C28-B4D2-1AF6A28E5F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E11C8-E740-4FA1-93A4-15797753A8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50EC13-7954-4D85-A1C7-9102884E35C3}" type="slidenum">
              <a:rPr lang="pt-PT" altLang="pt-PT" smtClean="0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18448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  <p:sldLayoutId id="2147483983" r:id="rId17"/>
    <p:sldLayoutId id="2147483984" r:id="rId18"/>
    <p:sldLayoutId id="2147483985" r:id="rId19"/>
    <p:sldLayoutId id="2147483986" r:id="rId20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etchapp.com/" TargetMode="External"/><Relationship Id="rId2" Type="http://schemas.openxmlformats.org/officeDocument/2006/relationships/hyperlink" Target="https://www.squarespace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mturk.com/" TargetMode="External"/><Relationship Id="rId5" Type="http://schemas.openxmlformats.org/officeDocument/2006/relationships/hyperlink" Target="https://education.github.com/pack" TargetMode="External"/><Relationship Id="rId4" Type="http://schemas.openxmlformats.org/officeDocument/2006/relationships/hyperlink" Target="https://www.figma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opensource.com/article/18/6/open-source-augmented-reality-sdks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marxentlabs.com/augmented-reality-sdks-comprehensive-guide/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marxentlabs.com/augmented-reality-sdks-comprehensive-guide/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manticscholar.org/paper/A-generic-virtual-reality-software-system%27s-and-Steinicke-Ropinski/0baf843665b67906573b8edcae5905f7fe98e8e7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softmedialab.com/blog/best-tools-for-vr-development/" TargetMode="Externa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towardsdatascience.com/10-must-try-open-source-tools-for-machine-learning-1c4420ef40df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ground.tensorflow.org/" TargetMode="External"/><Relationship Id="rId2" Type="http://schemas.openxmlformats.org/officeDocument/2006/relationships/hyperlink" Target="https://www.tensorflow.org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www.codementor.io/blog/MVP-product-market-fit-2lvrzn68b2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hyperlink" Target="https://www.arduino.cc/" TargetMode="External"/><Relationship Id="rId7" Type="http://schemas.openxmlformats.org/officeDocument/2006/relationships/hyperlink" Target="https://www.3dhubs.com/" TargetMode="External"/><Relationship Id="rId2" Type="http://schemas.openxmlformats.org/officeDocument/2006/relationships/hyperlink" Target="https://predictabledesigns.com/how-to-prototype-hardware-product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blender.org/" TargetMode="External"/><Relationship Id="rId5" Type="http://schemas.openxmlformats.org/officeDocument/2006/relationships/hyperlink" Target="https://www.sparkfun.com/" TargetMode="External"/><Relationship Id="rId4" Type="http://schemas.openxmlformats.org/officeDocument/2006/relationships/hyperlink" Target="https://www.raspberrypi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ructables.com/" TargetMode="External"/><Relationship Id="rId2" Type="http://schemas.openxmlformats.org/officeDocument/2006/relationships/hyperlink" Target="https://grabcad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QYfz8Zf1ik" TargetMode="External"/><Relationship Id="rId2" Type="http://schemas.openxmlformats.org/officeDocument/2006/relationships/hyperlink" Target="https://www.youtube.com/watch?v=Xj8Zu8wuCNs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courses/sloan-school-of-management/15-783j-product-design-and-development-spring-2006/syllabus/" TargetMode="External"/><Relationship Id="rId2" Type="http://schemas.openxmlformats.org/officeDocument/2006/relationships/hyperlink" Target="https://ocw.mit.edu/courses/electrical-engineering-and-computer-science/6-831-user-interface-design-and-implementation-spring-2011/syllabus/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article.io/guide/how-to-build-a-product/intro/" TargetMode="External"/><Relationship Id="rId7" Type="http://schemas.openxmlformats.org/officeDocument/2006/relationships/hyperlink" Target="http://www.altitudeinc.com/mvp-hardware/" TargetMode="External"/><Relationship Id="rId2" Type="http://schemas.openxmlformats.org/officeDocument/2006/relationships/hyperlink" Target="https://en.wikipedia.org/wiki/Comparison_of_software_prototyping_tools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highway1.io/eric-ries-wants-you-to-sell-your-prototypes/" TargetMode="External"/><Relationship Id="rId5" Type="http://schemas.openxmlformats.org/officeDocument/2006/relationships/hyperlink" Target="http://www.bresslergroup.com/blog/the-six-prototypes-every-startup-needs-to-make/" TargetMode="External"/><Relationship Id="rId4" Type="http://schemas.openxmlformats.org/officeDocument/2006/relationships/hyperlink" Target="https://en.wikipedia.org/wiki/Lean_startup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ocw.mit.edu/courses/media-arts-and-sciences/mas-863-how-to-make-almost-anything-fall-2002/" TargetMode="External"/><Relationship Id="rId2" Type="http://schemas.openxmlformats.org/officeDocument/2006/relationships/hyperlink" Target="https://ocw.mit.edu/courses/mechanical-engineering/2-00b-toy-product-design-spring-2008/index.htm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ocw.mit.edu/courses/media-arts-and-sciences/mas-742-industrial-design-intelligence-a-cognitive-approach-to-engineering-fall-2003/index.htm" TargetMode="External"/><Relationship Id="rId4" Type="http://schemas.openxmlformats.org/officeDocument/2006/relationships/hyperlink" Target="https://ocw.mit.edu/courses/aeronautics-and-astronautics/16-810-engineering-design-and-rapid-prototyping-january-iap-2007/index.ht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vimeo.com/92845728" TargetMode="Externa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A68FB37B-7D59-4CF6-B7CE-A1AA7648F4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t-PT" altLang="pt-PT"/>
              <a:t>Prototyping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11051C-F687-4575-996B-8C43872831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/>
              <a:t>Antonio Câmara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PT" sz="2400"/>
              <a:t>January 29 th</a:t>
            </a:r>
            <a:r>
              <a:rPr lang="pt-PT" sz="2400" dirty="0"/>
              <a:t>,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8">
            <a:extLst>
              <a:ext uri="{FF2B5EF4-FFF2-40B4-BE49-F238E27FC236}">
                <a16:creationId xmlns:a16="http://schemas.microsoft.com/office/drawing/2014/main" id="{6C12DCC7-BCC4-4FC7-A185-6272531E0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1052736"/>
            <a:ext cx="5468416" cy="5124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pt-PT" altLang="pt-PT" sz="2000" dirty="0" err="1">
                <a:solidFill>
                  <a:srgbClr val="373E47"/>
                </a:solidFill>
                <a:latin typeface="+mn-lt"/>
                <a:cs typeface="+mn-cs"/>
              </a:rPr>
              <a:t>Initial</a:t>
            </a:r>
            <a:r>
              <a:rPr lang="pt-PT" altLang="pt-PT" sz="2000" dirty="0">
                <a:solidFill>
                  <a:srgbClr val="373E47"/>
                </a:solidFill>
                <a:latin typeface="+mn-lt"/>
                <a:cs typeface="+mn-cs"/>
              </a:rPr>
              <a:t> </a:t>
            </a:r>
            <a:r>
              <a:rPr lang="pt-PT" altLang="pt-PT" sz="2000" dirty="0" err="1">
                <a:solidFill>
                  <a:srgbClr val="373E47"/>
                </a:solidFill>
                <a:latin typeface="+mn-lt"/>
                <a:cs typeface="+mn-cs"/>
              </a:rPr>
              <a:t>market</a:t>
            </a:r>
            <a:r>
              <a:rPr lang="pt-PT" altLang="pt-PT" sz="2000" dirty="0">
                <a:solidFill>
                  <a:srgbClr val="373E47"/>
                </a:solidFill>
                <a:latin typeface="+mn-lt"/>
                <a:cs typeface="+mn-cs"/>
              </a:rPr>
              <a:t> </a:t>
            </a:r>
            <a:r>
              <a:rPr lang="pt-PT" altLang="pt-PT" sz="2000" dirty="0" err="1">
                <a:solidFill>
                  <a:srgbClr val="373E47"/>
                </a:solidFill>
                <a:latin typeface="+mn-lt"/>
                <a:cs typeface="+mn-cs"/>
              </a:rPr>
              <a:t>validation</a:t>
            </a:r>
            <a:r>
              <a:rPr lang="pt-PT" altLang="pt-PT" sz="2000" dirty="0">
                <a:solidFill>
                  <a:srgbClr val="373E47"/>
                </a:solidFill>
                <a:latin typeface="+mn-lt"/>
                <a:cs typeface="+mn-cs"/>
              </a:rPr>
              <a:t>
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pt-PT" altLang="pt-PT" sz="2000" dirty="0" err="1">
                <a:solidFill>
                  <a:srgbClr val="373E47"/>
                </a:solidFill>
                <a:latin typeface="+mn-lt"/>
                <a:cs typeface="+mn-cs"/>
              </a:rPr>
              <a:t>Requirements</a:t>
            </a:r>
            <a:r>
              <a:rPr lang="pt-PT" altLang="pt-PT" sz="2000" dirty="0">
                <a:solidFill>
                  <a:srgbClr val="373E47"/>
                </a:solidFill>
                <a:latin typeface="+mn-lt"/>
                <a:cs typeface="+mn-cs"/>
              </a:rPr>
              <a:t> </a:t>
            </a:r>
            <a:r>
              <a:rPr lang="pt-PT" altLang="pt-PT" sz="2000" dirty="0" err="1">
                <a:solidFill>
                  <a:srgbClr val="373E47"/>
                </a:solidFill>
                <a:latin typeface="+mn-lt"/>
                <a:cs typeface="+mn-cs"/>
              </a:rPr>
              <a:t>specification</a:t>
            </a:r>
            <a:r>
              <a:rPr lang="pt-PT" altLang="pt-PT" sz="2000" dirty="0">
                <a:solidFill>
                  <a:srgbClr val="373E47"/>
                </a:solidFill>
                <a:latin typeface="+mn-lt"/>
                <a:cs typeface="+mn-cs"/>
              </a:rPr>
              <a:t>
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pt-PT" sz="2000" dirty="0">
                <a:solidFill>
                  <a:srgbClr val="373E47"/>
                </a:solidFill>
                <a:latin typeface="+mn-lt"/>
                <a:cs typeface="+mn-cs"/>
              </a:rPr>
              <a:t>Drawing of wireframes on "paper"
</a:t>
            </a:r>
            <a:endParaRPr lang="pt-PT" altLang="pt-PT" sz="2000" dirty="0">
              <a:solidFill>
                <a:srgbClr val="373E47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pt-PT" sz="2000" dirty="0">
                <a:solidFill>
                  <a:srgbClr val="373E47"/>
                </a:solidFill>
                <a:latin typeface="+mn-lt"/>
                <a:cs typeface="+mn-cs"/>
              </a:rPr>
              <a:t>Implementation of the first
prototype based on wireframes
</a:t>
            </a:r>
            <a:endParaRPr lang="pt-PT" altLang="pt-PT" sz="2000" dirty="0">
              <a:solidFill>
                <a:srgbClr val="373E47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pt-PT" altLang="pt-PT" sz="2000" dirty="0" err="1">
                <a:solidFill>
                  <a:srgbClr val="373E47"/>
                </a:solidFill>
                <a:latin typeface="+mn-lt"/>
                <a:cs typeface="+mn-cs"/>
              </a:rPr>
              <a:t>Usability</a:t>
            </a:r>
            <a:r>
              <a:rPr lang="pt-PT" altLang="pt-PT" sz="2000" dirty="0">
                <a:solidFill>
                  <a:srgbClr val="373E47"/>
                </a:solidFill>
                <a:latin typeface="+mn-lt"/>
                <a:cs typeface="+mn-cs"/>
              </a:rPr>
              <a:t> </a:t>
            </a:r>
            <a:r>
              <a:rPr lang="pt-PT" altLang="pt-PT" sz="2000" dirty="0" err="1">
                <a:solidFill>
                  <a:srgbClr val="373E47"/>
                </a:solidFill>
                <a:latin typeface="+mn-lt"/>
                <a:cs typeface="+mn-cs"/>
              </a:rPr>
              <a:t>testing</a:t>
            </a:r>
            <a:r>
              <a:rPr lang="pt-PT" altLang="pt-PT" sz="2000" dirty="0">
                <a:solidFill>
                  <a:srgbClr val="373E47"/>
                </a:solidFill>
                <a:latin typeface="+mn-lt"/>
                <a:cs typeface="+mn-cs"/>
              </a:rPr>
              <a:t>
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pt-PT" sz="2000" dirty="0" err="1">
                <a:solidFill>
                  <a:srgbClr val="373E47"/>
                </a:solidFill>
                <a:latin typeface="+mn-lt"/>
                <a:cs typeface="+mn-cs"/>
              </a:rPr>
              <a:t>Interative</a:t>
            </a:r>
            <a:r>
              <a:rPr lang="en-US" altLang="pt-PT" sz="2000" dirty="0">
                <a:solidFill>
                  <a:srgbClr val="373E47"/>
                </a:solidFill>
                <a:latin typeface="+mn-lt"/>
                <a:cs typeface="+mn-cs"/>
              </a:rPr>
              <a:t> process until you get a 
functional version
</a:t>
            </a:r>
            <a:endParaRPr lang="pt-PT" altLang="pt-PT" sz="2000" dirty="0">
              <a:solidFill>
                <a:srgbClr val="373E47"/>
              </a:solidFill>
              <a:latin typeface="+mn-lt"/>
              <a:cs typeface="+mn-cs"/>
            </a:endParaRP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CFCC06B3-9E76-4590-89BF-A26306BDD59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1759045"/>
            <a:ext cx="5684837" cy="3711386"/>
          </a:xfrm>
          <a:noFill/>
        </p:spPr>
      </p:pic>
      <p:sp>
        <p:nvSpPr>
          <p:cNvPr id="4098" name="Title 1">
            <a:extLst>
              <a:ext uri="{FF2B5EF4-FFF2-40B4-BE49-F238E27FC236}">
                <a16:creationId xmlns:a16="http://schemas.microsoft.com/office/drawing/2014/main" id="{9AC3B506-28E0-4499-9712-13B454AF2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34" y="429344"/>
            <a:ext cx="8569349" cy="503386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altLang="pt-PT" dirty="0"/>
              <a:t>Software projects
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5C5673-8C2D-4177-AC39-81218B99BE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7448" y="1052736"/>
            <a:ext cx="9093696" cy="5184576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PT" altLang="pt-PT" sz="1400" b="1" dirty="0"/>
              <a:t>UI/UX </a:t>
            </a:r>
            <a:r>
              <a:rPr lang="pt-PT" altLang="pt-PT" sz="1400" b="1" dirty="0" err="1"/>
              <a:t>Prototyping</a:t>
            </a:r>
            <a:r>
              <a:rPr lang="pt-PT" altLang="pt-PT" sz="1400" dirty="0"/>
              <a:t>
</a:t>
            </a:r>
            <a:r>
              <a:rPr lang="pt-PT" altLang="pt-PT" sz="1400" dirty="0" err="1"/>
              <a:t>Square</a:t>
            </a:r>
            <a:r>
              <a:rPr lang="pt-PT" altLang="pt-PT" sz="1400" dirty="0"/>
              <a:t> </a:t>
            </a:r>
            <a:r>
              <a:rPr lang="pt-PT" altLang="pt-PT" sz="1400" dirty="0" err="1"/>
              <a:t>Space</a:t>
            </a:r>
            <a:endParaRPr lang="pt-PT" altLang="pt-PT" sz="1400" dirty="0"/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PT" altLang="pt-PT" sz="1400" dirty="0">
                <a:hlinkClick r:id="rId2"/>
              </a:rPr>
              <a:t>https://www.squarespace.com/</a:t>
            </a:r>
            <a:endParaRPr lang="pt-PT" altLang="pt-PT" sz="1400" dirty="0"/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PT" altLang="pt-PT" sz="1400" dirty="0"/>
              <a:t>Sketch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PT" altLang="pt-PT" sz="1400" dirty="0">
                <a:hlinkClick r:id="rId3"/>
              </a:rPr>
              <a:t>https://www.sketchapp.com/</a:t>
            </a:r>
            <a:endParaRPr lang="pt-PT" altLang="pt-PT" sz="1400" dirty="0"/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PT" altLang="pt-PT" sz="1400" dirty="0" err="1"/>
              <a:t>Figma</a:t>
            </a:r>
            <a:endParaRPr lang="pt-PT" altLang="pt-PT" sz="1400" dirty="0"/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PT" altLang="pt-PT" sz="1400" dirty="0">
                <a:hlinkClick r:id="rId4"/>
              </a:rPr>
              <a:t>https://www.figma.com/</a:t>
            </a:r>
            <a:endParaRPr lang="pt-PT" altLang="pt-PT" sz="1400" dirty="0"/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PT" altLang="pt-PT" sz="1400" b="1" dirty="0"/>
              <a:t>Software </a:t>
            </a:r>
            <a:r>
              <a:rPr lang="pt-PT" altLang="pt-PT" sz="1400" b="1" dirty="0" err="1"/>
              <a:t>development</a:t>
            </a:r>
            <a:r>
              <a:rPr lang="pt-PT" altLang="pt-PT" sz="1400" dirty="0"/>
              <a:t>
GitHub for </a:t>
            </a:r>
            <a:r>
              <a:rPr lang="pt-PT" altLang="pt-PT" sz="1400" dirty="0" err="1"/>
              <a:t>students</a:t>
            </a:r>
            <a:r>
              <a:rPr lang="pt-PT" altLang="pt-PT" sz="1400" dirty="0"/>
              <a:t>
</a:t>
            </a:r>
            <a:r>
              <a:rPr lang="pt-PT" altLang="pt-PT" sz="1400" dirty="0">
                <a:hlinkClick r:id="rId5"/>
              </a:rPr>
              <a:t>https://education.github.com/pack</a:t>
            </a:r>
            <a:r>
              <a:rPr lang="pt-PT" altLang="pt-PT" sz="1400" dirty="0"/>
              <a:t> (incluindo Atom, AWS, </a:t>
            </a:r>
            <a:r>
              <a:rPr lang="pt-PT" altLang="pt-PT" sz="1400" dirty="0" err="1"/>
              <a:t>Cart</a:t>
            </a:r>
            <a:r>
              <a:rPr lang="pt-PT" altLang="pt-PT" sz="1400" dirty="0"/>
              <a:t>, </a:t>
            </a:r>
            <a:r>
              <a:rPr lang="pt-PT" altLang="pt-PT" sz="1400" dirty="0" err="1"/>
              <a:t>Stripe</a:t>
            </a:r>
            <a:r>
              <a:rPr lang="pt-PT" altLang="pt-PT" sz="1400" dirty="0"/>
              <a:t>, </a:t>
            </a:r>
            <a:r>
              <a:rPr lang="pt-PT" altLang="pt-PT" sz="1400" dirty="0" err="1"/>
              <a:t>Unreal</a:t>
            </a:r>
            <a:r>
              <a:rPr lang="pt-PT" altLang="pt-PT" sz="1400" dirty="0"/>
              <a:t>)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PT" altLang="pt-PT" sz="1400" b="1" dirty="0" err="1"/>
              <a:t>Help</a:t>
            </a:r>
            <a:r>
              <a:rPr lang="pt-PT" altLang="pt-PT" sz="1400" b="1" dirty="0"/>
              <a:t> / Ajuda</a:t>
            </a:r>
            <a:r>
              <a:rPr lang="pt-PT" altLang="pt-PT" sz="1400" dirty="0"/>
              <a:t>
Amazon </a:t>
            </a:r>
            <a:r>
              <a:rPr lang="pt-PT" altLang="pt-PT" sz="1400" dirty="0" err="1"/>
              <a:t>Mechanical</a:t>
            </a:r>
            <a:r>
              <a:rPr lang="pt-PT" altLang="pt-PT" sz="1400" dirty="0"/>
              <a:t> </a:t>
            </a:r>
            <a:r>
              <a:rPr lang="pt-PT" altLang="pt-PT" sz="1400" dirty="0" err="1"/>
              <a:t>Turk</a:t>
            </a:r>
            <a:endParaRPr lang="pt-PT" altLang="pt-PT" sz="1400" dirty="0"/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PT" altLang="pt-PT" sz="1400" dirty="0">
                <a:hlinkClick r:id="rId6"/>
              </a:rPr>
              <a:t>https://www.mturk.com/</a:t>
            </a:r>
            <a:endParaRPr lang="pt-PT" altLang="pt-PT" sz="1400" dirty="0"/>
          </a:p>
        </p:txBody>
      </p:sp>
      <p:sp>
        <p:nvSpPr>
          <p:cNvPr id="6146" name="Title 1">
            <a:extLst>
              <a:ext uri="{FF2B5EF4-FFF2-40B4-BE49-F238E27FC236}">
                <a16:creationId xmlns:a16="http://schemas.microsoft.com/office/drawing/2014/main" id="{1D72F811-C716-4C04-9F76-5915CB0A0F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pt-PT" altLang="pt-PT" dirty="0"/>
              <a:t>Software </a:t>
            </a:r>
            <a:r>
              <a:rPr lang="pt-PT" altLang="pt-PT" dirty="0" err="1"/>
              <a:t>Projects</a:t>
            </a:r>
            <a:endParaRPr lang="pt-PT" altLang="pt-P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D9A9ED-1043-4963-902B-62209C14B4B0}"/>
              </a:ext>
            </a:extLst>
          </p:cNvPr>
          <p:cNvSpPr txBox="1"/>
          <p:nvPr/>
        </p:nvSpPr>
        <p:spPr bwMode="auto">
          <a:xfrm>
            <a:off x="3791744" y="1340768"/>
            <a:ext cx="5684837" cy="5124227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pt-PT" sz="2400" dirty="0">
                <a:solidFill>
                  <a:srgbClr val="373E47"/>
                </a:solidFill>
                <a:hlinkClick r:id="rId2"/>
              </a:rPr>
              <a:t>Open </a:t>
            </a:r>
            <a:r>
              <a:rPr lang="pt-PT" sz="2400" dirty="0" err="1">
                <a:solidFill>
                  <a:srgbClr val="373E47"/>
                </a:solidFill>
                <a:hlinkClick r:id="rId2"/>
              </a:rPr>
              <a:t>source</a:t>
            </a:r>
            <a:r>
              <a:rPr lang="pt-PT" sz="24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400" dirty="0" err="1">
                <a:solidFill>
                  <a:srgbClr val="373E47"/>
                </a:solidFill>
                <a:hlinkClick r:id="rId2"/>
              </a:rPr>
              <a:t>augmented</a:t>
            </a:r>
            <a:r>
              <a:rPr lang="pt-PT" sz="24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400" dirty="0" err="1">
                <a:solidFill>
                  <a:srgbClr val="373E47"/>
                </a:solidFill>
                <a:hlinkClick r:id="rId2"/>
              </a:rPr>
              <a:t>reality</a:t>
            </a:r>
            <a:r>
              <a:rPr lang="pt-PT" sz="24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400" dirty="0" err="1">
                <a:solidFill>
                  <a:srgbClr val="373E47"/>
                </a:solidFill>
                <a:hlinkClick r:id="rId2"/>
              </a:rPr>
              <a:t>SDKs</a:t>
            </a:r>
            <a:endParaRPr lang="pt-PT" sz="2400" dirty="0">
              <a:solidFill>
                <a:srgbClr val="373E47"/>
              </a:solidFill>
            </a:endParaRPr>
          </a:p>
        </p:txBody>
      </p:sp>
      <p:pic>
        <p:nvPicPr>
          <p:cNvPr id="6147" name="Content Placeholder 3">
            <a:extLst>
              <a:ext uri="{FF2B5EF4-FFF2-40B4-BE49-F238E27FC236}">
                <a16:creationId xmlns:a16="http://schemas.microsoft.com/office/drawing/2014/main" id="{E9ED3341-4374-4F64-A7C9-20C2F65C820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78" y="2204864"/>
            <a:ext cx="5401524" cy="3036071"/>
          </a:xfrm>
          <a:noFill/>
        </p:spPr>
      </p:pic>
      <p:sp>
        <p:nvSpPr>
          <p:cNvPr id="6146" name="Title 1">
            <a:extLst>
              <a:ext uri="{FF2B5EF4-FFF2-40B4-BE49-F238E27FC236}">
                <a16:creationId xmlns:a16="http://schemas.microsoft.com/office/drawing/2014/main" id="{1D72F811-C716-4C04-9F76-5915CB0A0F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pt-PT" altLang="pt-PT"/>
              <a:t>Augmented reality</a:t>
            </a:r>
          </a:p>
        </p:txBody>
      </p:sp>
    </p:spTree>
    <p:extLst>
      <p:ext uri="{BB962C8B-B14F-4D97-AF65-F5344CB8AC3E}">
        <p14:creationId xmlns:p14="http://schemas.microsoft.com/office/powerpoint/2010/main" val="2698764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964ABE5D-4853-4F58-A677-74EEC295F506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 wrap="square" anchor="t"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pt-PT" altLang="pt-PT"/>
          </a:p>
          <a:p>
            <a:pPr marL="0" indent="0">
              <a:buFont typeface="Arial" panose="020B0604020202020204" pitchFamily="34" charset="0"/>
              <a:buNone/>
            </a:pPr>
            <a:endParaRPr lang="pt-PT" altLang="pt-PT"/>
          </a:p>
        </p:txBody>
      </p:sp>
      <p:sp>
        <p:nvSpPr>
          <p:cNvPr id="7170" name="Title 1">
            <a:extLst>
              <a:ext uri="{FF2B5EF4-FFF2-40B4-BE49-F238E27FC236}">
                <a16:creationId xmlns:a16="http://schemas.microsoft.com/office/drawing/2014/main" id="{97B755D0-0F8F-441B-BA35-A6F1A29E6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pt-PT" altLang="pt-PT"/>
              <a:t>Augmented reality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573F59-8884-4FF0-BF50-114BABC5455B}"/>
              </a:ext>
            </a:extLst>
          </p:cNvPr>
          <p:cNvSpPr txBox="1"/>
          <p:nvPr/>
        </p:nvSpPr>
        <p:spPr bwMode="auto">
          <a:xfrm>
            <a:off x="3672956" y="5209760"/>
            <a:ext cx="5660026" cy="513813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pt-PT" sz="2000" dirty="0" err="1">
                <a:solidFill>
                  <a:srgbClr val="373E47"/>
                </a:solidFill>
                <a:hlinkClick r:id="rId2"/>
              </a:rPr>
              <a:t>Augmented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reality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SDKs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compreehensive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guide</a:t>
            </a:r>
            <a:endParaRPr lang="pt-PT" sz="2000" dirty="0">
              <a:solidFill>
                <a:srgbClr val="373E47"/>
              </a:solidFill>
            </a:endParaRPr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244D93EF-DA59-4CD0-BA2B-09A4D4B5D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67608" y="2382361"/>
            <a:ext cx="7870723" cy="209327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964ABE5D-4853-4F58-A677-74EEC295F506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 wrap="square" anchor="t"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pt-PT" altLang="pt-PT"/>
          </a:p>
          <a:p>
            <a:pPr marL="0" indent="0">
              <a:buFont typeface="Arial" panose="020B0604020202020204" pitchFamily="34" charset="0"/>
              <a:buNone/>
            </a:pPr>
            <a:endParaRPr lang="pt-PT" altLang="pt-PT"/>
          </a:p>
        </p:txBody>
      </p:sp>
      <p:sp>
        <p:nvSpPr>
          <p:cNvPr id="7170" name="Title 1">
            <a:extLst>
              <a:ext uri="{FF2B5EF4-FFF2-40B4-BE49-F238E27FC236}">
                <a16:creationId xmlns:a16="http://schemas.microsoft.com/office/drawing/2014/main" id="{97B755D0-0F8F-441B-BA35-A6F1A29E6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pt-PT" altLang="pt-PT"/>
              <a:t>Augmented reality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573F59-8884-4FF0-BF50-114BABC5455B}"/>
              </a:ext>
            </a:extLst>
          </p:cNvPr>
          <p:cNvSpPr txBox="1"/>
          <p:nvPr/>
        </p:nvSpPr>
        <p:spPr bwMode="auto">
          <a:xfrm>
            <a:off x="4439816" y="5513493"/>
            <a:ext cx="5660026" cy="513813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pt-PT" sz="2000" dirty="0" err="1">
                <a:solidFill>
                  <a:srgbClr val="373E47"/>
                </a:solidFill>
                <a:hlinkClick r:id="rId2"/>
              </a:rPr>
              <a:t>Augmented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reality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SDKs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compreehensive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guide</a:t>
            </a:r>
            <a:endParaRPr lang="pt-PT" sz="2000" dirty="0">
              <a:solidFill>
                <a:srgbClr val="373E47"/>
              </a:solidFill>
            </a:endParaRPr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244D93EF-DA59-4CD0-BA2B-09A4D4B5D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07768" y="1055720"/>
            <a:ext cx="5594343" cy="42709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675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964ABE5D-4853-4F58-A677-74EEC295F506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 wrap="square" anchor="t"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pt-PT" altLang="pt-PT"/>
          </a:p>
          <a:p>
            <a:pPr marL="0" indent="0">
              <a:buFont typeface="Arial" panose="020B0604020202020204" pitchFamily="34" charset="0"/>
              <a:buNone/>
            </a:pPr>
            <a:endParaRPr lang="pt-PT" altLang="pt-PT"/>
          </a:p>
        </p:txBody>
      </p:sp>
      <p:sp>
        <p:nvSpPr>
          <p:cNvPr id="7170" name="Title 1">
            <a:extLst>
              <a:ext uri="{FF2B5EF4-FFF2-40B4-BE49-F238E27FC236}">
                <a16:creationId xmlns:a16="http://schemas.microsoft.com/office/drawing/2014/main" id="{97B755D0-0F8F-441B-BA35-A6F1A29E6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pt-PT" altLang="pt-PT" dirty="0"/>
              <a:t>Virtual </a:t>
            </a:r>
            <a:r>
              <a:rPr lang="pt-PT" altLang="pt-PT" dirty="0" err="1"/>
              <a:t>reality</a:t>
            </a:r>
            <a:endParaRPr lang="pt-PT" altLang="pt-PT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B6FA5A0D-BBCA-4883-806B-75FBA81E3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77203" y="1963738"/>
            <a:ext cx="5690007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7F464E96-BC51-4964-A2F0-8C4D7036F102}"/>
              </a:ext>
            </a:extLst>
          </p:cNvPr>
          <p:cNvSpPr txBox="1"/>
          <p:nvPr/>
        </p:nvSpPr>
        <p:spPr>
          <a:xfrm>
            <a:off x="3665538" y="5235575"/>
            <a:ext cx="5686425" cy="30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  <a:cs typeface="+mn-cs"/>
                <a:hlinkClick r:id="rId3"/>
              </a:rPr>
              <a:t>A generic virtual reality software system's architecture and application</a:t>
            </a:r>
            <a:endParaRPr lang="pt-PT" sz="1350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306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964ABE5D-4853-4F58-A677-74EEC295F506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 wrap="square" anchor="t"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pt-PT" altLang="pt-PT"/>
          </a:p>
          <a:p>
            <a:pPr marL="0" indent="0">
              <a:buFont typeface="Arial" panose="020B0604020202020204" pitchFamily="34" charset="0"/>
              <a:buNone/>
            </a:pPr>
            <a:endParaRPr lang="pt-PT" altLang="pt-PT"/>
          </a:p>
        </p:txBody>
      </p:sp>
      <p:sp>
        <p:nvSpPr>
          <p:cNvPr id="7170" name="Title 1">
            <a:extLst>
              <a:ext uri="{FF2B5EF4-FFF2-40B4-BE49-F238E27FC236}">
                <a16:creationId xmlns:a16="http://schemas.microsoft.com/office/drawing/2014/main" id="{97B755D0-0F8F-441B-BA35-A6F1A29E6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pt-PT" altLang="pt-PT" dirty="0"/>
              <a:t>Virtual </a:t>
            </a:r>
            <a:r>
              <a:rPr lang="pt-PT" altLang="pt-PT" dirty="0" err="1"/>
              <a:t>reality</a:t>
            </a:r>
            <a:endParaRPr lang="pt-PT" altLang="pt-PT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7525F552-CB44-42E9-99B9-5F8DE7B77B1F}"/>
              </a:ext>
            </a:extLst>
          </p:cNvPr>
          <p:cNvSpPr txBox="1"/>
          <p:nvPr/>
        </p:nvSpPr>
        <p:spPr bwMode="auto">
          <a:xfrm>
            <a:off x="534402" y="1484784"/>
            <a:ext cx="5660026" cy="513813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pt-PT" sz="2000" dirty="0" err="1">
                <a:solidFill>
                  <a:srgbClr val="373E47"/>
                </a:solidFill>
                <a:hlinkClick r:id="rId2"/>
              </a:rPr>
              <a:t>Best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virtual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reality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SDks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tools</a:t>
            </a:r>
            <a:endParaRPr lang="pt-PT" sz="2000" dirty="0">
              <a:solidFill>
                <a:srgbClr val="373E47"/>
              </a:solidFill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F8419D5E-2E64-46CD-9284-0711E5462A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6" r="17251" b="2"/>
          <a:stretch/>
        </p:blipFill>
        <p:spPr bwMode="auto">
          <a:xfrm>
            <a:off x="6196614" y="1648239"/>
            <a:ext cx="5660026" cy="451706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BA7FEF11-9325-4DCB-B09E-578A911E2EB3}"/>
              </a:ext>
            </a:extLst>
          </p:cNvPr>
          <p:cNvSpPr txBox="1"/>
          <p:nvPr/>
        </p:nvSpPr>
        <p:spPr>
          <a:xfrm>
            <a:off x="767408" y="2420888"/>
            <a:ext cx="2952328" cy="2810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black"/>
              </a:solidFill>
              <a:latin typeface="+mj-lt"/>
              <a:cs typeface="+mn-cs"/>
            </a:endParaRPr>
          </a:p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  <a:cs typeface="+mn-cs"/>
              </a:rPr>
              <a:t>Unity 3D</a:t>
            </a:r>
          </a:p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  <a:cs typeface="+mn-cs"/>
              </a:rPr>
              <a:t>Unreal Engine</a:t>
            </a:r>
          </a:p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  <a:cs typeface="+mn-cs"/>
              </a:rPr>
              <a:t>Blender </a:t>
            </a:r>
          </a:p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  <a:cs typeface="+mn-cs"/>
              </a:rPr>
              <a:t>Amazon </a:t>
            </a:r>
            <a:r>
              <a:rPr lang="en-US" sz="2000" dirty="0" err="1">
                <a:solidFill>
                  <a:prstClr val="black"/>
                </a:solidFill>
                <a:latin typeface="+mj-lt"/>
                <a:cs typeface="+mn-cs"/>
              </a:rPr>
              <a:t>Lumeryard</a:t>
            </a:r>
            <a:endParaRPr lang="en-US" sz="2000" dirty="0">
              <a:solidFill>
                <a:prstClr val="black"/>
              </a:solidFill>
              <a:latin typeface="+mj-lt"/>
              <a:cs typeface="+mn-cs"/>
            </a:endParaRPr>
          </a:p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  <a:cs typeface="+mn-cs"/>
              </a:rPr>
              <a:t>Cry Engine</a:t>
            </a:r>
          </a:p>
        </p:txBody>
      </p:sp>
    </p:spTree>
    <p:extLst>
      <p:ext uri="{BB962C8B-B14F-4D97-AF65-F5344CB8AC3E}">
        <p14:creationId xmlns:p14="http://schemas.microsoft.com/office/powerpoint/2010/main" val="2410944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E8049D-9925-4AC8-808A-804914773D76}"/>
              </a:ext>
            </a:extLst>
          </p:cNvPr>
          <p:cNvSpPr txBox="1"/>
          <p:nvPr/>
        </p:nvSpPr>
        <p:spPr bwMode="auto">
          <a:xfrm>
            <a:off x="695400" y="1628800"/>
            <a:ext cx="5660026" cy="513813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pt-PT" sz="2000" dirty="0">
                <a:solidFill>
                  <a:srgbClr val="373E47"/>
                </a:solidFill>
                <a:hlinkClick r:id="rId2"/>
              </a:rPr>
              <a:t>Open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source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tools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for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machine</a:t>
            </a:r>
            <a:r>
              <a:rPr lang="pt-PT" sz="2000" dirty="0">
                <a:solidFill>
                  <a:srgbClr val="373E47"/>
                </a:solidFill>
                <a:hlinkClick r:id="rId2"/>
              </a:rPr>
              <a:t> </a:t>
            </a:r>
            <a:r>
              <a:rPr lang="pt-PT" sz="2000" dirty="0" err="1">
                <a:solidFill>
                  <a:srgbClr val="373E47"/>
                </a:solidFill>
                <a:hlinkClick r:id="rId2"/>
              </a:rPr>
              <a:t>learning</a:t>
            </a:r>
            <a:endParaRPr lang="pt-PT" sz="2000" dirty="0">
              <a:solidFill>
                <a:srgbClr val="373E47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F8DD90-76F2-4695-B0D2-F2575A42D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9936" y="1700808"/>
            <a:ext cx="6397075" cy="3086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Title 1">
            <a:extLst>
              <a:ext uri="{FF2B5EF4-FFF2-40B4-BE49-F238E27FC236}">
                <a16:creationId xmlns:a16="http://schemas.microsoft.com/office/drawing/2014/main" id="{97B755D0-0F8F-441B-BA35-A6F1A29E6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1384" y="53744"/>
            <a:ext cx="8352928" cy="854306"/>
          </a:xfrm>
        </p:spPr>
        <p:txBody>
          <a:bodyPr wrap="square" anchor="ctr">
            <a:normAutofit/>
          </a:bodyPr>
          <a:lstStyle/>
          <a:p>
            <a:r>
              <a:rPr lang="pt-PT" altLang="pt-PT" dirty="0" err="1"/>
              <a:t>Machine</a:t>
            </a:r>
            <a:r>
              <a:rPr lang="pt-PT" altLang="pt-PT" dirty="0"/>
              <a:t> </a:t>
            </a:r>
            <a:r>
              <a:rPr lang="pt-PT" altLang="pt-PT" dirty="0" err="1"/>
              <a:t>Learning</a:t>
            </a:r>
            <a:endParaRPr lang="pt-PT" altLang="pt-PT" dirty="0"/>
          </a:p>
        </p:txBody>
      </p:sp>
    </p:spTree>
    <p:extLst>
      <p:ext uri="{BB962C8B-B14F-4D97-AF65-F5344CB8AC3E}">
        <p14:creationId xmlns:p14="http://schemas.microsoft.com/office/powerpoint/2010/main" val="1690780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E8049D-9925-4AC8-808A-804914773D76}"/>
              </a:ext>
            </a:extLst>
          </p:cNvPr>
          <p:cNvSpPr txBox="1"/>
          <p:nvPr/>
        </p:nvSpPr>
        <p:spPr bwMode="auto">
          <a:xfrm>
            <a:off x="1271464" y="1484784"/>
            <a:ext cx="5083962" cy="513813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prstClr val="black"/>
                </a:solidFill>
                <a:latin typeface="+mj-lt"/>
                <a:cs typeface="+mn-cs"/>
                <a:hlinkClick r:id="rId2"/>
              </a:rPr>
              <a:t>Tensor </a:t>
            </a:r>
            <a:r>
              <a:rPr lang="pt-PT" sz="2000" dirty="0" err="1">
                <a:solidFill>
                  <a:prstClr val="black"/>
                </a:solidFill>
                <a:latin typeface="+mj-lt"/>
                <a:cs typeface="+mn-cs"/>
                <a:hlinkClick r:id="rId2"/>
              </a:rPr>
              <a:t>Flow</a:t>
            </a:r>
            <a:endParaRPr lang="pt-PT" sz="2000" dirty="0">
              <a:solidFill>
                <a:prstClr val="black"/>
              </a:solidFill>
              <a:latin typeface="+mj-lt"/>
              <a:cs typeface="+mn-cs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err="1">
                <a:solidFill>
                  <a:prstClr val="black"/>
                </a:solidFill>
                <a:latin typeface="+mj-lt"/>
                <a:cs typeface="+mn-cs"/>
                <a:hlinkClick r:id="rId3"/>
              </a:rPr>
              <a:t>Playground</a:t>
            </a:r>
            <a:r>
              <a:rPr lang="pt-PT" sz="2000" dirty="0">
                <a:solidFill>
                  <a:prstClr val="black"/>
                </a:solidFill>
                <a:latin typeface="+mj-lt"/>
                <a:cs typeface="+mn-cs"/>
                <a:hlinkClick r:id="rId3"/>
              </a:rPr>
              <a:t> </a:t>
            </a:r>
            <a:r>
              <a:rPr lang="pt-PT" sz="2000" dirty="0" err="1">
                <a:solidFill>
                  <a:prstClr val="black"/>
                </a:solidFill>
                <a:latin typeface="+mj-lt"/>
                <a:cs typeface="+mn-cs"/>
                <a:hlinkClick r:id="rId3"/>
              </a:rPr>
              <a:t>with</a:t>
            </a:r>
            <a:r>
              <a:rPr lang="pt-PT" sz="2000" dirty="0">
                <a:solidFill>
                  <a:prstClr val="black"/>
                </a:solidFill>
                <a:latin typeface="+mj-lt"/>
                <a:cs typeface="+mn-cs"/>
                <a:hlinkClick r:id="rId3"/>
              </a:rPr>
              <a:t> Tensor </a:t>
            </a:r>
            <a:r>
              <a:rPr lang="pt-PT" sz="2000" dirty="0" err="1">
                <a:solidFill>
                  <a:prstClr val="black"/>
                </a:solidFill>
                <a:latin typeface="+mj-lt"/>
                <a:cs typeface="+mn-cs"/>
                <a:hlinkClick r:id="rId3"/>
              </a:rPr>
              <a:t>Flow</a:t>
            </a:r>
            <a:endParaRPr lang="pt-PT" sz="2000" dirty="0">
              <a:solidFill>
                <a:prstClr val="black"/>
              </a:solidFill>
              <a:latin typeface="+mj-lt"/>
              <a:cs typeface="+mn-cs"/>
            </a:endParaRPr>
          </a:p>
        </p:txBody>
      </p:sp>
      <p:sp>
        <p:nvSpPr>
          <p:cNvPr id="7170" name="Title 1">
            <a:extLst>
              <a:ext uri="{FF2B5EF4-FFF2-40B4-BE49-F238E27FC236}">
                <a16:creationId xmlns:a16="http://schemas.microsoft.com/office/drawing/2014/main" id="{97B755D0-0F8F-441B-BA35-A6F1A29E6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1384" y="53744"/>
            <a:ext cx="8352928" cy="854306"/>
          </a:xfrm>
        </p:spPr>
        <p:txBody>
          <a:bodyPr wrap="square" anchor="ctr">
            <a:normAutofit/>
          </a:bodyPr>
          <a:lstStyle/>
          <a:p>
            <a:r>
              <a:rPr lang="pt-PT" altLang="pt-PT" dirty="0" err="1"/>
              <a:t>Machine</a:t>
            </a:r>
            <a:r>
              <a:rPr lang="pt-PT" altLang="pt-PT" dirty="0"/>
              <a:t> </a:t>
            </a:r>
            <a:r>
              <a:rPr lang="pt-PT" altLang="pt-PT" dirty="0" err="1"/>
              <a:t>Learning</a:t>
            </a:r>
            <a:endParaRPr lang="pt-PT" altLang="pt-PT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F11E83E-A9CA-4CD0-83FB-D45624159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71464" y="2162587"/>
            <a:ext cx="10098561" cy="408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217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304108DA-17BE-44B8-9B93-131CC4767D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392" y="1772816"/>
            <a:ext cx="5396408" cy="4404147"/>
          </a:xfrm>
        </p:spPr>
        <p:txBody>
          <a:bodyPr wrap="square" anchor="t">
            <a:norm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1800" dirty="0">
                <a:hlinkClick r:id="rId2"/>
              </a:rPr>
              <a:t>https://www.codementor.io/blog/MVP-product-market-fit-2lvrzn68b2</a:t>
            </a:r>
            <a:r>
              <a:rPr lang="pt-PT" altLang="pt-PT" sz="1800" dirty="0"/>
              <a:t>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1800" dirty="0" err="1"/>
              <a:t>Market</a:t>
            </a:r>
            <a:r>
              <a:rPr lang="pt-PT" altLang="pt-PT" sz="1800" dirty="0"/>
              <a:t> </a:t>
            </a:r>
            <a:r>
              <a:rPr lang="pt-PT" altLang="pt-PT" sz="1800" dirty="0" err="1"/>
              <a:t>validation</a:t>
            </a:r>
            <a:r>
              <a:rPr lang="pt-PT" altLang="pt-PT" sz="1800" dirty="0"/>
              <a:t>
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1800" dirty="0" err="1"/>
              <a:t>Proof</a:t>
            </a:r>
            <a:r>
              <a:rPr lang="pt-PT" altLang="pt-PT" sz="1800" dirty="0"/>
              <a:t> </a:t>
            </a:r>
            <a:r>
              <a:rPr lang="pt-PT" altLang="pt-PT" sz="1800" dirty="0" err="1"/>
              <a:t>of</a:t>
            </a:r>
            <a:r>
              <a:rPr lang="pt-PT" altLang="pt-PT" sz="1800" dirty="0"/>
              <a:t> </a:t>
            </a:r>
            <a:r>
              <a:rPr lang="pt-PT" altLang="pt-PT" sz="1800" dirty="0" err="1"/>
              <a:t>concept</a:t>
            </a:r>
            <a:r>
              <a:rPr lang="pt-PT" altLang="pt-PT" sz="1800" dirty="0"/>
              <a:t>
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1800" dirty="0" err="1"/>
              <a:t>Prototype</a:t>
            </a:r>
            <a:r>
              <a:rPr lang="pt-PT" altLang="pt-PT" sz="1800" dirty="0"/>
              <a:t>
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1800" dirty="0"/>
              <a:t>“</a:t>
            </a:r>
            <a:r>
              <a:rPr lang="pt-PT" altLang="pt-PT" sz="1800" dirty="0" err="1"/>
              <a:t>Minimum</a:t>
            </a:r>
            <a:r>
              <a:rPr lang="pt-PT" altLang="pt-PT" sz="1800" dirty="0"/>
              <a:t> </a:t>
            </a:r>
            <a:r>
              <a:rPr lang="pt-PT" altLang="pt-PT" sz="1800" dirty="0" err="1"/>
              <a:t>Viable</a:t>
            </a:r>
            <a:r>
              <a:rPr lang="pt-PT" altLang="pt-PT" sz="1800" dirty="0"/>
              <a:t> </a:t>
            </a:r>
            <a:r>
              <a:rPr lang="pt-PT" altLang="pt-PT" sz="1800" dirty="0" err="1"/>
              <a:t>Product</a:t>
            </a:r>
            <a:r>
              <a:rPr lang="pt-PT" altLang="pt-PT" sz="1800" dirty="0"/>
              <a:t>”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1800" dirty="0"/>
              <a:t>(MVP)</a:t>
            </a:r>
          </a:p>
        </p:txBody>
      </p:sp>
      <p:sp>
        <p:nvSpPr>
          <p:cNvPr id="13314" name="Title 1">
            <a:extLst>
              <a:ext uri="{FF2B5EF4-FFF2-40B4-BE49-F238E27FC236}">
                <a16:creationId xmlns:a16="http://schemas.microsoft.com/office/drawing/2014/main" id="{24A68D42-3F08-4EC4-B6E3-1BF273B3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876" y="398177"/>
            <a:ext cx="8134570" cy="854306"/>
          </a:xfrm>
        </p:spPr>
        <p:txBody>
          <a:bodyPr wrap="square" anchor="ctr">
            <a:normAutofit/>
          </a:bodyPr>
          <a:lstStyle/>
          <a:p>
            <a:pPr eaLnBrk="1" hangingPunct="1"/>
            <a:r>
              <a:rPr lang="pt-PT" altLang="pt-PT" dirty="0"/>
              <a:t>Hardware </a:t>
            </a:r>
            <a:r>
              <a:rPr lang="pt-PT" altLang="pt-PT" dirty="0" err="1"/>
              <a:t>projects</a:t>
            </a:r>
            <a:r>
              <a:rPr lang="pt-PT" altLang="pt-PT" dirty="0"/>
              <a:t>
</a:t>
            </a:r>
          </a:p>
        </p:txBody>
      </p:sp>
      <p:pic>
        <p:nvPicPr>
          <p:cNvPr id="13316" name="Picture 3" descr="milestones_to_product_market_fit.png">
            <a:extLst>
              <a:ext uri="{FF2B5EF4-FFF2-40B4-BE49-F238E27FC236}">
                <a16:creationId xmlns:a16="http://schemas.microsoft.com/office/drawing/2014/main" id="{3914B445-4375-455C-8C4E-82571E701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179" y="1833465"/>
            <a:ext cx="5684441" cy="379436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46CAE5E-D268-48DB-9FC8-DCB5A2B45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7408" y="1484784"/>
            <a:ext cx="6336704" cy="4824536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6400" dirty="0"/>
              <a:t>Development of physical prototypes
</a:t>
            </a:r>
            <a:r>
              <a:rPr lang="pt-PT" sz="6400" dirty="0">
                <a:hlinkClick r:id="rId2"/>
              </a:rPr>
              <a:t>https://predictabledesigns.com/how-to-prototype-hardware-product/</a:t>
            </a:r>
            <a:endParaRPr lang="pt-PT" sz="6400" dirty="0"/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6400" dirty="0"/>
              <a:t> </a:t>
            </a:r>
            <a:r>
              <a:rPr lang="pt-PT" sz="6400" dirty="0" err="1"/>
              <a:t>Arduino</a:t>
            </a:r>
            <a:endParaRPr lang="pt-PT" sz="6400" dirty="0"/>
          </a:p>
          <a:p>
            <a:pPr eaLnBrk="1" hangingPunct="1">
              <a:lnSpc>
                <a:spcPct val="120000"/>
              </a:lnSpc>
              <a:buFont typeface="Arial" charset="0"/>
              <a:buNone/>
              <a:defRPr/>
            </a:pPr>
            <a:r>
              <a:rPr lang="pt-PT" sz="6400" dirty="0">
                <a:hlinkClick r:id="rId3"/>
              </a:rPr>
              <a:t>https://www.arduino.cc/</a:t>
            </a:r>
            <a:endParaRPr lang="pt-PT" sz="6400" dirty="0"/>
          </a:p>
          <a:p>
            <a:pPr eaLnBrk="1" hangingPunct="1">
              <a:lnSpc>
                <a:spcPct val="120000"/>
              </a:lnSpc>
              <a:buFont typeface="Arial" charset="0"/>
              <a:buNone/>
              <a:defRPr/>
            </a:pPr>
            <a:r>
              <a:rPr lang="pt-PT" sz="6400" dirty="0" err="1"/>
              <a:t>Raspberry</a:t>
            </a:r>
            <a:r>
              <a:rPr lang="pt-PT" sz="6400" dirty="0"/>
              <a:t> Pi</a:t>
            </a:r>
          </a:p>
          <a:p>
            <a:pPr eaLnBrk="1" hangingPunct="1">
              <a:lnSpc>
                <a:spcPct val="120000"/>
              </a:lnSpc>
              <a:buFont typeface="Arial" charset="0"/>
              <a:buNone/>
              <a:defRPr/>
            </a:pPr>
            <a:r>
              <a:rPr lang="pt-PT" sz="6400" dirty="0">
                <a:hlinkClick r:id="rId4"/>
              </a:rPr>
              <a:t>https://www.raspberrypi.org/</a:t>
            </a:r>
            <a:endParaRPr lang="pt-PT" sz="6400" dirty="0"/>
          </a:p>
          <a:p>
            <a:pPr eaLnBrk="1" hangingPunct="1">
              <a:lnSpc>
                <a:spcPct val="120000"/>
              </a:lnSpc>
              <a:buFont typeface="Arial" charset="0"/>
              <a:buNone/>
              <a:defRPr/>
            </a:pPr>
            <a:r>
              <a:rPr lang="pt-PT" sz="6400" dirty="0"/>
              <a:t>Sensores</a:t>
            </a:r>
          </a:p>
          <a:p>
            <a:pPr eaLnBrk="1" hangingPunct="1">
              <a:lnSpc>
                <a:spcPct val="120000"/>
              </a:lnSpc>
              <a:buFont typeface="Arial" charset="0"/>
              <a:buNone/>
              <a:defRPr/>
            </a:pPr>
            <a:r>
              <a:rPr lang="pt-PT" sz="6400" dirty="0">
                <a:hlinkClick r:id="rId5"/>
              </a:rPr>
              <a:t>https://www.sparkfun.com/</a:t>
            </a:r>
            <a:endParaRPr lang="pt-PT" sz="6400" dirty="0"/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6400" dirty="0"/>
              <a:t>Blender (modelação 3D)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6400" u="sng" dirty="0">
                <a:hlinkClick r:id="rId6"/>
              </a:rPr>
              <a:t>https://www.blender.org/</a:t>
            </a:r>
            <a:endParaRPr lang="pt-PT" sz="6400" u="sng" dirty="0"/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6400" dirty="0"/>
              <a:t> 3D </a:t>
            </a:r>
            <a:r>
              <a:rPr lang="pt-PT" sz="6400" dirty="0" err="1"/>
              <a:t>Printing</a:t>
            </a:r>
            <a:endParaRPr lang="pt-PT" sz="6400" dirty="0"/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sz="6400" u="sng" dirty="0">
                <a:hlinkClick r:id="rId7"/>
              </a:rPr>
              <a:t>https://www.3dhubs.com/</a:t>
            </a:r>
            <a:endParaRPr lang="pt-PT" sz="6400" u="sng" dirty="0"/>
          </a:p>
          <a:p>
            <a:pPr eaLnBrk="1" hangingPunct="1">
              <a:lnSpc>
                <a:spcPct val="120000"/>
              </a:lnSpc>
              <a:buFont typeface="Arial" charset="0"/>
              <a:buNone/>
              <a:defRPr/>
            </a:pPr>
            <a:endParaRPr lang="pt-PT" sz="6400" dirty="0"/>
          </a:p>
          <a:p>
            <a:pPr eaLnBrk="1" hangingPunct="1">
              <a:lnSpc>
                <a:spcPct val="120000"/>
              </a:lnSpc>
              <a:buFont typeface="Arial" charset="0"/>
              <a:buNone/>
              <a:defRPr/>
            </a:pPr>
            <a:endParaRPr lang="pt-PT" sz="6400" dirty="0"/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PT" sz="2000" dirty="0"/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PT" dirty="0"/>
              <a:t> </a:t>
            </a:r>
          </a:p>
        </p:txBody>
      </p:sp>
      <p:sp>
        <p:nvSpPr>
          <p:cNvPr id="13314" name="Title 1">
            <a:extLst>
              <a:ext uri="{FF2B5EF4-FFF2-40B4-BE49-F238E27FC236}">
                <a16:creationId xmlns:a16="http://schemas.microsoft.com/office/drawing/2014/main" id="{24A68D42-3F08-4EC4-B6E3-1BF273B3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398177"/>
            <a:ext cx="8156038" cy="854306"/>
          </a:xfrm>
        </p:spPr>
        <p:txBody>
          <a:bodyPr wrap="square" anchor="ctr">
            <a:normAutofit/>
          </a:bodyPr>
          <a:lstStyle/>
          <a:p>
            <a:pPr eaLnBrk="1" hangingPunct="1"/>
            <a:r>
              <a:rPr lang="pt-PT" altLang="pt-PT" dirty="0"/>
              <a:t>Hardware </a:t>
            </a:r>
            <a:r>
              <a:rPr lang="pt-PT" altLang="pt-PT" dirty="0" err="1"/>
              <a:t>projects</a:t>
            </a:r>
            <a:r>
              <a:rPr lang="pt-PT" altLang="pt-PT" dirty="0"/>
              <a:t>
</a:t>
            </a:r>
          </a:p>
        </p:txBody>
      </p:sp>
      <p:pic>
        <p:nvPicPr>
          <p:cNvPr id="7" name="Picture 3" descr="an-arduino-development-kit-description-generated.jpeg">
            <a:extLst>
              <a:ext uri="{FF2B5EF4-FFF2-40B4-BE49-F238E27FC236}">
                <a16:creationId xmlns:a16="http://schemas.microsoft.com/office/drawing/2014/main" id="{7379B05F-6085-450C-A6F2-D90136BC30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2276872"/>
            <a:ext cx="495994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545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46CAE5E-D268-48DB-9FC8-DCB5A2B45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7408" y="1484784"/>
            <a:ext cx="6336704" cy="4824536"/>
          </a:xfrm>
        </p:spPr>
        <p:txBody>
          <a:bodyPr rtlCol="0">
            <a:norm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 err="1"/>
              <a:t>Help</a:t>
            </a:r>
            <a:r>
              <a:rPr lang="pt-PT" altLang="pt-PT" sz="2000" dirty="0"/>
              <a:t>
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 err="1"/>
              <a:t>Mechanical</a:t>
            </a:r>
            <a:r>
              <a:rPr lang="pt-PT" altLang="pt-PT" sz="2000" dirty="0"/>
              <a:t> </a:t>
            </a:r>
            <a:r>
              <a:rPr lang="pt-PT" altLang="pt-PT" sz="2000" dirty="0" err="1"/>
              <a:t>engineering</a:t>
            </a:r>
            <a:r>
              <a:rPr lang="pt-PT" altLang="pt-PT" sz="2000" dirty="0"/>
              <a:t>
</a:t>
            </a:r>
            <a:r>
              <a:rPr lang="pt-PT" altLang="pt-PT" sz="2000" dirty="0" err="1"/>
              <a:t>Grabcad</a:t>
            </a: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>
                <a:hlinkClick r:id="rId2"/>
              </a:rPr>
              <a:t>https://grabcad.com/</a:t>
            </a: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 err="1"/>
              <a:t>Electrical</a:t>
            </a:r>
            <a:r>
              <a:rPr lang="pt-PT" altLang="pt-PT" sz="2000" dirty="0"/>
              <a:t> </a:t>
            </a:r>
            <a:r>
              <a:rPr lang="pt-PT" altLang="pt-PT" sz="2000" dirty="0" err="1"/>
              <a:t>engineering</a:t>
            </a:r>
            <a:r>
              <a:rPr lang="pt-PT" altLang="pt-PT" sz="2000" dirty="0"/>
              <a:t>
</a:t>
            </a:r>
            <a:r>
              <a:rPr lang="pt-PT" altLang="pt-PT" sz="2000" dirty="0" err="1"/>
              <a:t>Instructables</a:t>
            </a: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>
                <a:hlinkClick r:id="rId3"/>
              </a:rPr>
              <a:t>https://www.instructables.com</a:t>
            </a:r>
            <a:r>
              <a:rPr lang="pt-PT" altLang="pt-PT" sz="2000" dirty="0"/>
              <a:t>/</a:t>
            </a:r>
          </a:p>
        </p:txBody>
      </p:sp>
      <p:sp>
        <p:nvSpPr>
          <p:cNvPr id="13314" name="Title 1">
            <a:extLst>
              <a:ext uri="{FF2B5EF4-FFF2-40B4-BE49-F238E27FC236}">
                <a16:creationId xmlns:a16="http://schemas.microsoft.com/office/drawing/2014/main" id="{24A68D42-3F08-4EC4-B6E3-1BF273B3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398177"/>
            <a:ext cx="8156038" cy="854306"/>
          </a:xfrm>
        </p:spPr>
        <p:txBody>
          <a:bodyPr wrap="square" anchor="ctr">
            <a:normAutofit/>
          </a:bodyPr>
          <a:lstStyle/>
          <a:p>
            <a:pPr eaLnBrk="1" hangingPunct="1"/>
            <a:r>
              <a:rPr lang="pt-PT" altLang="pt-PT" dirty="0"/>
              <a:t>Hardware </a:t>
            </a:r>
            <a:r>
              <a:rPr lang="pt-PT" altLang="pt-PT" dirty="0" err="1"/>
              <a:t>projects</a:t>
            </a:r>
            <a:r>
              <a:rPr lang="pt-PT" altLang="pt-PT" dirty="0"/>
              <a:t>
</a:t>
            </a:r>
          </a:p>
        </p:txBody>
      </p:sp>
      <p:pic>
        <p:nvPicPr>
          <p:cNvPr id="7" name="Picture 3" descr="an-arduino-development-kit-description-generated.jpeg">
            <a:extLst>
              <a:ext uri="{FF2B5EF4-FFF2-40B4-BE49-F238E27FC236}">
                <a16:creationId xmlns:a16="http://schemas.microsoft.com/office/drawing/2014/main" id="{7379B05F-6085-450C-A6F2-D90136BC3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2276872"/>
            <a:ext cx="495994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681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0DC38C84-B63A-4376-9615-AE96A8ECA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404664"/>
            <a:ext cx="8281317" cy="854306"/>
          </a:xfrm>
        </p:spPr>
        <p:txBody>
          <a:bodyPr/>
          <a:lstStyle/>
          <a:p>
            <a:pPr eaLnBrk="1" hangingPunct="1"/>
            <a:r>
              <a:rPr lang="pt-PT" altLang="pt-PT" sz="3600" dirty="0" err="1"/>
              <a:t>Interviews</a:t>
            </a:r>
            <a:r>
              <a:rPr lang="pt-PT" altLang="pt-PT" sz="3600" dirty="0"/>
              <a:t>
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CB5F0229-E97C-4E2C-A38F-767CBAFEE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052736"/>
            <a:ext cx="11161240" cy="5124227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pt-PT" altLang="pt-PT" dirty="0">
              <a:hlinkClick r:id="rId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>
                <a:hlinkClick r:id="rId2"/>
              </a:rPr>
              <a:t>https://www.youtube.com/watch?v=Xj8Zu8wuCNs</a:t>
            </a: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/>
              <a:t>“</a:t>
            </a:r>
            <a:r>
              <a:rPr lang="pt-PT" altLang="pt-PT" sz="2000" dirty="0" err="1"/>
              <a:t>procurement</a:t>
            </a:r>
            <a:r>
              <a:rPr lang="pt-PT" altLang="pt-PT" sz="2000" dirty="0"/>
              <a:t>” </a:t>
            </a:r>
            <a:r>
              <a:rPr lang="pt-PT" altLang="pt-PT" sz="2000" dirty="0" err="1"/>
              <a:t>by</a:t>
            </a:r>
            <a:r>
              <a:rPr lang="pt-PT" altLang="pt-PT" sz="2000" dirty="0"/>
              <a:t> Francisco Mendes (Hardware </a:t>
            </a:r>
            <a:r>
              <a:rPr lang="pt-PT" altLang="pt-PT" sz="2000" dirty="0" err="1"/>
              <a:t>City</a:t>
            </a:r>
            <a:r>
              <a:rPr lang="pt-PT" altLang="pt-PT" sz="2000" dirty="0"/>
              <a:t>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000" dirty="0">
              <a:hlinkClick r:id="rId3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000" dirty="0">
              <a:hlinkClick r:id="rId3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>
                <a:hlinkClick r:id="rId3"/>
              </a:rPr>
              <a:t>https://www.youtube.com/watch?v=CQYfz8Zf1ik</a:t>
            </a:r>
            <a:r>
              <a:rPr lang="pt-PT" altLang="pt-PT" sz="2000" dirty="0"/>
              <a:t>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 err="1"/>
              <a:t>Prototyping</a:t>
            </a:r>
            <a:r>
              <a:rPr lang="pt-PT" altLang="pt-PT" sz="2000" dirty="0"/>
              <a:t> </a:t>
            </a:r>
            <a:r>
              <a:rPr lang="pt-PT" altLang="pt-PT" sz="2000" dirty="0" err="1"/>
              <a:t>by</a:t>
            </a:r>
            <a:r>
              <a:rPr lang="pt-PT" altLang="pt-PT" sz="2000" dirty="0"/>
              <a:t> Francisco Mendes </a:t>
            </a:r>
            <a:r>
              <a:rPr lang="pt-PT" altLang="pt-PT" sz="2000" dirty="0" err="1"/>
              <a:t>and</a:t>
            </a:r>
            <a:r>
              <a:rPr lang="pt-PT" altLang="pt-PT" sz="2000" dirty="0"/>
              <a:t> Sofia Almeida (</a:t>
            </a:r>
            <a:r>
              <a:rPr lang="pt-PT" altLang="pt-PT" sz="2000" dirty="0" err="1"/>
              <a:t>Line</a:t>
            </a:r>
            <a:r>
              <a:rPr lang="pt-PT" altLang="pt-PT" sz="2000" dirty="0"/>
              <a:t> </a:t>
            </a:r>
            <a:r>
              <a:rPr lang="pt-PT" altLang="pt-PT" sz="2000" dirty="0" err="1"/>
              <a:t>Health</a:t>
            </a:r>
            <a:r>
              <a:rPr lang="pt-PT" altLang="pt-PT" sz="2000" dirty="0"/>
              <a:t>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F558919-EE67-4EA4-B83A-A85267DB2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41" y="332656"/>
            <a:ext cx="8300984" cy="854306"/>
          </a:xfrm>
        </p:spPr>
        <p:txBody>
          <a:bodyPr/>
          <a:lstStyle/>
          <a:p>
            <a:pPr eaLnBrk="1" hangingPunct="1"/>
            <a:r>
              <a:rPr lang="pt-PT" altLang="pt-PT" sz="3200"/>
              <a:t>Prototyping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228C8798-65BC-49B1-BAE7-9A7448402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052736"/>
            <a:ext cx="11161240" cy="5124227"/>
          </a:xfrm>
        </p:spPr>
        <p:txBody>
          <a:bodyPr>
            <a:norm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dirty="0"/>
              <a:t>“Software”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>
                <a:hlinkClick r:id="rId2"/>
              </a:rPr>
              <a:t>https://ocw.mit.edu/courses/electrical-engineering-and-computer-science/6-831-user-interface-design-and-implementation-spring-2011/syllabus/</a:t>
            </a:r>
            <a:r>
              <a:rPr lang="pt-PT" altLang="pt-PT" sz="2000" dirty="0"/>
              <a:t>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dirty="0"/>
              <a:t>“Hardware”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>
                <a:hlinkClick r:id="rId3"/>
              </a:rPr>
              <a:t>https://ocw.mit.edu/courses/sloan-school-of-management/15-783j-product-design-and-development-spring-2006/syllabus/</a:t>
            </a:r>
            <a:r>
              <a:rPr lang="pt-PT" altLang="pt-PT" sz="2000" dirty="0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8041CA54-BA9F-4646-9F37-FC603A8E5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65" y="253884"/>
            <a:ext cx="8569349" cy="854306"/>
          </a:xfrm>
        </p:spPr>
        <p:txBody>
          <a:bodyPr/>
          <a:lstStyle/>
          <a:p>
            <a:pPr eaLnBrk="1" hangingPunct="1"/>
            <a:r>
              <a:rPr lang="pt-PT" altLang="pt-PT" dirty="0" err="1"/>
              <a:t>Additional</a:t>
            </a:r>
            <a:r>
              <a:rPr lang="pt-PT" altLang="pt-PT" dirty="0"/>
              <a:t> "Links"
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D3F71-8C9B-4DBA-9BDC-6F185899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052736"/>
            <a:ext cx="11305256" cy="5124227"/>
          </a:xfrm>
        </p:spPr>
        <p:txBody>
          <a:bodyPr rtlCol="0"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endParaRPr lang="en-US" sz="2000" dirty="0"/>
          </a:p>
          <a:p>
            <a:pPr eaLnBrk="1" hangingPunct="1">
              <a:buFont typeface="Arial" charset="0"/>
              <a:buNone/>
              <a:defRPr/>
            </a:pPr>
            <a:r>
              <a:rPr lang="en-US" sz="2000" dirty="0">
                <a:hlinkClick r:id="rId2"/>
              </a:rPr>
              <a:t>Comparison of software prototyping tools </a:t>
            </a:r>
            <a:endParaRPr lang="en-US" sz="2000" dirty="0"/>
          </a:p>
          <a:p>
            <a:pPr eaLnBrk="1" hangingPunct="1">
              <a:buFont typeface="Arial" charset="0"/>
              <a:buNone/>
              <a:defRPr/>
            </a:pPr>
            <a:endParaRPr lang="en-US" sz="2000" dirty="0"/>
          </a:p>
          <a:p>
            <a:pPr eaLnBrk="1" hangingPunct="1">
              <a:buFont typeface="Arial" charset="0"/>
              <a:buNone/>
              <a:defRPr/>
            </a:pPr>
            <a:r>
              <a:rPr lang="en-US" sz="2000" dirty="0">
                <a:hlinkClick r:id="rId3"/>
              </a:rPr>
              <a:t>https://docs.particle.io/guide/how-to-build-a-product/intro/</a:t>
            </a:r>
            <a:endParaRPr lang="en-US" sz="2000" dirty="0"/>
          </a:p>
          <a:p>
            <a:pPr eaLnBrk="1" hangingPunct="1">
              <a:buFont typeface="Arial" charset="0"/>
              <a:buNone/>
              <a:defRPr/>
            </a:pPr>
            <a:endParaRPr lang="en-US" sz="2000" dirty="0"/>
          </a:p>
          <a:p>
            <a:pPr eaLnBrk="1" hangingPunct="1">
              <a:buFont typeface="Arial" charset="0"/>
              <a:buNone/>
              <a:defRPr/>
            </a:pPr>
            <a:r>
              <a:rPr lang="en-US" sz="2000" dirty="0">
                <a:hlinkClick r:id="rId4"/>
              </a:rPr>
              <a:t>Lean startup </a:t>
            </a:r>
            <a:endParaRPr lang="en-US" sz="20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PT" sz="2000" dirty="0"/>
          </a:p>
          <a:p>
            <a:pPr eaLnBrk="1" hangingPunct="1">
              <a:buFont typeface="Arial" charset="0"/>
              <a:buNone/>
              <a:defRPr/>
            </a:pPr>
            <a:r>
              <a:rPr lang="en-US" sz="2000" dirty="0" err="1">
                <a:hlinkClick r:id="rId5"/>
              </a:rPr>
              <a:t>Bresslergroup</a:t>
            </a:r>
            <a:r>
              <a:rPr lang="en-US" sz="2000" dirty="0"/>
              <a:t> (innovation laboratory for product development)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000" dirty="0"/>
              <a:t>
</a:t>
            </a:r>
            <a:r>
              <a:rPr lang="en-US" sz="2000" dirty="0">
                <a:hlinkClick r:id="rId6"/>
              </a:rPr>
              <a:t>Highway1</a:t>
            </a:r>
            <a:r>
              <a:rPr lang="en-US" sz="2000" dirty="0"/>
              <a:t> (“hardware startup accelerator”)</a:t>
            </a:r>
          </a:p>
          <a:p>
            <a:pPr eaLnBrk="1" hangingPunct="1">
              <a:buFont typeface="Arial" charset="0"/>
              <a:buNone/>
              <a:defRPr/>
            </a:pPr>
            <a:endParaRPr lang="en-US" sz="2000" dirty="0"/>
          </a:p>
          <a:p>
            <a:pPr eaLnBrk="1" hangingPunct="1">
              <a:buFont typeface="Arial" charset="0"/>
              <a:buNone/>
              <a:defRPr/>
            </a:pPr>
            <a:r>
              <a:rPr lang="en-US" sz="2000" dirty="0">
                <a:hlinkClick r:id="rId7"/>
              </a:rPr>
              <a:t>Altitude</a:t>
            </a:r>
            <a:r>
              <a:rPr lang="en-US" sz="2000" dirty="0"/>
              <a:t> (“rapid prototyping”)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PT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35D674C2-C17B-41D8-8BA7-1ED884570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PT" sz="3600"/>
              <a:t>Leituras adicionais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D09D3C31-EE5F-49E5-BD06-87ECC7FF9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412776"/>
            <a:ext cx="11522075" cy="5124227"/>
          </a:xfrm>
        </p:spPr>
        <p:txBody>
          <a:bodyPr>
            <a:norm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/>
              <a:t>David Wallace, </a:t>
            </a:r>
            <a:r>
              <a:rPr lang="pt-PT" altLang="pt-PT" sz="2000" dirty="0" err="1"/>
              <a:t>Toy</a:t>
            </a:r>
            <a:r>
              <a:rPr lang="pt-PT" altLang="pt-PT" sz="2000" dirty="0"/>
              <a:t> </a:t>
            </a:r>
            <a:r>
              <a:rPr lang="pt-PT" altLang="pt-PT" sz="2000" dirty="0" err="1"/>
              <a:t>Product</a:t>
            </a:r>
            <a:r>
              <a:rPr lang="pt-PT" altLang="pt-PT" sz="2000" dirty="0"/>
              <a:t> Design, 2008 (</a:t>
            </a:r>
            <a:r>
              <a:rPr lang="pt-PT" altLang="pt-PT" sz="2000" dirty="0">
                <a:hlinkClick r:id="rId2"/>
              </a:rPr>
              <a:t>https://ocw.mit.edu/courses/mechanical-engineering/2-00b-toy-product-design-spring-2008/index.htm</a:t>
            </a:r>
            <a:r>
              <a:rPr lang="pt-PT" altLang="pt-PT" sz="2000" dirty="0"/>
              <a:t>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/>
              <a:t>Neil </a:t>
            </a:r>
            <a:r>
              <a:rPr lang="pt-PT" altLang="pt-PT" sz="2000" dirty="0" err="1"/>
              <a:t>Gershenfeld</a:t>
            </a:r>
            <a:r>
              <a:rPr lang="pt-PT" altLang="pt-PT" sz="2000" dirty="0"/>
              <a:t>, </a:t>
            </a:r>
            <a:r>
              <a:rPr lang="pt-PT" altLang="pt-PT" sz="2000" dirty="0" err="1"/>
              <a:t>How</a:t>
            </a:r>
            <a:r>
              <a:rPr lang="pt-PT" altLang="pt-PT" sz="2000" dirty="0"/>
              <a:t> to </a:t>
            </a:r>
            <a:r>
              <a:rPr lang="pt-PT" altLang="pt-PT" sz="2000" dirty="0" err="1"/>
              <a:t>Make</a:t>
            </a:r>
            <a:r>
              <a:rPr lang="pt-PT" altLang="pt-PT" sz="2000" dirty="0"/>
              <a:t> </a:t>
            </a:r>
            <a:r>
              <a:rPr lang="pt-PT" altLang="pt-PT" sz="2000" dirty="0" err="1"/>
              <a:t>Almost</a:t>
            </a:r>
            <a:r>
              <a:rPr lang="pt-PT" altLang="pt-PT" sz="2000" dirty="0"/>
              <a:t> </a:t>
            </a:r>
            <a:r>
              <a:rPr lang="pt-PT" altLang="pt-PT" sz="2000" dirty="0" err="1"/>
              <a:t>Anything</a:t>
            </a:r>
            <a:r>
              <a:rPr lang="pt-PT" altLang="pt-PT" sz="2000" dirty="0"/>
              <a:t>, 2012 (</a:t>
            </a:r>
            <a:r>
              <a:rPr lang="pt-PT" altLang="pt-PT" sz="2000" dirty="0">
                <a:hlinkClick r:id="rId3"/>
              </a:rPr>
              <a:t>http://ocw.mit.edu/courses/media-arts-and-sciences/mas-863-how-to-make-almost-anything-fall-2002/</a:t>
            </a:r>
            <a:r>
              <a:rPr lang="pt-PT" altLang="pt-PT" sz="2000" dirty="0"/>
              <a:t>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/>
              <a:t>Olivier de </a:t>
            </a:r>
            <a:r>
              <a:rPr lang="pt-PT" altLang="pt-PT" sz="2000" dirty="0" err="1"/>
              <a:t>Wek</a:t>
            </a:r>
            <a:r>
              <a:rPr lang="pt-PT" altLang="pt-PT" sz="2000" dirty="0"/>
              <a:t>, </a:t>
            </a:r>
            <a:r>
              <a:rPr lang="pt-PT" altLang="pt-PT" sz="2000" dirty="0" err="1"/>
              <a:t>Engineering</a:t>
            </a:r>
            <a:r>
              <a:rPr lang="pt-PT" altLang="pt-PT" sz="2000" dirty="0"/>
              <a:t> Design </a:t>
            </a:r>
            <a:r>
              <a:rPr lang="pt-PT" altLang="pt-PT" sz="2000" dirty="0" err="1"/>
              <a:t>and</a:t>
            </a:r>
            <a:r>
              <a:rPr lang="pt-PT" altLang="pt-PT" sz="2000" dirty="0"/>
              <a:t> </a:t>
            </a:r>
            <a:r>
              <a:rPr lang="pt-PT" altLang="pt-PT" sz="2000" dirty="0" err="1"/>
              <a:t>Rapid</a:t>
            </a:r>
            <a:r>
              <a:rPr lang="pt-PT" altLang="pt-PT" sz="2000" dirty="0"/>
              <a:t> </a:t>
            </a:r>
            <a:r>
              <a:rPr lang="pt-PT" altLang="pt-PT" sz="2000" dirty="0" err="1"/>
              <a:t>Prototyping</a:t>
            </a:r>
            <a:r>
              <a:rPr lang="pt-PT" altLang="pt-PT" sz="2000" dirty="0"/>
              <a:t>, (</a:t>
            </a:r>
            <a:r>
              <a:rPr lang="pt-PT" altLang="pt-PT" sz="2000" dirty="0">
                <a:hlinkClick r:id="rId4"/>
              </a:rPr>
              <a:t>https://ocw.mit.edu/courses/aeronautics-and-astronautics/16-810-engineering-design-and-rapid-prototyping-january-iap-2007/index.htm</a:t>
            </a:r>
            <a:r>
              <a:rPr lang="pt-PT" altLang="pt-PT" sz="2000" dirty="0"/>
              <a:t>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000" dirty="0" err="1"/>
              <a:t>Ted</a:t>
            </a:r>
            <a:r>
              <a:rPr lang="pt-PT" altLang="pt-PT" sz="2000" dirty="0"/>
              <a:t> </a:t>
            </a:r>
            <a:r>
              <a:rPr lang="pt-PT" altLang="pt-PT" sz="2000" dirty="0" err="1"/>
              <a:t>Selker</a:t>
            </a:r>
            <a:r>
              <a:rPr lang="pt-PT" altLang="pt-PT" sz="2000" dirty="0"/>
              <a:t>, Industrial Design: A </a:t>
            </a:r>
            <a:r>
              <a:rPr lang="pt-PT" altLang="pt-PT" sz="2000" dirty="0" err="1"/>
              <a:t>Cognitive</a:t>
            </a:r>
            <a:r>
              <a:rPr lang="pt-PT" altLang="pt-PT" sz="2000" dirty="0"/>
              <a:t> </a:t>
            </a:r>
            <a:r>
              <a:rPr lang="pt-PT" altLang="pt-PT" sz="2000" dirty="0" err="1"/>
              <a:t>Approach</a:t>
            </a:r>
            <a:r>
              <a:rPr lang="pt-PT" altLang="pt-PT" sz="2000" dirty="0"/>
              <a:t>, 2003 (</a:t>
            </a:r>
            <a:r>
              <a:rPr lang="pt-PT" altLang="pt-PT" sz="2000" dirty="0">
                <a:hlinkClick r:id="rId5"/>
              </a:rPr>
              <a:t>https://ocw.mit.edu/courses/media-arts-and-sciences/mas-742-industrial-design-intelligence-a-cognitive-approach-to-engineering-fall-2003/index.htm</a:t>
            </a:r>
            <a:r>
              <a:rPr lang="pt-PT" altLang="pt-PT" sz="2000" dirty="0"/>
              <a:t>)</a:t>
            </a:r>
          </a:p>
          <a:p>
            <a:pPr eaLnBrk="1" hangingPunct="1"/>
            <a:endParaRPr lang="pt-PT" altLang="pt-P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portátil, computador, interior&#10;&#10;Descrição gerada automaticamente">
            <a:hlinkClick r:id="rId2"/>
            <a:extLst>
              <a:ext uri="{FF2B5EF4-FFF2-40B4-BE49-F238E27FC236}">
                <a16:creationId xmlns:a16="http://schemas.microsoft.com/office/drawing/2014/main" id="{3EA1438F-18DF-414C-96D3-74BE66A8A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3" y="1740555"/>
            <a:ext cx="7632848" cy="4236230"/>
          </a:xfrm>
          <a:prstGeom prst="rect">
            <a:avLst/>
          </a:prstGeom>
          <a:noFill/>
        </p:spPr>
      </p:pic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EE15DEAC-3B64-47AC-9631-B6198D001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wrap="square" anchor="t"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pt-PT" altLang="pt-PT" dirty="0"/>
          </a:p>
          <a:p>
            <a:pPr marL="0" indent="0">
              <a:buFont typeface="Arial" panose="020B0604020202020204" pitchFamily="34" charset="0"/>
              <a:buNone/>
            </a:pPr>
            <a:endParaRPr lang="pt-PT" altLang="pt-PT" dirty="0"/>
          </a:p>
          <a:p>
            <a:pPr marL="0" indent="0">
              <a:buFont typeface="Arial" panose="020B0604020202020204" pitchFamily="34" charset="0"/>
              <a:buNone/>
            </a:pPr>
            <a:endParaRPr lang="pt-PT" altLang="pt-PT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pt-PT" altLang="pt-PT" dirty="0" err="1"/>
              <a:t>Printoo</a:t>
            </a:r>
            <a:r>
              <a:rPr lang="pt-PT" altLang="pt-PT" dirty="0"/>
              <a:t> Kickstarter </a:t>
            </a:r>
            <a:r>
              <a:rPr lang="pt-PT" altLang="pt-PT" dirty="0" err="1"/>
              <a:t>video</a:t>
            </a:r>
            <a:endParaRPr lang="pt-PT" altLang="pt-PT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pt-PT" altLang="pt-PT" dirty="0">
                <a:hlinkClick r:id="rId2"/>
              </a:rPr>
              <a:t>https://vimeo.com/92845728</a:t>
            </a:r>
            <a:r>
              <a:rPr lang="pt-PT" altLang="pt-PT" dirty="0"/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B5CE54A-A026-48D0-8D95-4A8581F2E7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D88F59B9-BAC8-4E37-B166-C4CD31623F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 err="1"/>
              <a:t>Antonio</a:t>
            </a:r>
            <a:r>
              <a:rPr lang="pt-PT" dirty="0"/>
              <a:t> Câmara</a:t>
            </a:r>
          </a:p>
        </p:txBody>
      </p:sp>
    </p:spTree>
    <p:extLst>
      <p:ext uri="{BB962C8B-B14F-4D97-AF65-F5344CB8AC3E}">
        <p14:creationId xmlns:p14="http://schemas.microsoft.com/office/powerpoint/2010/main" val="1657615350"/>
      </p:ext>
    </p:extLst>
  </p:cSld>
  <p:clrMapOvr>
    <a:masterClrMapping/>
  </p:clrMapOvr>
</p:sld>
</file>

<file path=ppt/theme/theme1.xml><?xml version="1.0" encoding="utf-8"?>
<a:theme xmlns:a="http://schemas.openxmlformats.org/drawingml/2006/main" name="PBS_Powerpoint templat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192A40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ustom 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BS_Powerpoint template" id="{B7D25E75-5CE0-4BDB-A487-0B86C53B8C3B}" vid="{F882E242-BA9E-4585-B7C1-20980B66880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PBS_Powerpoint template</Template>
  <TotalTime>2</TotalTime>
  <Words>578</Words>
  <Application>Microsoft Office PowerPoint</Application>
  <PresentationFormat>Widescreen</PresentationFormat>
  <Paragraphs>114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Roboto</vt:lpstr>
      <vt:lpstr>PBS_Powerpoint template</vt:lpstr>
      <vt:lpstr>Prototyping</vt:lpstr>
      <vt:lpstr>Software projects
</vt:lpstr>
      <vt:lpstr>Software Projects</vt:lpstr>
      <vt:lpstr>Augmented reality</vt:lpstr>
      <vt:lpstr>Augmented reality</vt:lpstr>
      <vt:lpstr>Augmented reality</vt:lpstr>
      <vt:lpstr>Virtual reality</vt:lpstr>
      <vt:lpstr>Virtual reality</vt:lpstr>
      <vt:lpstr>Machine Learning</vt:lpstr>
      <vt:lpstr>Machine Learning</vt:lpstr>
      <vt:lpstr>Hardware projects
</vt:lpstr>
      <vt:lpstr>Hardware projects
</vt:lpstr>
      <vt:lpstr>Hardware projects
</vt:lpstr>
      <vt:lpstr>Interviews
</vt:lpstr>
      <vt:lpstr>Prototyping</vt:lpstr>
      <vt:lpstr>Additional "Links"
</vt:lpstr>
      <vt:lpstr>Leituras adicionais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Prototyping</dc:title>
  <dc:creator>Margarida Guerra</dc:creator>
  <cp:lastModifiedBy>Antonio Camara</cp:lastModifiedBy>
  <cp:revision>3</cp:revision>
  <dcterms:created xsi:type="dcterms:W3CDTF">2021-01-27T18:20:02Z</dcterms:created>
  <dcterms:modified xsi:type="dcterms:W3CDTF">2021-01-27T22:39:40Z</dcterms:modified>
</cp:coreProperties>
</file>