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7" r:id="rId7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85" d="100"/>
          <a:sy n="85" d="100"/>
        </p:scale>
        <p:origin x="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B371-5105-0C49-BDBD-A3635CE66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00A92-B0E0-E34B-A908-50E09E615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A1E70-6E6E-7948-BE28-7294E7CF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92CC5-D374-BA44-963A-D581A717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622C2-E241-1047-880A-81D71D39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721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1AA0-D0C2-8F41-9EAA-F9F534B8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D2724-C892-574D-AC8A-93E27D23D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743DF-342E-534D-934D-6F684E6A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877AC-2AB9-2648-A958-A52C917D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92B32-9A9A-8245-9FA9-A47013C4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151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421A-82D3-6D4A-ADD5-BFEADF04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E158C-DF9C-024B-AECB-4B46C9C76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A0494-CB0C-EE45-A1D1-935704A9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69CE-EAB6-E142-9A1B-5AC501C73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72CC1-D418-B14A-84F5-8582B28AA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901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4D542-177D-C849-AE5B-CA959BF8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1D331-0951-624C-A022-54AE8E897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06414-7E85-D840-B155-D9B89E18C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FC82D-8B72-0E4B-BD42-C5C81108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0AFAC-A81B-5B48-939D-6EEFD53D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447A9-4A3F-A040-BBA2-5F0EC8D5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520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E4D74-7FED-D64A-9813-334F2F932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A70A0-84E2-4443-8F75-CDC55B71E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78DA2-C9D3-B44D-B68C-27A9CC177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9B3C8-9F12-084F-98AF-58BA4FA38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50EF7-ABCB-6840-80B8-89C434B41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ACF42C-727B-B041-AF71-57D10503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0EA305-9D18-8D44-8171-20767551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236EE9-8F45-EB4F-8B4C-E95506EA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801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16EC-57CB-8E46-81F7-F33FEF4F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4EE97B-0B8E-A249-82C3-829B4949F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0BF328-07C5-A746-8E20-8862D3DF5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64F98-2389-744C-BF75-BBEF332AA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106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401B77-E8DA-024D-B7BA-92FFC5E2F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2E7A23-B930-8048-B2A5-57364344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6510C-B1F0-BA47-84AF-1026DF44F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467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F17C-E8C3-224F-8CDC-F6B7188E6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BDF2D-8124-2C4F-A884-99D23E775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8208E-2876-9347-8809-9A226A9B7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9C9E5-CC54-884B-A365-AC1FDD311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227E4-6430-034B-87BA-290C1615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6C5F2-055C-D647-81AD-B6CB8B94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645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56071-AC0E-8D4F-A28C-C0C0CCB5F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17EC5-5AEB-9D46-8BC3-C145B8E7A1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CB879-F397-EF40-9A46-8EA5EF8CE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3ACE6-BB3B-D443-98BA-2C975BE4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2D928-0F68-6941-AA46-4FB453AA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51B95-C6DB-7C4B-B37E-C57ED519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251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69A0-A4FD-184F-83CF-F633D9CB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2013F-9495-E04B-B45B-AD1B35712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71990-346F-DE45-98BC-96D0B2BB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36FAC-8986-0E44-9260-A2C2AA95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8F952-70F2-5346-BD93-CFA4F6BD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277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C30CDA-87E0-5F4B-864C-14149518B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BCBA1-9232-B242-9C62-6B1BEBC06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78BB9-48A0-F343-934F-18343828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DB7F9-0883-9149-B6D4-DD16D108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5A315-6F24-DE4B-8B4E-1D2B2B08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167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4E1DEA-BBC2-104B-80FE-98BF6574B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FAF37-8CA5-0243-9DE7-CD1482887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BD99E-F47F-C14C-ABDC-99EBD3588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6BCC3-4D6E-0747-B2D2-1B8C72766C32}" type="datetimeFigureOut">
              <a:rPr lang="pt-PT" smtClean="0"/>
              <a:t>26/03/2021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F26A5-90F2-9944-884C-9ACCABE22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ECE81-446E-7648-B496-212DD340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793D3-841A-A046-AD40-935CB2F1B2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836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431431" y="565267"/>
            <a:ext cx="10859421" cy="5502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err="1">
                <a:latin typeface="Gotham Rounded Medium" pitchFamily="2" charset="77"/>
              </a:rPr>
              <a:t>Sistemas</a:t>
            </a:r>
            <a:r>
              <a:rPr lang="en-GB" sz="3200" dirty="0">
                <a:latin typeface="Gotham Rounded Medium" pitchFamily="2" charset="77"/>
              </a:rPr>
              <a:t> de </a:t>
            </a:r>
            <a:r>
              <a:rPr lang="en-GB" sz="3200" dirty="0" err="1">
                <a:latin typeface="Gotham Rounded Medium" pitchFamily="2" charset="77"/>
              </a:rPr>
              <a:t>Informação</a:t>
            </a:r>
            <a:r>
              <a:rPr lang="en-GB" sz="3200" dirty="0">
                <a:latin typeface="Gotham Rounded Medium" pitchFamily="2" charset="77"/>
              </a:rPr>
              <a:t> e </a:t>
            </a:r>
            <a:r>
              <a:rPr lang="en-GB" sz="3200" dirty="0" err="1">
                <a:latin typeface="Gotham Rounded Medium" pitchFamily="2" charset="77"/>
              </a:rPr>
              <a:t>Modelação</a:t>
            </a:r>
            <a:r>
              <a:rPr lang="en-GB" sz="3200" dirty="0">
                <a:latin typeface="Gotham Rounded Medium" pitchFamily="2" charset="77"/>
              </a:rPr>
              <a:t> </a:t>
            </a:r>
            <a:r>
              <a:rPr lang="en-GB" sz="3200" dirty="0" err="1">
                <a:latin typeface="Gotham Rounded Medium" pitchFamily="2" charset="77"/>
              </a:rPr>
              <a:t>em</a:t>
            </a:r>
            <a:r>
              <a:rPr lang="en-GB" sz="3200" dirty="0">
                <a:latin typeface="Gotham Rounded Medium" pitchFamily="2" charset="77"/>
              </a:rPr>
              <a:t> </a:t>
            </a:r>
            <a:r>
              <a:rPr lang="en-GB" sz="3200" dirty="0" err="1">
                <a:latin typeface="Gotham Rounded Medium" pitchFamily="2" charset="77"/>
              </a:rPr>
              <a:t>Ambiente</a:t>
            </a:r>
            <a:r>
              <a:rPr lang="en-GB" sz="3200" dirty="0">
                <a:latin typeface="Gotham Rounded Medium" pitchFamily="2" charset="77"/>
              </a:rPr>
              <a:t> (SIMA) </a:t>
            </a:r>
          </a:p>
          <a:p>
            <a:pPr algn="ctr"/>
            <a:endParaRPr lang="en-GB" sz="6600" dirty="0">
              <a:effectLst/>
              <a:latin typeface="Gotham Rounded Medium" pitchFamily="2" charset="77"/>
            </a:endParaRPr>
          </a:p>
          <a:p>
            <a:pPr algn="ctr"/>
            <a:r>
              <a:rPr lang="en-GB" sz="3200" dirty="0" err="1">
                <a:latin typeface="Gotham Rounded Medium" pitchFamily="2" charset="77"/>
              </a:rPr>
              <a:t>António</a:t>
            </a:r>
            <a:r>
              <a:rPr lang="en-GB" sz="3200" dirty="0">
                <a:latin typeface="Gotham Rounded Medium" pitchFamily="2" charset="77"/>
              </a:rPr>
              <a:t> </a:t>
            </a:r>
            <a:r>
              <a:rPr lang="en-GB" sz="3200" dirty="0" err="1">
                <a:latin typeface="Gotham Rounded Medium" pitchFamily="2" charset="77"/>
              </a:rPr>
              <a:t>Câmara</a:t>
            </a:r>
            <a:r>
              <a:rPr lang="en-GB" sz="3200" dirty="0">
                <a:latin typeface="Gotham Rounded Medium" pitchFamily="2" charset="77"/>
              </a:rPr>
              <a:t> </a:t>
            </a:r>
          </a:p>
          <a:p>
            <a:pPr algn="ctr"/>
            <a:r>
              <a:rPr lang="en-GB" sz="3200" dirty="0">
                <a:latin typeface="Gotham Rounded Medium" pitchFamily="2" charset="77"/>
              </a:rPr>
              <a:t>Theo Fernandes </a:t>
            </a:r>
          </a:p>
          <a:p>
            <a:pPr algn="ctr"/>
            <a:r>
              <a:rPr lang="en-GB" sz="3200" dirty="0">
                <a:latin typeface="Gotham Rounded Medium" pitchFamily="2" charset="77"/>
              </a:rPr>
              <a:t>2021 </a:t>
            </a:r>
            <a:endParaRPr lang="en-GB" sz="6600" dirty="0">
              <a:effectLst/>
              <a:latin typeface="Gotham Rounded Medium" pitchFamily="2" charset="77"/>
            </a:endParaRPr>
          </a:p>
          <a:p>
            <a:pPr algn="ctr"/>
            <a:endParaRPr lang="en-GB" sz="5400" dirty="0">
              <a:solidFill>
                <a:schemeClr val="accent2"/>
              </a:solidFill>
              <a:latin typeface="Gotham Rounded Medium" pitchFamily="2" charset="77"/>
            </a:endParaRPr>
          </a:p>
          <a:p>
            <a:pPr algn="ctr">
              <a:lnSpc>
                <a:spcPct val="150000"/>
              </a:lnSpc>
            </a:pPr>
            <a:endParaRPr lang="en-GB" sz="5400" dirty="0">
              <a:latin typeface="Gotham Rounded Medium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BCFF25-18B4-B44F-80C3-A647D0D4B415}"/>
              </a:ext>
            </a:extLst>
          </p:cNvPr>
          <p:cNvSpPr txBox="1"/>
          <p:nvPr/>
        </p:nvSpPr>
        <p:spPr>
          <a:xfrm>
            <a:off x="6768656" y="5923401"/>
            <a:ext cx="542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accent2"/>
                </a:solidFill>
                <a:latin typeface="Gotham Rounded Medium" pitchFamily="2" charset="77"/>
              </a:rPr>
              <a:t>Workshop #2 – Project Management Insights</a:t>
            </a:r>
          </a:p>
        </p:txBody>
      </p:sp>
    </p:spTree>
    <p:extLst>
      <p:ext uri="{BB962C8B-B14F-4D97-AF65-F5344CB8AC3E}">
        <p14:creationId xmlns:p14="http://schemas.microsoft.com/office/powerpoint/2010/main" val="1732719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605119" y="2673537"/>
            <a:ext cx="11788392" cy="1503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2"/>
                </a:solidFill>
                <a:effectLst/>
                <a:latin typeface="Gotham Rounded Medium" pitchFamily="2" charset="77"/>
              </a:rPr>
              <a:t>Practical Project Management Insights</a:t>
            </a:r>
            <a:endParaRPr lang="en-GB" sz="3600" dirty="0">
              <a:solidFill>
                <a:schemeClr val="accent2"/>
              </a:solidFill>
              <a:latin typeface="Gotham Rounded Medium" pitchFamily="2" charset="77"/>
            </a:endParaRPr>
          </a:p>
          <a:p>
            <a:pPr>
              <a:lnSpc>
                <a:spcPct val="150000"/>
              </a:lnSpc>
            </a:pPr>
            <a:endParaRPr lang="en-GB" sz="3600" dirty="0">
              <a:latin typeface="Gotham Rounded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5329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431431" y="565267"/>
            <a:ext cx="10859421" cy="4315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2"/>
                </a:solidFill>
                <a:effectLst/>
                <a:latin typeface="Gotham Rounded Medium" pitchFamily="2" charset="77"/>
              </a:rPr>
              <a:t>Being a Project Manager</a:t>
            </a:r>
          </a:p>
          <a:p>
            <a:endParaRPr lang="en-GB" sz="2000" dirty="0">
              <a:solidFill>
                <a:schemeClr val="accent2"/>
              </a:solidFill>
              <a:latin typeface="Gotham Rounded Medium" pitchFamily="2" charset="77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GB" sz="3600" dirty="0">
                <a:latin typeface="Gotham Rounded Medium" pitchFamily="2" charset="77"/>
              </a:rPr>
              <a:t>Every project/programme needs one.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GB" sz="3600" dirty="0">
                <a:latin typeface="Gotham Rounded Medium" pitchFamily="2" charset="77"/>
              </a:rPr>
              <a:t>There are several ways to do it, and it really depends on the type of project.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latin typeface="Gotham Rounded Medium" pitchFamily="2" charset="77"/>
              </a:rPr>
              <a:t>	</a:t>
            </a:r>
          </a:p>
        </p:txBody>
      </p:sp>
      <p:pic>
        <p:nvPicPr>
          <p:cNvPr id="1030" name="Picture 6" descr="The 5 Easy Steps to Achieve PMP Certification">
            <a:extLst>
              <a:ext uri="{FF2B5EF4-FFF2-40B4-BE49-F238E27FC236}">
                <a16:creationId xmlns:a16="http://schemas.microsoft.com/office/drawing/2014/main" id="{F34546B7-579F-944F-BA1A-3C061D71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05" y="4671817"/>
            <a:ext cx="1681486" cy="163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67D7D9-865F-E34C-AE5C-BF827D368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734" y="4746904"/>
            <a:ext cx="2198266" cy="1487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3DCF4-35EB-E349-9D3D-0487B7378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836" y="4529759"/>
            <a:ext cx="3308318" cy="182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7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431431" y="565267"/>
            <a:ext cx="11760569" cy="7905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2"/>
                </a:solidFill>
                <a:latin typeface="Gotham Rounded Medium" pitchFamily="2" charset="77"/>
              </a:rPr>
              <a:t>Being a good Project Manager doesn’t necessarily require certifications…</a:t>
            </a:r>
          </a:p>
          <a:p>
            <a:endParaRPr lang="en-GB" sz="4400" dirty="0">
              <a:solidFill>
                <a:schemeClr val="accent2">
                  <a:lumMod val="75000"/>
                </a:schemeClr>
              </a:solidFill>
              <a:latin typeface="Gotham Rounded Medium" pitchFamily="2" charset="77"/>
            </a:endParaRPr>
          </a:p>
          <a:p>
            <a:r>
              <a:rPr lang="en-GB" sz="4400" dirty="0">
                <a:solidFill>
                  <a:schemeClr val="accent2"/>
                </a:solidFill>
                <a:latin typeface="Gotham Rounded Medium" pitchFamily="2" charset="77"/>
              </a:rPr>
              <a:t>Five Key </a:t>
            </a:r>
            <a:r>
              <a:rPr lang="en-GB" sz="4400" dirty="0">
                <a:latin typeface="Gotham Rounded Medium" pitchFamily="2" charset="77"/>
              </a:rPr>
              <a:t>Skills to become a good PM</a:t>
            </a:r>
            <a:endParaRPr lang="en-GB" sz="4400" dirty="0">
              <a:effectLst/>
              <a:latin typeface="Gotham Rounded Medium" pitchFamily="2" charset="77"/>
            </a:endParaRPr>
          </a:p>
          <a:p>
            <a:endParaRPr lang="en-GB" sz="2000" dirty="0">
              <a:solidFill>
                <a:schemeClr val="accent2"/>
              </a:solidFill>
              <a:latin typeface="Gotham Rounded Medium" pitchFamily="2" charset="77"/>
            </a:endParaRPr>
          </a:p>
          <a:p>
            <a:r>
              <a:rPr lang="en-GB" sz="3200" dirty="0">
                <a:latin typeface="Gotham Rounded Medium" pitchFamily="2" charset="77"/>
              </a:rPr>
              <a:t>1- </a:t>
            </a:r>
            <a:r>
              <a:rPr lang="en-GB" sz="3200" b="1" dirty="0">
                <a:latin typeface="Gotham Rounded Medium" pitchFamily="2" charset="77"/>
              </a:rPr>
              <a:t>Planning</a:t>
            </a:r>
            <a:r>
              <a:rPr lang="en-GB" sz="3200" dirty="0">
                <a:latin typeface="Gotham Rounded Medium" pitchFamily="2" charset="77"/>
              </a:rPr>
              <a:t> – 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  <a:latin typeface="Gotham Rounded Medium" pitchFamily="2" charset="77"/>
              </a:rPr>
              <a:t>“Failing to plan is planning to fail.”</a:t>
            </a:r>
          </a:p>
          <a:p>
            <a:r>
              <a:rPr lang="en-GB" sz="3200" dirty="0">
                <a:latin typeface="Gotham Rounded Medium" pitchFamily="2" charset="77"/>
              </a:rPr>
              <a:t>2- </a:t>
            </a:r>
            <a:r>
              <a:rPr lang="en-GB" sz="3200" b="1" dirty="0">
                <a:latin typeface="Gotham Rounded Medium" pitchFamily="2" charset="77"/>
              </a:rPr>
              <a:t>Communication</a:t>
            </a:r>
            <a:r>
              <a:rPr lang="en-GB" sz="3200" dirty="0">
                <a:latin typeface="Gotham Rounded Medium" pitchFamily="2" charset="77"/>
              </a:rPr>
              <a:t> – 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  <a:latin typeface="Gotham Rounded Medium" pitchFamily="2" charset="77"/>
              </a:rPr>
              <a:t>”Are we on the same page?”</a:t>
            </a:r>
          </a:p>
          <a:p>
            <a:r>
              <a:rPr lang="en-GB" sz="3200" dirty="0">
                <a:latin typeface="Gotham Rounded Medium" pitchFamily="2" charset="77"/>
              </a:rPr>
              <a:t>3- </a:t>
            </a:r>
            <a:r>
              <a:rPr lang="en-GB" sz="3200" b="1" dirty="0">
                <a:latin typeface="Gotham Rounded Medium" pitchFamily="2" charset="77"/>
              </a:rPr>
              <a:t>Empathy</a:t>
            </a:r>
            <a:r>
              <a:rPr lang="en-GB" sz="3200" dirty="0">
                <a:latin typeface="Gotham Rounded Medium" pitchFamily="2" charset="77"/>
              </a:rPr>
              <a:t> – 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  <a:latin typeface="Gotham Rounded Medium" pitchFamily="2" charset="77"/>
              </a:rPr>
              <a:t>“I feel you”</a:t>
            </a:r>
          </a:p>
          <a:p>
            <a:r>
              <a:rPr lang="en-GB" sz="3200" dirty="0">
                <a:latin typeface="Gotham Rounded Medium" pitchFamily="2" charset="77"/>
              </a:rPr>
              <a:t>4- </a:t>
            </a:r>
            <a:r>
              <a:rPr lang="en-GB" sz="3200" b="1" dirty="0">
                <a:latin typeface="Gotham Rounded Medium" pitchFamily="2" charset="77"/>
              </a:rPr>
              <a:t>Attitude</a:t>
            </a:r>
            <a:r>
              <a:rPr lang="en-GB" sz="3200" dirty="0">
                <a:latin typeface="Gotham Rounded Medium" pitchFamily="2" charset="77"/>
              </a:rPr>
              <a:t> – 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  <a:latin typeface="Gotham Rounded Medium" pitchFamily="2" charset="77"/>
              </a:rPr>
              <a:t>“Go hard or Go Home”</a:t>
            </a:r>
          </a:p>
          <a:p>
            <a:r>
              <a:rPr lang="en-GB" sz="3200" dirty="0">
                <a:latin typeface="Gotham Rounded Medium" pitchFamily="2" charset="77"/>
              </a:rPr>
              <a:t>5- </a:t>
            </a:r>
            <a:r>
              <a:rPr lang="en-GB" sz="3200" b="1" dirty="0">
                <a:latin typeface="Gotham Rounded Medium" pitchFamily="2" charset="77"/>
              </a:rPr>
              <a:t>Hard working </a:t>
            </a:r>
            <a:r>
              <a:rPr lang="en-GB" sz="3200" dirty="0">
                <a:latin typeface="Gotham Rounded Medium" pitchFamily="2" charset="77"/>
              </a:rPr>
              <a:t>– 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  <a:latin typeface="Gotham Rounded Medium" pitchFamily="2" charset="77"/>
              </a:rPr>
              <a:t>“Lead by example”</a:t>
            </a:r>
          </a:p>
          <a:p>
            <a:endParaRPr lang="en-GB" sz="3200" dirty="0">
              <a:effectLst/>
              <a:latin typeface="Gotham Rounded Medium" pitchFamily="2" charset="77"/>
            </a:endParaRPr>
          </a:p>
          <a:p>
            <a:endParaRPr lang="en-GB" sz="3600" dirty="0">
              <a:effectLst/>
              <a:latin typeface="Gotham Rounded Medium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latin typeface="Gotham Rounded Medium" pitchFamily="2" charset="77"/>
            </a:endParaRPr>
          </a:p>
          <a:p>
            <a:pPr>
              <a:lnSpc>
                <a:spcPct val="150000"/>
              </a:lnSpc>
            </a:pPr>
            <a:endParaRPr lang="en-GB" sz="3600" dirty="0">
              <a:latin typeface="Gotham Rounded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2193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431431" y="565267"/>
            <a:ext cx="10859421" cy="675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accent2"/>
                </a:solidFill>
                <a:effectLst/>
                <a:latin typeface="Gotham Rounded Medium" pitchFamily="2" charset="77"/>
              </a:rPr>
              <a:t>Project Management </a:t>
            </a:r>
            <a:r>
              <a:rPr lang="en-GB" sz="4000" dirty="0">
                <a:solidFill>
                  <a:schemeClr val="accent2"/>
                </a:solidFill>
                <a:latin typeface="Gotham Rounded Medium" pitchFamily="2" charset="77"/>
              </a:rPr>
              <a:t>&amp; IT -Practical Learnings</a:t>
            </a:r>
          </a:p>
          <a:p>
            <a:endParaRPr lang="en-GB" sz="1100" dirty="0">
              <a:latin typeface="Gotham Rounded Medium" pitchFamily="2" charset="7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Keep It Simple.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Bring the A-Team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You Don’t Have Time For Non-Participants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Have a Plan, Not a Thesis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Use the Right Tools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Speed is Key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Keep Deadlines Deadly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Make Decisions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Every Project Hits the Wall 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Listen to the Doers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Beware The Fire Drill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Gotham Rounded Medium" pitchFamily="2" charset="77"/>
              </a:rPr>
              <a:t>You Have to Finish to Win</a:t>
            </a:r>
            <a:endParaRPr lang="en-GB" sz="3200" dirty="0">
              <a:latin typeface="Gotham Rounded Medium" pitchFamily="2" charset="77"/>
            </a:endParaRPr>
          </a:p>
          <a:p>
            <a:pPr>
              <a:lnSpc>
                <a:spcPct val="150000"/>
              </a:lnSpc>
            </a:pPr>
            <a:endParaRPr lang="en-GB" sz="3200" dirty="0">
              <a:latin typeface="Gotham Rounded Medium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DB0F8-0C24-AC4E-B11A-2D4BD823FCA6}"/>
              </a:ext>
            </a:extLst>
          </p:cNvPr>
          <p:cNvSpPr txBox="1"/>
          <p:nvPr/>
        </p:nvSpPr>
        <p:spPr>
          <a:xfrm>
            <a:off x="8334790" y="6292733"/>
            <a:ext cx="385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>
                <a:solidFill>
                  <a:schemeClr val="bg1">
                    <a:lumMod val="65000"/>
                  </a:schemeClr>
                </a:solidFill>
              </a:rPr>
              <a:t>Source</a:t>
            </a:r>
            <a:r>
              <a:rPr lang="pt-PT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pt-PT" dirty="0" err="1">
                <a:solidFill>
                  <a:schemeClr val="bg1">
                    <a:lumMod val="65000"/>
                  </a:schemeClr>
                </a:solidFill>
              </a:rPr>
              <a:t>The</a:t>
            </a:r>
            <a:r>
              <a:rPr lang="pt-PT" dirty="0">
                <a:solidFill>
                  <a:schemeClr val="bg1">
                    <a:lumMod val="65000"/>
                  </a:schemeClr>
                </a:solidFill>
              </a:rPr>
              <a:t> Project Management Ninja</a:t>
            </a:r>
          </a:p>
        </p:txBody>
      </p:sp>
    </p:spTree>
    <p:extLst>
      <p:ext uri="{BB962C8B-B14F-4D97-AF65-F5344CB8AC3E}">
        <p14:creationId xmlns:p14="http://schemas.microsoft.com/office/powerpoint/2010/main" val="172343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B7A01-C767-AA43-9126-E3A26E61921E}"/>
              </a:ext>
            </a:extLst>
          </p:cNvPr>
          <p:cNvSpPr/>
          <p:nvPr/>
        </p:nvSpPr>
        <p:spPr>
          <a:xfrm>
            <a:off x="431431" y="565267"/>
            <a:ext cx="10859421" cy="1699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accent2"/>
                </a:solidFill>
                <a:effectLst/>
                <a:latin typeface="Calibri" panose="020F0502020204030204" pitchFamily="34" charset="0"/>
              </a:rPr>
              <a:t>Tools – Project Management Platforms</a:t>
            </a:r>
            <a:endParaRPr lang="en-GB" sz="4400" dirty="0">
              <a:solidFill>
                <a:schemeClr val="accent2"/>
              </a:solidFill>
              <a:latin typeface="Calibri" panose="020F0502020204030204" pitchFamily="34" charset="0"/>
            </a:endParaRPr>
          </a:p>
          <a:p>
            <a:endParaRPr lang="en-GB" sz="1200" dirty="0"/>
          </a:p>
          <a:p>
            <a:pPr>
              <a:lnSpc>
                <a:spcPct val="150000"/>
              </a:lnSpc>
            </a:pPr>
            <a:endParaRPr lang="en-GB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DBCCFB-3350-DF43-941B-B3BEF971D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11" y="2116044"/>
            <a:ext cx="292100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60E79-4C79-C948-8739-ACE9EB463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31" y="3026482"/>
            <a:ext cx="2946400" cy="59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D63CA9-177E-1D4C-8FD1-F94B74EDA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059" y="2100356"/>
            <a:ext cx="27686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6B15B3-F998-624A-BBB0-C65D0823A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858" y="3025237"/>
            <a:ext cx="1760444" cy="677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1CC968-AEFC-104A-A214-4B773AA80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66" y="3737080"/>
            <a:ext cx="3276600" cy="990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C647E6-8178-C248-A20E-CFF5D9676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357" y="5956183"/>
            <a:ext cx="3581400" cy="673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1D289A-F909-DC4B-9AFA-A8ABD553B7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027" y="2189446"/>
            <a:ext cx="2349500" cy="546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EED50F-B3A3-6240-AABD-D09875C822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6700" y="3045644"/>
            <a:ext cx="2057400" cy="774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F6CFAD-9455-8D4C-B6D7-FA3044896B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06927" y="4206201"/>
            <a:ext cx="2514600" cy="774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872474-4DE0-8644-ACFC-79829E80E8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987" y="4471957"/>
            <a:ext cx="1854200" cy="622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FECC7B-3420-2442-A6EA-627E525FF6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5074" y="4634324"/>
            <a:ext cx="2336800" cy="723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3F608E-DA39-0F4E-A6D0-91C9F22746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0391" y="5047390"/>
            <a:ext cx="1854200" cy="711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1BF4C1-3D6E-B042-ABB9-33EFFA076B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7187" y="5129516"/>
            <a:ext cx="2209800" cy="736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B1BA52-D76A-1140-8BBB-221C3FB544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15380" y="5475878"/>
            <a:ext cx="2565400" cy="7731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96DE0A-F5B9-1844-808F-68A03F64FC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64077" y="5840293"/>
            <a:ext cx="2565400" cy="723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A4AF12-78F2-EB4D-9A36-F5A43F9D93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07646" y="3879798"/>
            <a:ext cx="1993900" cy="647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C46DCD6-9F53-F940-9AB0-EB7263CC1AA2}"/>
              </a:ext>
            </a:extLst>
          </p:cNvPr>
          <p:cNvSpPr txBox="1"/>
          <p:nvPr/>
        </p:nvSpPr>
        <p:spPr>
          <a:xfrm>
            <a:off x="10241072" y="6108067"/>
            <a:ext cx="166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accent2"/>
                </a:solidFill>
                <a:latin typeface="Gotham Rounded Medium" pitchFamily="2" charset="77"/>
              </a:rPr>
              <a:t>...</a:t>
            </a:r>
            <a:r>
              <a:rPr lang="pt-PT" dirty="0" err="1">
                <a:solidFill>
                  <a:schemeClr val="accent2"/>
                </a:solidFill>
                <a:latin typeface="Gotham Rounded Medium" pitchFamily="2" charset="77"/>
              </a:rPr>
              <a:t>and</a:t>
            </a:r>
            <a:r>
              <a:rPr lang="pt-PT" dirty="0">
                <a:solidFill>
                  <a:schemeClr val="accent2"/>
                </a:solidFill>
                <a:latin typeface="Gotham Rounded Medium" pitchFamily="2" charset="77"/>
              </a:rPr>
              <a:t> more...</a:t>
            </a:r>
          </a:p>
        </p:txBody>
      </p:sp>
    </p:spTree>
    <p:extLst>
      <p:ext uri="{BB962C8B-B14F-4D97-AF65-F5344CB8AC3E}">
        <p14:creationId xmlns:p14="http://schemas.microsoft.com/office/powerpoint/2010/main" val="388802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203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Gotham Rounded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Theo Fernandes</dc:creator>
  <cp:lastModifiedBy>Margarida Guerra</cp:lastModifiedBy>
  <cp:revision>16</cp:revision>
  <cp:lastPrinted>2021-03-19T07:23:51Z</cp:lastPrinted>
  <dcterms:created xsi:type="dcterms:W3CDTF">2021-03-18T19:40:44Z</dcterms:created>
  <dcterms:modified xsi:type="dcterms:W3CDTF">2021-03-26T10:29:14Z</dcterms:modified>
</cp:coreProperties>
</file>