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82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7975-DF5B-4A9B-B236-53FC3AC0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90E61E-4D85-435E-AE41-5BC791FCE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B56A9-B5A0-4DC8-B288-77BCEB45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77B27-3816-48E5-941C-7DE8DCF6B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72730-9D8A-4AEB-8762-1C6A3099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9089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8EDA-A90D-425A-AF2A-74678178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F5AC-0F88-4E00-92AE-B5DE887AD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DF10A-A680-4636-BAC8-AD13FF183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2BCBB-177E-4AA9-A69D-A717E4691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5A2D7-6F22-4D53-ABCF-2A128A28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131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9C313-114E-4AF6-BE71-70158A15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B3A9E-247A-4759-B229-BC7EDEC8D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E71B6-4789-4B7D-B670-E1B115590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EC625-D6EB-43BB-B7DD-1BC7C14DA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C8F1E-A726-410E-A7B3-7D50DAD0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322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F377-7845-48F3-9967-802974949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0076A-4236-4ECC-BD1D-02532B5C0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68AAE-FBB0-4CE6-ACE4-E4F07E8A9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232DA-9864-4E88-B3D8-C8C2DAB80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6B55A-9307-4B5A-895C-00F76EDC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211CF-096F-416C-8435-0A5952A2A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3276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38AAA-B5EE-4163-98D9-405205D35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C9C3B-BD72-4B13-9FA3-4292D3391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CEA10-2E4C-40EE-8331-EC5974FD2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B6985-392F-4F56-95EC-E5BF56A86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3EE55-72A7-46C7-85DE-4FD4BC47D6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36CE4-4110-44D1-9200-776789E8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2145DC-6AAD-4884-AE97-3DFBFC28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1D6587-9B68-44DD-A311-628C95FA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457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B91E-E5EF-4748-9ACE-A3582FB1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880E6-168F-42C2-8C8D-EF2BC607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8DC0A-DBCF-46EB-BB4A-304F1FB4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2F4781-B12E-49D3-BAD4-17CE3EC6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3506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94E49B-8A51-4F8C-A14A-3BAAEF08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D64E4-55B1-4B87-B773-847A8D656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F8771-1471-45FA-A477-E8AADB179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192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25BC-CDA9-4209-B9B6-6A8BC33A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A44F8-8F2C-4678-8E26-13438796C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33278-C4C2-4974-A430-520A6E017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A19DE-C62A-4DFD-A78E-13DAC75E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561D3-D5C7-419C-BD4D-248B9BD32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1C3846-B6F3-4339-BF1D-3CA45760C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63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6548-C8FD-483B-B528-9E3780924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8955E4-B4FF-4BBB-8BDC-702EE5B78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0622A-34EB-4CE4-AA23-3A9061376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11CB6-F42A-422D-B861-241927DCD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4EAC6-7B71-49A2-9230-AF982715B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6343B-F157-4ED0-8826-ED0F9FCBA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242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0D03-D457-43C3-AFF3-637197B5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C9B7F-5449-4AAB-A9D2-6FC31ED5D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BBF5C-F12E-4312-AC8C-EAC4C2CA2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5633D-83E5-49E0-90E8-43D3525F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7F328-B179-45BE-9254-278C4D0C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178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294E95-60A7-4F81-B1F7-6D987E3A09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5438C-F539-4CF9-8D90-98224DB56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D7B01-ACFD-4B71-B219-FF22212AE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49D76-E477-4F12-9154-D454F2006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DB692-4692-459B-A6D9-69DF4FAE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20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D765EA-0D4D-4C26-8991-24FB0F7DD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6375B-3B07-49F9-9CF5-6BE41BD7D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9D4E-FDF7-42FD-ACE5-6DC7109850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F4A27-9E1B-43DA-9334-DFF28968EEC9}" type="datetimeFigureOut">
              <a:rPr lang="pt-PT" smtClean="0"/>
              <a:t>17/03/2020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802A1-C6DF-4CAA-8750-9B3024D1B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27599-2D88-4BB9-842C-B478777E3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C2EB6-1081-4B68-893E-CFF154DA62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05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nig.dgterritorio.gov.pt/saber-mais/evoluca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eather.gov/" TargetMode="External"/><Relationship Id="rId3" Type="http://schemas.openxmlformats.org/officeDocument/2006/relationships/hyperlink" Target="https://www.usgs.gov/" TargetMode="External"/><Relationship Id="rId7" Type="http://schemas.openxmlformats.org/officeDocument/2006/relationships/hyperlink" Target="https://www.nps.gov/index.htm" TargetMode="External"/><Relationship Id="rId2" Type="http://schemas.openxmlformats.org/officeDocument/2006/relationships/hyperlink" Target="https://enviro.epa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sa.gov/" TargetMode="External"/><Relationship Id="rId5" Type="http://schemas.openxmlformats.org/officeDocument/2006/relationships/hyperlink" Target="https://edg.epa.gov/metadata/catalog/main/home.page?fbclid=IwAR3C27mW9JRwwfJWGVeO8Fkw-TsqVLsfcdvZTfvNprsxcwLFCEZWqGcOB-M" TargetMode="External"/><Relationship Id="rId4" Type="http://schemas.openxmlformats.org/officeDocument/2006/relationships/hyperlink" Target="https://www.noaa.gov/" TargetMode="External"/><Relationship Id="rId9" Type="http://schemas.openxmlformats.org/officeDocument/2006/relationships/hyperlink" Target="https://www.ncbi.nlm.nih.gov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g.epa.gov/metadata/catalog/main/home.page?fbclid=IwAR3C27mW9JRwwfJWGVeO8Fkw-TsqVLsfcdvZTfvNprsxcwLFCEZWqGcOB-M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usgs.gov/datacatalog/#fq=dataType%3A(collection%20OR%20non-collection)&amp;q=*%3A*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noaa.gov/datasetsearch/?fbclid=IwAR0HKve3Fe872ZFOxH57O0c57tAuaooiTVa86U3PYEXIs-RAcRxS8bPWfco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.github.io/data-nasa-gov-frontpage/?fbclid=IwAR3_vgRotscuJQzkdgko9tFYSgYpRl9unhRkG3KxLds5OGY__2lObU-LrTE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s.gov/subjects/gisandmapping/news.ht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s://www.weather.gov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hyperlink" Target="https://www.ncbi.nlm.nih.gov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spire-geoportal.ec.europa.eu/" TargetMode="External"/><Relationship Id="rId2" Type="http://schemas.openxmlformats.org/officeDocument/2006/relationships/hyperlink" Target="https://earth.esa.int/web/guest/home;jsessionid=FF08C1AAED4FD3497170B44985F58EAF.jvm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c.europa.eu/eurostat/web/environment?fbclid=IwAR2o3spnhdGAdpPe92VlQmm58jYsy7naLWBKLIGAggysCBnasurCMTjp3Qc" TargetMode="External"/><Relationship Id="rId4" Type="http://schemas.openxmlformats.org/officeDocument/2006/relationships/hyperlink" Target="https://www.eea.europa.eu/data-and-map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.esa.int/web/guest/data-access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hyperlink" Target="https://inspire-geoportal.ec.europa.eu/theme_selection.html?view=qsTheme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ea.europa.eu/data-and-map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hyperlink" Target="https://ec.europa.eu/eurostat/web/environment?fbclid=IwAR2o3spnhdGAdpPe92VlQmm58jYsy7naLWBKLIGAggysCBnasurCMTjp3Qc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unstats.un.org/unsd/envstats/qindicators.cshtml?fbclid=IwAR23EMrxoFEfZ3BO3lnUnk4N1zQNiSXhVmR2ArRgEpY5IpNguKOgDW72GUY" TargetMode="External"/><Relationship Id="rId3" Type="http://schemas.openxmlformats.org/officeDocument/2006/relationships/hyperlink" Target="https://www.protectedplanet.net/" TargetMode="External"/><Relationship Id="rId7" Type="http://schemas.openxmlformats.org/officeDocument/2006/relationships/hyperlink" Target="https://www.lifecycleinitiative.org/resources-2/global-lca-data-network-glad/?fbclid=IwAR1Snm-mwRUTt15eaNlfIW7eoOIaXN5_n0cGsvO8ldQf2hLKOKe3kMih4ew" TargetMode="External"/><Relationship Id="rId2" Type="http://schemas.openxmlformats.org/officeDocument/2006/relationships/hyperlink" Target="https://www.google.com/intl/pt-PT/earth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o.org/statistics/en/" TargetMode="External"/><Relationship Id="rId5" Type="http://schemas.openxmlformats.org/officeDocument/2006/relationships/hyperlink" Target="https://www.ipcc.ch/data/" TargetMode="External"/><Relationship Id="rId4" Type="http://schemas.openxmlformats.org/officeDocument/2006/relationships/hyperlink" Target="https://unfccc.int/process/transparency-and-reporting/greenhouse-gas-data/what-is-greenhouse-gas-data" TargetMode="External"/><Relationship Id="rId9" Type="http://schemas.openxmlformats.org/officeDocument/2006/relationships/hyperlink" Target="https://agfundernews.com/remote-sensing-market-map.html?fbclid=IwAR1z0JLqx1fNNe8QQKOdpAnIDI80wA7UZOUKqzlLnhrwcve8IslgL2a4D8o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hyperlink" Target="https://www.google.com/intl/pt-PT/earth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hyperlink" Target="https://www.protectedplanet.net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unfccc.int/process/transparency-and-reporting/greenhouse-gas-data/what-is-greenhouse-gas-data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hyperlink" Target="https://www.ipcc.ch/data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hyperlink" Target="http://www.fao.org/statistics/en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hyperlink" Target="https://www.lifecycleinitiative.org/resources-2/global-lca-data-network-glad/?fbclid=IwAR1Snm-mwRUTt15eaNlfIW7eoOIaXN5_n0cGsvO8ldQf2hLKOKe3kMih4ew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unstats.un.org/unsd/envstats/qindicators.cshtml?fbclid=IwAR23EMrxoFEfZ3BO3lnUnk4N1zQNiSXhVmR2ArRgEpY5IpNguKOgDW72GUY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agfundernews.com/remote-sensing-market-map.html?fbclid=IwAR1z0JLqx1fNNe8QQKOdpAnIDI80wA7UZOUKqzlLnhrwcve8IslgL2a4D8o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5E3B9-F261-48B3-B87F-7ED9E5378B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Environmental data 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2CE9C-50CF-4A6F-9230-6EDCEC97B7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/>
              <a:t>Theo Fernandes</a:t>
            </a:r>
          </a:p>
          <a:p>
            <a:r>
              <a:rPr lang="pt-PT" dirty="0"/>
              <a:t>António Câmara</a:t>
            </a:r>
          </a:p>
          <a:p>
            <a:endParaRPr lang="pt-PT" dirty="0"/>
          </a:p>
          <a:p>
            <a:r>
              <a:rPr lang="pt-PT" dirty="0"/>
              <a:t>March 20th, 2019</a:t>
            </a:r>
          </a:p>
        </p:txBody>
      </p:sp>
    </p:spTree>
    <p:extLst>
      <p:ext uri="{BB962C8B-B14F-4D97-AF65-F5344CB8AC3E}">
        <p14:creationId xmlns:p14="http://schemas.microsoft.com/office/powerpoint/2010/main" val="2052049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F2632-6423-47AA-9B66-86CF54DF0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78AEC3-5C0A-4F73-AAF7-17B5B09BA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544" y="1253331"/>
            <a:ext cx="9776912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F87AB-8BF4-4FBE-AE60-5A1B863C0C73}"/>
              </a:ext>
            </a:extLst>
          </p:cNvPr>
          <p:cNvSpPr txBox="1"/>
          <p:nvPr/>
        </p:nvSpPr>
        <p:spPr>
          <a:xfrm>
            <a:off x="1631852" y="5781821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hlinkClick r:id="rId3"/>
              </a:rPr>
              <a:t>SNIG Evolution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41583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6CCA-F1EE-4E70-B039-A46FA79C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Digital Portugal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86DEA-6C4B-4597-9896-30E1B229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PT" dirty="0"/>
              <a:t>Expo98</a:t>
            </a:r>
          </a:p>
          <a:p>
            <a:pPr marL="0" indent="0" algn="ctr">
              <a:buNone/>
            </a:pPr>
            <a:r>
              <a:rPr lang="pt-PT" sz="2000" dirty="0"/>
              <a:t>Virtual flyover and thematic databases </a:t>
            </a:r>
          </a:p>
          <a:p>
            <a:pPr marL="0" indent="0" algn="ctr">
              <a:buNone/>
            </a:pPr>
            <a:r>
              <a:rPr lang="pt-PT" sz="2000" dirty="0"/>
              <a:t>connections in real time</a:t>
            </a:r>
          </a:p>
          <a:p>
            <a:pPr marL="0" indent="0" algn="ctr">
              <a:buNone/>
            </a:pPr>
            <a:r>
              <a:rPr lang="pt-PT" sz="2000" dirty="0"/>
              <a:t>1.5 million users</a:t>
            </a:r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Expo98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B2D596-7A63-4DFB-AAE9-1BE74C5AC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929" y="3688793"/>
            <a:ext cx="7002005" cy="280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17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2EA39-D974-44C0-A053-05713A89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Environmental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1BD40-93D5-4DFD-B976-603396349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An international perspective</a:t>
            </a:r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A national perspective</a:t>
            </a:r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Data analysis tools</a:t>
            </a:r>
          </a:p>
        </p:txBody>
      </p:sp>
    </p:spTree>
    <p:extLst>
      <p:ext uri="{BB962C8B-B14F-4D97-AF65-F5344CB8AC3E}">
        <p14:creationId xmlns:p14="http://schemas.microsoft.com/office/powerpoint/2010/main" val="358588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F3E49-977F-43C9-939A-483C442C6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An international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F641-C1B0-468F-A506-F0CBC7C79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US environmental data infrastructures</a:t>
            </a:r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European environmental data infrastructures</a:t>
            </a:r>
          </a:p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Global environmental data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3391046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5D13-EE43-4764-B3BD-8B23456E5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US environmental data infrastructures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228E5-16EA-45DB-956A-1F4FD5C2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2"/>
              </a:rPr>
              <a:t>EPA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3"/>
              </a:rPr>
              <a:t>USGS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4"/>
              </a:rPr>
              <a:t>NOOA</a:t>
            </a:r>
            <a:endParaRPr lang="pt-PT" dirty="0">
              <a:hlinkClick r:id="rId5"/>
            </a:endParaRPr>
          </a:p>
          <a:p>
            <a:pPr marL="0" indent="0" algn="ctr">
              <a:buNone/>
            </a:pPr>
            <a:r>
              <a:rPr lang="pt-PT" dirty="0">
                <a:hlinkClick r:id="rId6"/>
              </a:rPr>
              <a:t>NASA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7"/>
              </a:rPr>
              <a:t>NPS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8"/>
              </a:rPr>
              <a:t>NWS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9"/>
              </a:rPr>
              <a:t>NCBI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5137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1A58E-992E-4AC4-93BE-986B351D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409" y="0"/>
            <a:ext cx="7474780" cy="61586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02597-6846-432B-9E8B-3C1B3817A985}"/>
              </a:ext>
            </a:extLst>
          </p:cNvPr>
          <p:cNvSpPr txBox="1"/>
          <p:nvPr/>
        </p:nvSpPr>
        <p:spPr>
          <a:xfrm>
            <a:off x="3021496" y="6295647"/>
            <a:ext cx="57912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EPA’s Environmental Dataset Gateway</a:t>
            </a:r>
            <a:endParaRPr lang="pt-PT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27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F7AE-B7EB-47E5-B21F-68247077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C1964E-2362-4691-B892-FA88F172E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41" y="1690688"/>
            <a:ext cx="12155776" cy="3918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85C035-4E99-4CC2-84AF-667A09A905DA}"/>
              </a:ext>
            </a:extLst>
          </p:cNvPr>
          <p:cNvSpPr txBox="1"/>
          <p:nvPr/>
        </p:nvSpPr>
        <p:spPr>
          <a:xfrm>
            <a:off x="3048000" y="5910470"/>
            <a:ext cx="527436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USGS Data Catalog</a:t>
            </a:r>
            <a:endParaRPr lang="pt-PT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00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F2970-C1C0-4912-A8B4-C2D839B81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40" y="266086"/>
            <a:ext cx="6217920" cy="54846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6BF1BA-BFE3-4265-A82C-51A46C5A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033B2-77B9-405A-9308-7FF0E0A09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6F1D8-A75A-4089-9975-CB792D18286C}"/>
              </a:ext>
            </a:extLst>
          </p:cNvPr>
          <p:cNvSpPr txBox="1"/>
          <p:nvPr/>
        </p:nvSpPr>
        <p:spPr>
          <a:xfrm>
            <a:off x="3949148" y="5936897"/>
            <a:ext cx="447923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NOOA Data Discovery Portal</a:t>
            </a:r>
            <a:endParaRPr lang="pt-PT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4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460A1D-F0CE-491E-92A5-AA0CD91DF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070" y="772193"/>
            <a:ext cx="5269397" cy="49925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A0A83D-69C3-4E6C-9656-B64046651FF6}"/>
              </a:ext>
            </a:extLst>
          </p:cNvPr>
          <p:cNvSpPr txBox="1"/>
          <p:nvPr/>
        </p:nvSpPr>
        <p:spPr>
          <a:xfrm>
            <a:off x="3988904" y="6029739"/>
            <a:ext cx="409492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 dirty="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 Open Data Portal</a:t>
            </a:r>
            <a:endParaRPr lang="pt-PT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822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man, cat, different&#10;&#10;Description automatically generated">
            <a:extLst>
              <a:ext uri="{FF2B5EF4-FFF2-40B4-BE49-F238E27FC236}">
                <a16:creationId xmlns:a16="http://schemas.microsoft.com/office/drawing/2014/main" id="{A72F2124-6AD6-41BE-A1B2-0DBDF11F2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0"/>
            <a:ext cx="8711616" cy="62101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B176C6-5238-47F7-9CAE-B6BDF7DAC450}"/>
              </a:ext>
            </a:extLst>
          </p:cNvPr>
          <p:cNvSpPr txBox="1"/>
          <p:nvPr/>
        </p:nvSpPr>
        <p:spPr>
          <a:xfrm>
            <a:off x="4630128" y="6210195"/>
            <a:ext cx="384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hlinkClick r:id="rId3"/>
              </a:rPr>
              <a:t>National Park Service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709629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06AC36-1E01-4BFE-BD6B-8523216A6B55}"/>
              </a:ext>
            </a:extLst>
          </p:cNvPr>
          <p:cNvSpPr txBox="1"/>
          <p:nvPr/>
        </p:nvSpPr>
        <p:spPr>
          <a:xfrm>
            <a:off x="3812344" y="5416062"/>
            <a:ext cx="5247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hlinkClick r:id="rId2"/>
              </a:rPr>
              <a:t>National Weather Service</a:t>
            </a:r>
            <a:endParaRPr lang="pt-PT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068C4-AA4D-4598-B8D0-6A7DE694E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564" y="424680"/>
            <a:ext cx="4628270" cy="473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66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BB89A-3AE9-42A0-A523-39CBF9B078A4}"/>
              </a:ext>
            </a:extLst>
          </p:cNvPr>
          <p:cNvSpPr txBox="1"/>
          <p:nvPr/>
        </p:nvSpPr>
        <p:spPr>
          <a:xfrm>
            <a:off x="2557671" y="5724939"/>
            <a:ext cx="7301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hlinkClick r:id="rId2"/>
              </a:rPr>
              <a:t>National Center for Biotechnological Information</a:t>
            </a:r>
            <a:endParaRPr lang="pt-PT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4EC153-54AD-42FA-B959-6AC3ED16E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070" y="858130"/>
            <a:ext cx="7807209" cy="444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41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B090-B38C-4DD1-A04E-4228FE54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European environmental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0BA54-C6E2-4225-B90F-F0D8B3A48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PT" dirty="0">
              <a:hlinkClick r:id="rId2"/>
            </a:endParaRPr>
          </a:p>
          <a:p>
            <a:pPr marL="0" indent="0" algn="ctr">
              <a:buNone/>
            </a:pPr>
            <a:r>
              <a:rPr lang="pt-PT" dirty="0">
                <a:hlinkClick r:id="rId2"/>
              </a:rPr>
              <a:t>ESA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3"/>
              </a:rPr>
              <a:t>Inspire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4"/>
              </a:rPr>
              <a:t>EEA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5"/>
              </a:rPr>
              <a:t>Eurostat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2945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7A390-EC0D-4CB7-8A87-AE4EB15EE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984" y="309489"/>
            <a:ext cx="8084032" cy="46527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AFA249-0EC2-4DD7-A382-EF6CDAA6A034}"/>
              </a:ext>
            </a:extLst>
          </p:cNvPr>
          <p:cNvSpPr txBox="1"/>
          <p:nvPr/>
        </p:nvSpPr>
        <p:spPr>
          <a:xfrm>
            <a:off x="3826413" y="5401993"/>
            <a:ext cx="6063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hlinkClick r:id="rId3"/>
              </a:rPr>
              <a:t>European Space Agency data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85467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9AB92B-BDE9-4A98-A17F-2FE746D467B2}"/>
              </a:ext>
            </a:extLst>
          </p:cNvPr>
          <p:cNvSpPr txBox="1"/>
          <p:nvPr/>
        </p:nvSpPr>
        <p:spPr>
          <a:xfrm>
            <a:off x="4333461" y="5246996"/>
            <a:ext cx="4412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hlinkClick r:id="rId2"/>
              </a:rPr>
              <a:t>Inspire Data Themes</a:t>
            </a:r>
            <a:endParaRPr lang="pt-PT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E26337-BD85-414C-90B4-09B2849D0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885" y="440634"/>
            <a:ext cx="836022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08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13583C-51F0-4BCB-B5B0-B0F93DE11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698" y="1336508"/>
            <a:ext cx="3167743" cy="342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7C7039-BD60-4AD1-8505-9B24DEF74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491" y="248745"/>
            <a:ext cx="3135086" cy="5314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6B77D1-2648-4CA9-8D29-98C19D4F24F9}"/>
              </a:ext>
            </a:extLst>
          </p:cNvPr>
          <p:cNvSpPr txBox="1"/>
          <p:nvPr/>
        </p:nvSpPr>
        <p:spPr>
          <a:xfrm>
            <a:off x="2855742" y="5563695"/>
            <a:ext cx="7301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hlinkClick r:id="rId4"/>
              </a:rPr>
              <a:t>European Environmental Agency data and maps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55819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ED6147-8B3B-4A47-AEBF-B796B18D2260}"/>
              </a:ext>
            </a:extLst>
          </p:cNvPr>
          <p:cNvSpPr txBox="1"/>
          <p:nvPr/>
        </p:nvSpPr>
        <p:spPr>
          <a:xfrm>
            <a:off x="2475915" y="5473148"/>
            <a:ext cx="7105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hlinkClick r:id="rId2"/>
              </a:rPr>
              <a:t>Eurostat environmental statistics</a:t>
            </a:r>
            <a:endParaRPr lang="pt-PT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46BD71-C9ED-47F2-AFD2-9F28528C2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013" y="289203"/>
            <a:ext cx="2591973" cy="518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0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19BBB-F4E9-4A3F-A54A-F40A6AFF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Global environmental data infrastructures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9CB53-4F6E-4DC2-AE53-5D847CD0F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PT" dirty="0">
                <a:hlinkClick r:id="rId2"/>
              </a:rPr>
              <a:t>Google Earth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3"/>
              </a:rPr>
              <a:t>Protected Planet </a:t>
            </a:r>
            <a:r>
              <a:rPr lang="pt-PT" dirty="0"/>
              <a:t>(UN)</a:t>
            </a:r>
          </a:p>
          <a:p>
            <a:pPr marL="0" indent="0" algn="ctr">
              <a:buNone/>
            </a:pPr>
            <a:r>
              <a:rPr lang="pt-PT" dirty="0">
                <a:hlinkClick r:id="rId4"/>
              </a:rPr>
              <a:t>Climate Change </a:t>
            </a:r>
            <a:r>
              <a:rPr lang="pt-PT" dirty="0"/>
              <a:t>(UN)</a:t>
            </a:r>
          </a:p>
          <a:p>
            <a:pPr marL="0" indent="0" algn="ctr">
              <a:buNone/>
            </a:pPr>
            <a:r>
              <a:rPr lang="pt-PT" dirty="0">
                <a:hlinkClick r:id="rId5"/>
              </a:rPr>
              <a:t>IPCC</a:t>
            </a: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6"/>
              </a:rPr>
              <a:t>FAO</a:t>
            </a:r>
            <a:r>
              <a:rPr lang="pt-PT" dirty="0"/>
              <a:t> (UN)</a:t>
            </a:r>
          </a:p>
          <a:p>
            <a:pPr marL="0" indent="0" algn="ctr">
              <a:buNone/>
            </a:pPr>
            <a:r>
              <a:rPr lang="pt-PT" dirty="0">
                <a:hlinkClick r:id="rId7"/>
              </a:rPr>
              <a:t>Lifecycle initiative </a:t>
            </a:r>
            <a:r>
              <a:rPr lang="pt-PT" dirty="0"/>
              <a:t>(UN)</a:t>
            </a:r>
          </a:p>
          <a:p>
            <a:pPr marL="0" indent="0" algn="ctr">
              <a:buNone/>
            </a:pPr>
            <a:r>
              <a:rPr lang="pt-PT" dirty="0">
                <a:hlinkClick r:id="rId8"/>
              </a:rPr>
              <a:t>Environmental statistics </a:t>
            </a:r>
            <a:r>
              <a:rPr lang="pt-PT" dirty="0"/>
              <a:t>(UN)</a:t>
            </a:r>
          </a:p>
          <a:p>
            <a:pPr marL="0" indent="0" algn="ctr">
              <a:buNone/>
            </a:pPr>
            <a:r>
              <a:rPr lang="pt-PT" dirty="0">
                <a:hlinkClick r:id="rId9"/>
              </a:rPr>
              <a:t>Remote sensing data market map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43136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460E28-2910-4389-9267-D5FAD6DAF22E}"/>
              </a:ext>
            </a:extLst>
          </p:cNvPr>
          <p:cNvSpPr txBox="1"/>
          <p:nvPr/>
        </p:nvSpPr>
        <p:spPr>
          <a:xfrm>
            <a:off x="3975652" y="5473148"/>
            <a:ext cx="530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hlinkClick r:id="rId2"/>
              </a:rPr>
              <a:t>Google Earth</a:t>
            </a:r>
            <a:endParaRPr lang="pt-PT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71587C-38F5-437C-BC94-9B9886D24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263" y="503822"/>
            <a:ext cx="3029517" cy="447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51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9C8E0F-BF72-4525-B56D-8D9A0BBE3F70}"/>
              </a:ext>
            </a:extLst>
          </p:cNvPr>
          <p:cNvSpPr txBox="1"/>
          <p:nvPr/>
        </p:nvSpPr>
        <p:spPr>
          <a:xfrm>
            <a:off x="3817442" y="5520856"/>
            <a:ext cx="556591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Protected Planet </a:t>
            </a:r>
            <a:r>
              <a:rPr lang="pt-PT" sz="2800" dirty="0">
                <a:solidFill>
                  <a:prstClr val="black"/>
                </a:solidFill>
              </a:rPr>
              <a:t>(UN)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4B8E8E-A13E-4DE9-82E8-48CE2DB5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643" y="331043"/>
            <a:ext cx="6596743" cy="50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0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FD38A-65FF-43F1-92E8-3B5D9D07E135}"/>
              </a:ext>
            </a:extLst>
          </p:cNvPr>
          <p:cNvSpPr txBox="1"/>
          <p:nvPr/>
        </p:nvSpPr>
        <p:spPr>
          <a:xfrm>
            <a:off x="3737113" y="5168348"/>
            <a:ext cx="6096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Climate Change </a:t>
            </a:r>
            <a:r>
              <a:rPr lang="pt-PT" sz="2800" dirty="0">
                <a:solidFill>
                  <a:prstClr val="black"/>
                </a:solidFill>
              </a:rPr>
              <a:t>(UN)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CAB16-AB5A-4EB0-AC6B-5D079699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78" y="964362"/>
            <a:ext cx="6095999" cy="38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08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8B32B4-9A81-49A5-83C2-6B40A14489AB}"/>
              </a:ext>
            </a:extLst>
          </p:cNvPr>
          <p:cNvSpPr txBox="1"/>
          <p:nvPr/>
        </p:nvSpPr>
        <p:spPr>
          <a:xfrm>
            <a:off x="3798277" y="4811151"/>
            <a:ext cx="572555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IPCC</a:t>
            </a:r>
            <a:endParaRPr lang="pt-PT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081249-CF27-4284-9639-B450C4CC5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534" y="1067888"/>
            <a:ext cx="8817429" cy="36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3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C7BBBB-712A-420F-B6CF-214120E8BE7C}"/>
              </a:ext>
            </a:extLst>
          </p:cNvPr>
          <p:cNvSpPr txBox="1"/>
          <p:nvPr/>
        </p:nvSpPr>
        <p:spPr>
          <a:xfrm>
            <a:off x="3339548" y="5579166"/>
            <a:ext cx="665259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FAO</a:t>
            </a:r>
            <a:r>
              <a:rPr lang="pt-PT" sz="2800">
                <a:solidFill>
                  <a:prstClr val="black"/>
                </a:solidFill>
              </a:rPr>
              <a:t> (UN)</a:t>
            </a:r>
            <a:endParaRPr lang="pt-PT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029837-9301-4ADD-9B92-C90A0237F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206" y="370352"/>
            <a:ext cx="6890657" cy="520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11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118D8C-3756-4BC9-A026-68E8CA733DC6}"/>
              </a:ext>
            </a:extLst>
          </p:cNvPr>
          <p:cNvSpPr txBox="1"/>
          <p:nvPr/>
        </p:nvSpPr>
        <p:spPr>
          <a:xfrm>
            <a:off x="3882887" y="5261113"/>
            <a:ext cx="511533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Lifecycle initiative </a:t>
            </a:r>
            <a:r>
              <a:rPr lang="pt-PT" sz="2800">
                <a:solidFill>
                  <a:prstClr val="black"/>
                </a:solidFill>
              </a:rPr>
              <a:t>(UN)</a:t>
            </a:r>
            <a:endParaRPr lang="pt-PT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21335-10EA-4F9D-A590-E12648083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991" y="758982"/>
            <a:ext cx="3432313" cy="429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33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33D577-EF29-4F80-BD25-1E4C2B64CA35}"/>
              </a:ext>
            </a:extLst>
          </p:cNvPr>
          <p:cNvSpPr txBox="1"/>
          <p:nvPr/>
        </p:nvSpPr>
        <p:spPr>
          <a:xfrm>
            <a:off x="3710609" y="5247861"/>
            <a:ext cx="62285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Environmental statistics </a:t>
            </a:r>
            <a:r>
              <a:rPr lang="pt-PT" sz="2800" dirty="0">
                <a:solidFill>
                  <a:prstClr val="black"/>
                </a:solidFill>
              </a:rPr>
              <a:t>(UN)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F8DCB-DAC2-4CD5-810C-FAE897884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660" y="1130007"/>
            <a:ext cx="88677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8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20101-1209-449D-A757-A01427A8F4CC}"/>
              </a:ext>
            </a:extLst>
          </p:cNvPr>
          <p:cNvSpPr txBox="1"/>
          <p:nvPr/>
        </p:nvSpPr>
        <p:spPr>
          <a:xfrm>
            <a:off x="3305907" y="5725550"/>
            <a:ext cx="579588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800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Remote sensing data market map</a:t>
            </a:r>
            <a:endParaRPr lang="pt-PT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9AE9DF-DC2E-4230-A01B-CBB1882FB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331" y="520504"/>
            <a:ext cx="9083040" cy="509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98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185</Words>
  <Application>Microsoft Office PowerPoint</Application>
  <PresentationFormat>Widescreen</PresentationFormat>
  <Paragraphs>70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Environmental data sources</vt:lpstr>
      <vt:lpstr>PowerPoint Presentation</vt:lpstr>
      <vt:lpstr>Digital Portugal</vt:lpstr>
      <vt:lpstr>Environmental data sources</vt:lpstr>
      <vt:lpstr>An international perspective</vt:lpstr>
      <vt:lpstr>US environmental data infrastructures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European environmental data structures</vt:lpstr>
      <vt:lpstr>PowerPoint Presentation</vt:lpstr>
      <vt:lpstr>PowerPoint Presentation</vt:lpstr>
      <vt:lpstr>PowerPoint Presentation</vt:lpstr>
      <vt:lpstr>PowerPoint Presentation</vt:lpstr>
      <vt:lpstr>Global environmental data infrastructures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data sources</dc:title>
  <dc:creator>Antonio Camara</dc:creator>
  <cp:lastModifiedBy>Antonio Camara</cp:lastModifiedBy>
  <cp:revision>21</cp:revision>
  <dcterms:created xsi:type="dcterms:W3CDTF">2020-03-17T12:18:43Z</dcterms:created>
  <dcterms:modified xsi:type="dcterms:W3CDTF">2020-03-17T17:44:52Z</dcterms:modified>
</cp:coreProperties>
</file>