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embeddedFontLst>
    <p:embeddedFont>
      <p:font typeface="Oswald" panose="00000500000000000000" pitchFamily="2" charset="0"/>
      <p:regular r:id="rId32"/>
      <p:bold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fcabbb3b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fcabbb3b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12dea82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612dea82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ffcabbb3b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ffcabbb3b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ffcabbb3b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ffcabbb3b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ffe9ef72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ffe9ef72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1364181b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1364181b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1364181b5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61364181b5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612dea82e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612dea82e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61457ffa45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61457ffa45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613b9e62f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613b9e62f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61364181b5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61364181b5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61364181b5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61364181b5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61364181b5_1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61364181b5_1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61364181b5_1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61364181b5_1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61364181b5_1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61364181b5_1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61364181b5_1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61364181b5_1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61364181b5_1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61364181b5_1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61364181b5_1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61364181b5_1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61364181b5_1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61364181b5_1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61364181b5_1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61364181b5_1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61364181b5_1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61364181b5_1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61457ffa4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61457ffa45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61457ffa45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61457ffa45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61364181b5_1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61364181b5_1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612dea82e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612dea82e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61364181b5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61364181b5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614ab382a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614ab382a5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sDjvAgYPPP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VG7DJQcoL70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n6AmlFrNrDw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81KAsaQA-Io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d4nnlU16SU0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swald"/>
                <a:ea typeface="Oswald"/>
                <a:cs typeface="Oswald"/>
                <a:sym typeface="Oswald"/>
              </a:rPr>
              <a:t>Do you suffer from EAS?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453775" y="40196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Oswald"/>
                <a:ea typeface="Oswald"/>
                <a:cs typeface="Oswald"/>
                <a:sym typeface="Oswald"/>
              </a:rPr>
              <a:t>Taylor Moore</a:t>
            </a:r>
            <a:endParaRPr sz="18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-800867" y="10471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swald"/>
                <a:ea typeface="Oswald"/>
                <a:cs typeface="Oswald"/>
                <a:sym typeface="Oswald"/>
              </a:rPr>
              <a:t>Early Adopter Syndrome</a:t>
            </a:r>
            <a:br>
              <a:rPr lang="en-GB">
                <a:latin typeface="Oswald"/>
                <a:ea typeface="Oswald"/>
                <a:cs typeface="Oswald"/>
                <a:sym typeface="Oswald"/>
              </a:rPr>
            </a:br>
            <a:br>
              <a:rPr lang="en-GB">
                <a:latin typeface="Oswald"/>
                <a:ea typeface="Oswald"/>
                <a:cs typeface="Oswald"/>
                <a:sym typeface="Oswald"/>
              </a:rPr>
            </a:br>
            <a:r>
              <a:rPr lang="en-GB" sz="4300">
                <a:latin typeface="Oswald"/>
                <a:ea typeface="Oswald"/>
                <a:cs typeface="Oswald"/>
                <a:sym typeface="Oswald"/>
              </a:rPr>
              <a:t>Síndrome do Utilizador Precoce</a:t>
            </a:r>
            <a:endParaRPr sz="43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623850" y="2053175"/>
            <a:ext cx="5717100" cy="47700"/>
          </a:xfrm>
          <a:prstGeom prst="flowChartAlternate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" name="Google Shape;62;p14" title="image (7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796199" y="417813"/>
            <a:ext cx="1985501" cy="43078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767075" y="4075625"/>
            <a:ext cx="6076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2"/>
                </a:solidFill>
              </a:rPr>
              <a:t>*Operators are Standing By: Call 1-351-ChatGPT*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ctrTitle"/>
          </p:nvPr>
        </p:nvSpPr>
        <p:spPr>
          <a:xfrm>
            <a:off x="1607108" y="10024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swald"/>
                <a:ea typeface="Oswald"/>
                <a:cs typeface="Oswald"/>
                <a:sym typeface="Oswald"/>
              </a:rPr>
              <a:t>Also Know As:</a:t>
            </a:r>
            <a:br>
              <a:rPr lang="en-GB">
                <a:latin typeface="Oswald"/>
                <a:ea typeface="Oswald"/>
                <a:cs typeface="Oswald"/>
                <a:sym typeface="Oswald"/>
              </a:rPr>
            </a:br>
            <a:br>
              <a:rPr lang="en-GB">
                <a:latin typeface="Oswald"/>
                <a:ea typeface="Oswald"/>
                <a:cs typeface="Oswald"/>
                <a:sym typeface="Oswald"/>
              </a:rPr>
            </a:br>
            <a:r>
              <a:rPr lang="en-GB" sz="4300">
                <a:latin typeface="Oswald"/>
                <a:ea typeface="Oswald"/>
                <a:cs typeface="Oswald"/>
                <a:sym typeface="Oswald"/>
              </a:rPr>
              <a:t>Shiny Object Syndrome</a:t>
            </a:r>
            <a:endParaRPr sz="43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3795875" y="1978850"/>
            <a:ext cx="4138800" cy="78000"/>
          </a:xfrm>
          <a:prstGeom prst="flowChartAlternate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" name="Google Shape;70;p15" title="image (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02725" y="306763"/>
            <a:ext cx="2327875" cy="452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ctrTitle"/>
          </p:nvPr>
        </p:nvSpPr>
        <p:spPr>
          <a:xfrm>
            <a:off x="219351" y="-965850"/>
            <a:ext cx="35871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swald"/>
                <a:ea typeface="Oswald"/>
                <a:cs typeface="Oswald"/>
                <a:sym typeface="Oswald"/>
              </a:rPr>
              <a:t>Who am I?</a:t>
            </a:r>
            <a:endParaRPr sz="43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4425" y="-228600"/>
            <a:ext cx="5625775" cy="366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 title="drone.png"/>
          <p:cNvPicPr preferRelativeResize="0"/>
          <p:nvPr/>
        </p:nvPicPr>
        <p:blipFill rotWithShape="1">
          <a:blip r:embed="rId4">
            <a:alphaModFix/>
          </a:blip>
          <a:srcRect l="-32330" t="-2320" r="32330" b="2320"/>
          <a:stretch/>
        </p:blipFill>
        <p:spPr>
          <a:xfrm>
            <a:off x="-37313" y="1"/>
            <a:ext cx="8808164" cy="517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600" y="423500"/>
            <a:ext cx="6987174" cy="49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/>
          <p:nvPr/>
        </p:nvSpPr>
        <p:spPr>
          <a:xfrm>
            <a:off x="693525" y="943575"/>
            <a:ext cx="2571600" cy="47700"/>
          </a:xfrm>
          <a:prstGeom prst="flowChartAlternate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 title="Steenbeck_16mm_flatbed_ST_921_(649860157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4800" y="805200"/>
            <a:ext cx="3726177" cy="248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 title="s-l1600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1375" y="183750"/>
            <a:ext cx="2441049" cy="4491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60150" y="3080600"/>
            <a:ext cx="3524826" cy="173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6989153" y="242050"/>
            <a:ext cx="1845775" cy="107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>
            <a:spLocks noGrp="1"/>
          </p:cNvSpPr>
          <p:nvPr>
            <p:ph type="ctrTitle"/>
          </p:nvPr>
        </p:nvSpPr>
        <p:spPr>
          <a:xfrm>
            <a:off x="3696658" y="2571738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swald"/>
                <a:ea typeface="Oswald"/>
                <a:cs typeface="Oswald"/>
                <a:sym typeface="Oswald"/>
              </a:rPr>
              <a:t>Film</a:t>
            </a:r>
            <a:endParaRPr sz="43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ctrTitle"/>
          </p:nvPr>
        </p:nvSpPr>
        <p:spPr>
          <a:xfrm>
            <a:off x="3696658" y="2571738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swald"/>
                <a:ea typeface="Oswald"/>
                <a:cs typeface="Oswald"/>
                <a:sym typeface="Oswald"/>
              </a:rPr>
              <a:t>Video</a:t>
            </a:r>
            <a:endParaRPr sz="43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9209" y="164400"/>
            <a:ext cx="2705327" cy="20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7375" y="1149375"/>
            <a:ext cx="2144676" cy="161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61200" y="556050"/>
            <a:ext cx="5038850" cy="377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 title="Untitled-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425" y="2487550"/>
            <a:ext cx="1521425" cy="242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 title="499758564_1272950571396626_1712797976866791687_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738259" cy="4838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 title="Videowisconsinstudi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1534" y="142625"/>
            <a:ext cx="4948541" cy="3293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1525" y="3602869"/>
            <a:ext cx="4948552" cy="1312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75" y="218825"/>
            <a:ext cx="3883075" cy="218422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4141150" y="881488"/>
            <a:ext cx="4725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2"/>
                </a:solidFill>
              </a:rPr>
              <a:t>Cinematics Producer/Director</a:t>
            </a:r>
            <a:br>
              <a:rPr lang="en-GB" sz="2400">
                <a:solidFill>
                  <a:schemeClr val="lt2"/>
                </a:solidFill>
              </a:rPr>
            </a:br>
            <a:r>
              <a:rPr lang="en-GB" sz="2400">
                <a:solidFill>
                  <a:schemeClr val="lt2"/>
                </a:solidFill>
              </a:rPr>
              <a:t>FIFA/World Cup/NHL</a:t>
            </a:r>
            <a:endParaRPr sz="2400">
              <a:solidFill>
                <a:schemeClr val="lt2"/>
              </a:solidFill>
            </a:endParaRPr>
          </a:p>
        </p:txBody>
      </p:sp>
      <p:sp>
        <p:nvSpPr>
          <p:cNvPr id="111" name="Google Shape;111;p20"/>
          <p:cNvSpPr/>
          <p:nvPr/>
        </p:nvSpPr>
        <p:spPr>
          <a:xfrm>
            <a:off x="124425" y="3048350"/>
            <a:ext cx="3653700" cy="4272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575" y="3106187"/>
            <a:ext cx="3528774" cy="36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/>
          <p:nvPr/>
        </p:nvSpPr>
        <p:spPr>
          <a:xfrm>
            <a:off x="4081675" y="2829188"/>
            <a:ext cx="4725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2"/>
                </a:solidFill>
              </a:rPr>
              <a:t>Cinematics Producer/Editor</a:t>
            </a:r>
            <a:br>
              <a:rPr lang="en-GB" sz="2400">
                <a:solidFill>
                  <a:schemeClr val="lt2"/>
                </a:solidFill>
              </a:rPr>
            </a:br>
            <a:r>
              <a:rPr lang="en-GB" sz="2400">
                <a:solidFill>
                  <a:schemeClr val="lt2"/>
                </a:solidFill>
              </a:rPr>
              <a:t>FFVII and Parasite Eve and Film</a:t>
            </a:r>
            <a:endParaRPr sz="24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1" title="FIFA NHL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00" y="40075"/>
            <a:ext cx="9072775" cy="510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2" title="Final Fantas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3" title="map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2875" y="-48350"/>
            <a:ext cx="9292877" cy="522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4" title="dron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7900" y="1946228"/>
            <a:ext cx="5488800" cy="286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4" title="heli2-680x52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600" y="124350"/>
            <a:ext cx="3677695" cy="286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4"/>
          <p:cNvSpPr txBox="1"/>
          <p:nvPr/>
        </p:nvSpPr>
        <p:spPr>
          <a:xfrm>
            <a:off x="5803675" y="465525"/>
            <a:ext cx="41232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chemeClr val="lt2"/>
                </a:solidFill>
              </a:rPr>
              <a:t>Aerials</a:t>
            </a:r>
            <a:endParaRPr sz="2900">
              <a:solidFill>
                <a:schemeClr val="lt2"/>
              </a:solidFill>
            </a:endParaRPr>
          </a:p>
        </p:txBody>
      </p:sp>
      <p:sp>
        <p:nvSpPr>
          <p:cNvPr id="136" name="Google Shape;136;p24"/>
          <p:cNvSpPr txBox="1"/>
          <p:nvPr/>
        </p:nvSpPr>
        <p:spPr>
          <a:xfrm>
            <a:off x="76200" y="3522375"/>
            <a:ext cx="41232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chemeClr val="lt2"/>
                </a:solidFill>
              </a:rPr>
              <a:t>EAS We Can Help</a:t>
            </a:r>
            <a:endParaRPr sz="29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ctrTitle"/>
          </p:nvPr>
        </p:nvSpPr>
        <p:spPr>
          <a:xfrm>
            <a:off x="73883" y="-9072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Berlin</a:t>
            </a:r>
            <a:endParaRPr/>
          </a:p>
        </p:txBody>
      </p:sp>
      <p:pic>
        <p:nvPicPr>
          <p:cNvPr id="142" name="Google Shape;142;p25" title="reichstag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9372" y="1567050"/>
            <a:ext cx="3609976" cy="266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5" title="Rechstag_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0430" y="605750"/>
            <a:ext cx="2345146" cy="3288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 title="Rechstag_3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605750"/>
            <a:ext cx="2130476" cy="319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6" title="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425" y="801288"/>
            <a:ext cx="2479339" cy="354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 title="6.jpg"/>
          <p:cNvPicPr preferRelativeResize="0"/>
          <p:nvPr/>
        </p:nvPicPr>
        <p:blipFill rotWithShape="1">
          <a:blip r:embed="rId4">
            <a:alphaModFix/>
          </a:blip>
          <a:srcRect l="3070" r="-3070"/>
          <a:stretch/>
        </p:blipFill>
        <p:spPr>
          <a:xfrm>
            <a:off x="6479514" y="927900"/>
            <a:ext cx="2479339" cy="354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 title="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7414" y="379925"/>
            <a:ext cx="3017849" cy="2006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6" title="2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88001" y="2496925"/>
            <a:ext cx="3373624" cy="236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7" title="1_Mafra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2625" y="2284050"/>
            <a:ext cx="4738177" cy="277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7" title="m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100" y="638700"/>
            <a:ext cx="2071626" cy="3116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7" title="time_machine_man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93677" y="778975"/>
            <a:ext cx="1724596" cy="2586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7" title="Mosaic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91900" y="132875"/>
            <a:ext cx="2986976" cy="1991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8" title="Taylor Moor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66" y="76200"/>
            <a:ext cx="8952634" cy="503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ctrTitle"/>
          </p:nvPr>
        </p:nvSpPr>
        <p:spPr>
          <a:xfrm>
            <a:off x="381608" y="24565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8880"/>
              <a:t>BLAH</a:t>
            </a:r>
            <a:br>
              <a:rPr lang="en-GB" sz="8880"/>
            </a:br>
            <a:r>
              <a:rPr lang="en-GB" sz="8880"/>
              <a:t>BLAH</a:t>
            </a:r>
            <a:br>
              <a:rPr lang="en-GB" sz="8880"/>
            </a:br>
            <a:r>
              <a:rPr lang="en-GB" sz="8880"/>
              <a:t>BLAH</a:t>
            </a:r>
            <a:endParaRPr sz="888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 txBox="1">
            <a:spLocks noGrp="1"/>
          </p:cNvSpPr>
          <p:nvPr>
            <p:ph type="ctrTitle"/>
          </p:nvPr>
        </p:nvSpPr>
        <p:spPr>
          <a:xfrm>
            <a:off x="171883" y="14104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13280"/>
              <a:t>AI - IA</a:t>
            </a:r>
            <a:endParaRPr sz="1328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1" title="We can Talk!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800" y="89888"/>
            <a:ext cx="8824400" cy="496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>
            <a:spLocks noGrp="1"/>
          </p:cNvSpPr>
          <p:nvPr>
            <p:ph type="ctrTitle"/>
          </p:nvPr>
        </p:nvSpPr>
        <p:spPr>
          <a:xfrm>
            <a:off x="391583" y="-9784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AI Skills and Tools</a:t>
            </a:r>
            <a:endParaRPr/>
          </a:p>
        </p:txBody>
      </p:sp>
      <p:sp>
        <p:nvSpPr>
          <p:cNvPr id="186" name="Google Shape;186;p32"/>
          <p:cNvSpPr txBox="1">
            <a:spLocks noGrp="1"/>
          </p:cNvSpPr>
          <p:nvPr>
            <p:ph type="subTitle" idx="1"/>
          </p:nvPr>
        </p:nvSpPr>
        <p:spPr>
          <a:xfrm>
            <a:off x="1149900" y="1129975"/>
            <a:ext cx="8520600" cy="38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Prompt Engineer - Learn LLMs</a:t>
            </a:r>
            <a:br>
              <a:rPr lang="en-GB"/>
            </a:br>
            <a:r>
              <a:rPr lang="en-GB"/>
              <a:t>Automation -N8N - Make.com</a:t>
            </a:r>
            <a:br>
              <a:rPr lang="en-GB"/>
            </a:br>
            <a:r>
              <a:rPr lang="en-GB"/>
              <a:t>Python</a:t>
            </a:r>
            <a:br>
              <a:rPr lang="en-GB"/>
            </a:br>
            <a:r>
              <a:rPr lang="en-GB"/>
              <a:t>FrontEnd - Lovable-Base44</a:t>
            </a:r>
            <a:br>
              <a:rPr lang="en-GB"/>
            </a:br>
            <a:br>
              <a:rPr lang="en-GB"/>
            </a:br>
            <a:r>
              <a:rPr lang="en-GB" sz="3120" u="sng"/>
              <a:t>Tools I Use Everyday</a:t>
            </a:r>
            <a:br>
              <a:rPr lang="en-GB" u="sng"/>
            </a:br>
            <a:r>
              <a:rPr lang="en-GB"/>
              <a:t>Google AI Studio</a:t>
            </a:r>
            <a:br>
              <a:rPr lang="en-GB"/>
            </a:br>
            <a:r>
              <a:rPr lang="en-GB"/>
              <a:t>NotebookLM</a:t>
            </a:r>
            <a:br>
              <a:rPr lang="en-GB"/>
            </a:br>
            <a:r>
              <a:rPr lang="en-GB"/>
              <a:t>Anthropic Claude</a:t>
            </a:r>
            <a:br>
              <a:rPr lang="en-GB"/>
            </a:br>
            <a:r>
              <a:rPr lang="en-GB"/>
              <a:t>Midjourney- Veo3</a:t>
            </a:r>
            <a:endParaRPr/>
          </a:p>
        </p:txBody>
      </p:sp>
      <p:pic>
        <p:nvPicPr>
          <p:cNvPr id="187" name="Google Shape;187;p32"/>
          <p:cNvPicPr preferRelativeResize="0"/>
          <p:nvPr/>
        </p:nvPicPr>
        <p:blipFill rotWithShape="1">
          <a:blip r:embed="rId3">
            <a:alphaModFix/>
          </a:blip>
          <a:srcRect t="10575" b="3587"/>
          <a:stretch/>
        </p:blipFill>
        <p:spPr>
          <a:xfrm>
            <a:off x="944800" y="1129975"/>
            <a:ext cx="2432951" cy="354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3"/>
          <p:cNvSpPr txBox="1"/>
          <p:nvPr/>
        </p:nvSpPr>
        <p:spPr>
          <a:xfrm>
            <a:off x="879975" y="541550"/>
            <a:ext cx="75306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</a:rPr>
              <a:t>What is Automation?</a:t>
            </a:r>
            <a:r>
              <a:rPr lang="en-GB" sz="2200">
                <a:solidFill>
                  <a:schemeClr val="dk1"/>
                </a:solidFill>
              </a:rPr>
              <a:t> </a:t>
            </a:r>
            <a:br>
              <a:rPr lang="en-GB" sz="2200">
                <a:solidFill>
                  <a:schemeClr val="dk1"/>
                </a:solidFill>
              </a:rPr>
            </a:br>
            <a:endParaRPr sz="22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</a:rPr>
              <a:t>Why this matters: Saves time, build once/repeatable action</a:t>
            </a:r>
            <a:endParaRPr sz="2200">
              <a:solidFill>
                <a:schemeClr val="dk1"/>
              </a:solidFill>
            </a:endParaRPr>
          </a:p>
        </p:txBody>
      </p:sp>
      <p:pic>
        <p:nvPicPr>
          <p:cNvPr id="193" name="Google Shape;193;p33"/>
          <p:cNvPicPr preferRelativeResize="0"/>
          <p:nvPr/>
        </p:nvPicPr>
        <p:blipFill rotWithShape="1">
          <a:blip r:embed="rId3">
            <a:alphaModFix/>
          </a:blip>
          <a:srcRect t="33262" b="34497"/>
          <a:stretch/>
        </p:blipFill>
        <p:spPr>
          <a:xfrm>
            <a:off x="525625" y="410775"/>
            <a:ext cx="2035950" cy="6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3"/>
          <p:cNvPicPr preferRelativeResize="0"/>
          <p:nvPr/>
        </p:nvPicPr>
        <p:blipFill rotWithShape="1">
          <a:blip r:embed="rId4">
            <a:alphaModFix/>
          </a:blip>
          <a:srcRect t="30486" b="30742"/>
          <a:stretch/>
        </p:blipFill>
        <p:spPr>
          <a:xfrm>
            <a:off x="6565223" y="426075"/>
            <a:ext cx="1692953" cy="6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3" title="Opus_4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8475" y="2195850"/>
            <a:ext cx="3673876" cy="2102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45342" y="2243125"/>
            <a:ext cx="3431107" cy="210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3"/>
          <p:cNvSpPr txBox="1"/>
          <p:nvPr/>
        </p:nvSpPr>
        <p:spPr>
          <a:xfrm>
            <a:off x="1648975" y="4506525"/>
            <a:ext cx="988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2"/>
                </a:solidFill>
              </a:rPr>
              <a:t>N8N</a:t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198" name="Google Shape;198;p33"/>
          <p:cNvSpPr txBox="1"/>
          <p:nvPr/>
        </p:nvSpPr>
        <p:spPr>
          <a:xfrm>
            <a:off x="6166500" y="4506525"/>
            <a:ext cx="988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2"/>
                </a:solidFill>
              </a:rPr>
              <a:t>Make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4"/>
          <p:cNvSpPr txBox="1"/>
          <p:nvPr/>
        </p:nvSpPr>
        <p:spPr>
          <a:xfrm>
            <a:off x="2466500" y="391725"/>
            <a:ext cx="5382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chemeClr val="lt2"/>
                </a:solidFill>
              </a:rPr>
              <a:t>Why Python?</a:t>
            </a:r>
            <a:endParaRPr sz="2700">
              <a:solidFill>
                <a:schemeClr val="lt2"/>
              </a:solidFill>
            </a:endParaRPr>
          </a:p>
        </p:txBody>
      </p:sp>
      <p:pic>
        <p:nvPicPr>
          <p:cNvPr id="204" name="Google Shape;20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175" y="244701"/>
            <a:ext cx="2204424" cy="2419349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4"/>
          <p:cNvSpPr txBox="1"/>
          <p:nvPr/>
        </p:nvSpPr>
        <p:spPr>
          <a:xfrm>
            <a:off x="2460400" y="1296825"/>
            <a:ext cx="6372000" cy="22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GB" sz="1800">
                <a:solidFill>
                  <a:schemeClr val="dk1"/>
                </a:solidFill>
              </a:rPr>
              <a:t>Why Python matters (simple language, used everywhere)</a:t>
            </a:r>
            <a:br>
              <a:rPr lang="en-GB" sz="1800">
                <a:solidFill>
                  <a:schemeClr val="dk1"/>
                </a:solidFill>
              </a:rPr>
            </a:br>
            <a:r>
              <a:rPr lang="en-GB" sz="1800">
                <a:solidFill>
                  <a:schemeClr val="dk1"/>
                </a:solidFill>
              </a:rPr>
              <a:t>Python is the top language for artificial intelligence, machine learning, and automation. Learning it now puts you ahead of the AI revolution.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</a:endParaRPr>
          </a:p>
        </p:txBody>
      </p:sp>
      <p:pic>
        <p:nvPicPr>
          <p:cNvPr id="206" name="Google Shape;206;p34" title="pyth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93225" y="2706775"/>
            <a:ext cx="2150776" cy="2150776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4"/>
          <p:cNvSpPr txBox="1"/>
          <p:nvPr/>
        </p:nvSpPr>
        <p:spPr>
          <a:xfrm>
            <a:off x="610350" y="3444175"/>
            <a:ext cx="57528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2"/>
                </a:solidFill>
              </a:rPr>
              <a:t>Python is like having a Swiss Army knife for the digital world - versatile, powerful, and essential for your future career.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5"/>
          <p:cNvSpPr txBox="1">
            <a:spLocks noGrp="1"/>
          </p:cNvSpPr>
          <p:nvPr>
            <p:ph type="ctrTitle"/>
          </p:nvPr>
        </p:nvSpPr>
        <p:spPr>
          <a:xfrm>
            <a:off x="311708" y="-8977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can it do?</a:t>
            </a:r>
            <a:endParaRPr/>
          </a:p>
        </p:txBody>
      </p:sp>
      <p:sp>
        <p:nvSpPr>
          <p:cNvPr id="213" name="Google Shape;213;p35"/>
          <p:cNvSpPr txBox="1">
            <a:spLocks noGrp="1"/>
          </p:cNvSpPr>
          <p:nvPr>
            <p:ph type="subTitle" idx="1"/>
          </p:nvPr>
        </p:nvSpPr>
        <p:spPr>
          <a:xfrm>
            <a:off x="174775" y="1303025"/>
            <a:ext cx="8520600" cy="316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5121" b="1"/>
              <a:t>Create Smart Social Media Manager</a:t>
            </a:r>
            <a:endParaRPr sz="5121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5121" b="1"/>
              <a:t>Build Personal Finance Tracker</a:t>
            </a:r>
            <a:endParaRPr sz="5121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5121" b="1"/>
              <a:t>Automate Lead Generation Machine</a:t>
            </a:r>
            <a:endParaRPr sz="5121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5121" b="1"/>
              <a:t>Smart Home Integration Hub</a:t>
            </a:r>
            <a:endParaRPr sz="5121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5121" b="1"/>
              <a:t>AI-Powered Content Creation Pipeline</a:t>
            </a:r>
            <a:endParaRPr sz="5121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5121" b="1"/>
              <a:t>Customer Support Automation</a:t>
            </a:r>
            <a:endParaRPr sz="5121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5121" b="1"/>
              <a:t>E-commerce Order Fulfillment</a:t>
            </a:r>
            <a:endParaRPr sz="5121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5121" b="1"/>
              <a:t>Data Analysis Dashboard Creator</a:t>
            </a:r>
            <a:endParaRPr sz="5121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5121" b="1"/>
              <a:t>Personal Productivity Assistant</a:t>
            </a:r>
            <a:endParaRPr sz="5121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4" name="Google Shape;21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31725" y="1303025"/>
            <a:ext cx="2631875" cy="1410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576" y="2998149"/>
            <a:ext cx="2631875" cy="1409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92100" y="1307225"/>
            <a:ext cx="2631874" cy="153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92100" y="3105624"/>
            <a:ext cx="2631875" cy="1614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6"/>
          <p:cNvSpPr txBox="1">
            <a:spLocks noGrp="1"/>
          </p:cNvSpPr>
          <p:nvPr>
            <p:ph type="ctrTitle"/>
          </p:nvPr>
        </p:nvSpPr>
        <p:spPr>
          <a:xfrm>
            <a:off x="311708" y="-8977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Start Learning/Start Building</a:t>
            </a:r>
            <a:endParaRPr/>
          </a:p>
        </p:txBody>
      </p:sp>
      <p:pic>
        <p:nvPicPr>
          <p:cNvPr id="223" name="Google Shape;22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9400" y="759975"/>
            <a:ext cx="4911451" cy="453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6"/>
          <p:cNvPicPr preferRelativeResize="0"/>
          <p:nvPr/>
        </p:nvPicPr>
        <p:blipFill rotWithShape="1">
          <a:blip r:embed="rId4">
            <a:alphaModFix/>
          </a:blip>
          <a:srcRect t="17216" b="9335"/>
          <a:stretch/>
        </p:blipFill>
        <p:spPr>
          <a:xfrm>
            <a:off x="4369075" y="1653050"/>
            <a:ext cx="4649150" cy="241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7"/>
          <p:cNvSpPr txBox="1">
            <a:spLocks noGrp="1"/>
          </p:cNvSpPr>
          <p:nvPr>
            <p:ph type="ctrTitle"/>
          </p:nvPr>
        </p:nvSpPr>
        <p:spPr>
          <a:xfrm>
            <a:off x="361633" y="-8563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Learning and Progress</a:t>
            </a:r>
            <a:endParaRPr/>
          </a:p>
        </p:txBody>
      </p:sp>
      <p:sp>
        <p:nvSpPr>
          <p:cNvPr id="230" name="Google Shape;230;p37"/>
          <p:cNvSpPr txBox="1">
            <a:spLocks noGrp="1"/>
          </p:cNvSpPr>
          <p:nvPr>
            <p:ph type="subTitle" idx="1"/>
          </p:nvPr>
        </p:nvSpPr>
        <p:spPr>
          <a:xfrm>
            <a:off x="3732325" y="1231550"/>
            <a:ext cx="5082900" cy="32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en-GB" sz="1783">
                <a:solidFill>
                  <a:srgbClr val="ADADAD"/>
                </a:solidFill>
              </a:rPr>
              <a:t>Aceita o Fracasso - É o grande mestre</a:t>
            </a:r>
            <a:endParaRPr sz="1783">
              <a:solidFill>
                <a:srgbClr val="ADADAD"/>
              </a:solidFill>
            </a:endParaRPr>
          </a:p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en-GB" sz="1783">
                <a:solidFill>
                  <a:srgbClr val="ADADAD"/>
                </a:solidFill>
              </a:rPr>
              <a:t>A Tenacidade é a tua aliada</a:t>
            </a:r>
            <a:endParaRPr sz="1783">
              <a:solidFill>
                <a:srgbClr val="ADADAD"/>
              </a:solidFill>
            </a:endParaRPr>
          </a:p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en-GB" sz="1783">
                <a:solidFill>
                  <a:srgbClr val="ADADAD"/>
                </a:solidFill>
              </a:rPr>
              <a:t>Sacode o pó e volta à sela</a:t>
            </a:r>
            <a:endParaRPr sz="1783">
              <a:solidFill>
                <a:srgbClr val="ADADAD"/>
              </a:solidFill>
            </a:endParaRPr>
          </a:p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en-GB" sz="1783">
                <a:solidFill>
                  <a:srgbClr val="ADADAD"/>
                </a:solidFill>
              </a:rPr>
              <a:t>A Persistência importa mais do que o talento natural</a:t>
            </a:r>
            <a:br>
              <a:rPr lang="en-GB" sz="1750"/>
            </a:br>
            <a:br>
              <a:rPr lang="en-GB" sz="1750"/>
            </a:br>
            <a:r>
              <a:rPr lang="en-GB" sz="1750"/>
              <a:t>Embrace Failure - It is the great teacher</a:t>
            </a:r>
            <a:br>
              <a:rPr lang="en-GB" sz="1750"/>
            </a:br>
            <a:r>
              <a:rPr lang="en-GB" sz="1750"/>
              <a:t>Tenacity is you ally </a:t>
            </a:r>
            <a:br>
              <a:rPr lang="en-GB" sz="1750"/>
            </a:br>
            <a:r>
              <a:rPr lang="en-GB" sz="1750"/>
              <a:t>Dust yourself off and get back on the horse</a:t>
            </a:r>
            <a:br>
              <a:rPr lang="en-GB" sz="1750"/>
            </a:br>
            <a:r>
              <a:rPr lang="en-GB" sz="1750"/>
              <a:t>Persistence matters more than natural talent</a:t>
            </a:r>
            <a:endParaRPr sz="1750"/>
          </a:p>
        </p:txBody>
      </p:sp>
      <p:pic>
        <p:nvPicPr>
          <p:cNvPr id="231" name="Google Shape;231;p37"/>
          <p:cNvPicPr preferRelativeResize="0"/>
          <p:nvPr/>
        </p:nvPicPr>
        <p:blipFill rotWithShape="1">
          <a:blip r:embed="rId3">
            <a:alphaModFix/>
          </a:blip>
          <a:srcRect t="12709"/>
          <a:stretch/>
        </p:blipFill>
        <p:spPr>
          <a:xfrm>
            <a:off x="-148350" y="1306050"/>
            <a:ext cx="4404099" cy="428045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7"/>
          <p:cNvSpPr/>
          <p:nvPr/>
        </p:nvSpPr>
        <p:spPr>
          <a:xfrm>
            <a:off x="4289450" y="3117100"/>
            <a:ext cx="4116600" cy="51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8"/>
          <p:cNvSpPr txBox="1">
            <a:spLocks noGrp="1"/>
          </p:cNvSpPr>
          <p:nvPr>
            <p:ph type="ctrTitle"/>
          </p:nvPr>
        </p:nvSpPr>
        <p:spPr>
          <a:xfrm>
            <a:off x="599175" y="227425"/>
            <a:ext cx="7722000" cy="2371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50">
                <a:solidFill>
                  <a:schemeClr val="lt2"/>
                </a:solidFill>
                <a:highlight>
                  <a:srgbClr val="141413"/>
                </a:highlight>
                <a:latin typeface="Roboto"/>
                <a:ea typeface="Roboto"/>
                <a:cs typeface="Roboto"/>
                <a:sym typeface="Roboto"/>
              </a:rPr>
              <a:t>"People online are constantly trying to trick you</a:t>
            </a:r>
            <a:br>
              <a:rPr lang="en-GB" sz="2050">
                <a:solidFill>
                  <a:schemeClr val="lt2"/>
                </a:solidFill>
                <a:highlight>
                  <a:srgbClr val="141413"/>
                </a:highlight>
                <a:latin typeface="Roboto"/>
                <a:ea typeface="Roboto"/>
                <a:cs typeface="Roboto"/>
                <a:sym typeface="Roboto"/>
              </a:rPr>
            </a:br>
            <a:r>
              <a:rPr lang="en-GB" sz="2050">
                <a:solidFill>
                  <a:schemeClr val="lt2"/>
                </a:solidFill>
                <a:highlight>
                  <a:srgbClr val="141413"/>
                </a:highlight>
                <a:latin typeface="Roboto"/>
                <a:ea typeface="Roboto"/>
                <a:cs typeface="Roboto"/>
                <a:sym typeface="Roboto"/>
              </a:rPr>
              <a:t> with fake news, scams, and lies. So you need to become a detective who questions everything, checks sources, and thinks before you click or share."</a:t>
            </a:r>
            <a:endParaRPr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8" name="Google Shape;238;p38"/>
          <p:cNvSpPr txBox="1"/>
          <p:nvPr/>
        </p:nvSpPr>
        <p:spPr>
          <a:xfrm>
            <a:off x="522975" y="2802750"/>
            <a:ext cx="7968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2"/>
                </a:solidFill>
              </a:rPr>
              <a:t>"AI will reshape every job and industry—the students who master AI now will have massive advantages over those who don't, because most people are still ignoring it."</a:t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239" name="Google Shape;239;p38"/>
          <p:cNvSpPr txBox="1"/>
          <p:nvPr/>
        </p:nvSpPr>
        <p:spPr>
          <a:xfrm>
            <a:off x="4079050" y="3791575"/>
            <a:ext cx="4475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</a:endParaRPr>
          </a:p>
        </p:txBody>
      </p:sp>
      <p:sp>
        <p:nvSpPr>
          <p:cNvPr id="240" name="Google Shape;240;p38"/>
          <p:cNvSpPr txBox="1"/>
          <p:nvPr/>
        </p:nvSpPr>
        <p:spPr>
          <a:xfrm>
            <a:off x="1055000" y="284350"/>
            <a:ext cx="6519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lt2"/>
                </a:solidFill>
              </a:rPr>
              <a:t>AI WISDOM</a:t>
            </a:r>
            <a:endParaRPr sz="3000">
              <a:solidFill>
                <a:schemeClr val="lt2"/>
              </a:solidFill>
            </a:endParaRPr>
          </a:p>
        </p:txBody>
      </p:sp>
      <p:sp>
        <p:nvSpPr>
          <p:cNvPr id="241" name="Google Shape;241;p38"/>
          <p:cNvSpPr/>
          <p:nvPr/>
        </p:nvSpPr>
        <p:spPr>
          <a:xfrm>
            <a:off x="3114000" y="837225"/>
            <a:ext cx="2533800" cy="47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39" title="The Lords and Ladies of Arva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5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0"/>
          <p:cNvSpPr txBox="1">
            <a:spLocks noGrp="1"/>
          </p:cNvSpPr>
          <p:nvPr>
            <p:ph type="ctrTitle"/>
          </p:nvPr>
        </p:nvSpPr>
        <p:spPr>
          <a:xfrm>
            <a:off x="311708" y="4397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Taylor Moore</a:t>
            </a:r>
            <a:endParaRPr/>
          </a:p>
        </p:txBody>
      </p:sp>
      <p:sp>
        <p:nvSpPr>
          <p:cNvPr id="252" name="Google Shape;252;p40"/>
          <p:cNvSpPr txBox="1">
            <a:spLocks noGrp="1"/>
          </p:cNvSpPr>
          <p:nvPr>
            <p:ph type="subTitle" idx="1"/>
          </p:nvPr>
        </p:nvSpPr>
        <p:spPr>
          <a:xfrm>
            <a:off x="387900" y="26817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SquareCircleLabs.com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9D12D-3D50-75D1-0004-A76F79543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909" y="411260"/>
            <a:ext cx="8520600" cy="841800"/>
          </a:xfrm>
        </p:spPr>
        <p:txBody>
          <a:bodyPr/>
          <a:lstStyle/>
          <a:p>
            <a:r>
              <a:rPr lang="en-US" dirty="0"/>
              <a:t>More tools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822414-47AC-63D2-2AB7-CC1B08F05695}"/>
              </a:ext>
            </a:extLst>
          </p:cNvPr>
          <p:cNvSpPr txBox="1"/>
          <p:nvPr/>
        </p:nvSpPr>
        <p:spPr>
          <a:xfrm>
            <a:off x="3211551" y="2208589"/>
            <a:ext cx="65048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Obsidian.md – Your second brain</a:t>
            </a:r>
          </a:p>
          <a:p>
            <a:r>
              <a:rPr lang="en-US" dirty="0">
                <a:solidFill>
                  <a:schemeClr val="tx1"/>
                </a:solidFill>
              </a:rPr>
              <a:t>Lutra.ai- hook into everything</a:t>
            </a:r>
          </a:p>
          <a:p>
            <a:r>
              <a:rPr lang="en-US" dirty="0" err="1">
                <a:solidFill>
                  <a:schemeClr val="tx1"/>
                </a:solidFill>
              </a:rPr>
              <a:t>Hubspot</a:t>
            </a:r>
            <a:r>
              <a:rPr lang="en-US" dirty="0">
                <a:solidFill>
                  <a:schemeClr val="tx1"/>
                </a:solidFill>
              </a:rPr>
              <a:t>- Great library of Pdfs</a:t>
            </a:r>
          </a:p>
          <a:p>
            <a:r>
              <a:rPr lang="en-US" dirty="0">
                <a:solidFill>
                  <a:schemeClr val="tx1"/>
                </a:solidFill>
              </a:rPr>
              <a:t>photopea.com- Free Photoshop</a:t>
            </a:r>
          </a:p>
          <a:p>
            <a:r>
              <a:rPr lang="en-US" dirty="0">
                <a:solidFill>
                  <a:schemeClr val="tx1"/>
                </a:solidFill>
              </a:rPr>
              <a:t>OpenRouter.ai- 75 LLMs Pay as you </a:t>
            </a:r>
            <a:r>
              <a:rPr lang="en-US" dirty="0" err="1">
                <a:solidFill>
                  <a:schemeClr val="tx1"/>
                </a:solidFill>
              </a:rPr>
              <a:t>Go</a:t>
            </a:r>
            <a:r>
              <a:rPr lang="en-US" dirty="0" err="1"/>
              <a:t>md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31077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432</Words>
  <Application>Microsoft Office PowerPoint</Application>
  <PresentationFormat>On-screen Show (16:9)</PresentationFormat>
  <Paragraphs>58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Oswald</vt:lpstr>
      <vt:lpstr>Roboto</vt:lpstr>
      <vt:lpstr>Arial</vt:lpstr>
      <vt:lpstr>Simple Dark</vt:lpstr>
      <vt:lpstr>Do you suffer from EAS?</vt:lpstr>
      <vt:lpstr>Early Adopter Syndrome  Síndrome do Utilizador Precoce</vt:lpstr>
      <vt:lpstr>Also Know As:  Shiny Object Syndrome</vt:lpstr>
      <vt:lpstr>Who am I?</vt:lpstr>
      <vt:lpstr>Film</vt:lpstr>
      <vt:lpstr>Video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Berlin</vt:lpstr>
      <vt:lpstr>PowerPoint Presentation</vt:lpstr>
      <vt:lpstr>PowerPoint Presentation</vt:lpstr>
      <vt:lpstr>PowerPoint Presentation</vt:lpstr>
      <vt:lpstr>BLAH BLAH BLAH</vt:lpstr>
      <vt:lpstr>AI - IA</vt:lpstr>
      <vt:lpstr>PowerPoint Presentation</vt:lpstr>
      <vt:lpstr>AI Skills and Tools</vt:lpstr>
      <vt:lpstr>PowerPoint Presentation</vt:lpstr>
      <vt:lpstr>PowerPoint Presentation</vt:lpstr>
      <vt:lpstr>What can it do?</vt:lpstr>
      <vt:lpstr>Start Learning/Start Building</vt:lpstr>
      <vt:lpstr>Learning and Progress</vt:lpstr>
      <vt:lpstr>"People online are constantly trying to trick you  with fake news, scams, and lies. So you need to become a detective who questions everything, checks sources, and thinks before you click or share."</vt:lpstr>
      <vt:lpstr>PowerPoint Presentation</vt:lpstr>
      <vt:lpstr>Taylor Moore</vt:lpstr>
      <vt:lpstr>More tools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Antonio Camara</dc:creator>
  <cp:lastModifiedBy>António Camara</cp:lastModifiedBy>
  <cp:revision>2</cp:revision>
  <dcterms:modified xsi:type="dcterms:W3CDTF">2025-06-07T16:40:07Z</dcterms:modified>
</cp:coreProperties>
</file>