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45"/>
  </p:notesMasterIdLst>
  <p:sldIdLst>
    <p:sldId id="256" r:id="rId3"/>
    <p:sldId id="258" r:id="rId4"/>
    <p:sldId id="257" r:id="rId5"/>
    <p:sldId id="450" r:id="rId6"/>
    <p:sldId id="449" r:id="rId7"/>
    <p:sldId id="451" r:id="rId8"/>
    <p:sldId id="452" r:id="rId9"/>
    <p:sldId id="453" r:id="rId10"/>
    <p:sldId id="454" r:id="rId11"/>
    <p:sldId id="455" r:id="rId12"/>
    <p:sldId id="456" r:id="rId13"/>
    <p:sldId id="457" r:id="rId14"/>
    <p:sldId id="271" r:id="rId15"/>
    <p:sldId id="444" r:id="rId16"/>
    <p:sldId id="445" r:id="rId17"/>
    <p:sldId id="448" r:id="rId18"/>
    <p:sldId id="272" r:id="rId19"/>
    <p:sldId id="261" r:id="rId20"/>
    <p:sldId id="412" r:id="rId21"/>
    <p:sldId id="413" r:id="rId22"/>
    <p:sldId id="262" r:id="rId23"/>
    <p:sldId id="414" r:id="rId24"/>
    <p:sldId id="416" r:id="rId25"/>
    <p:sldId id="263" r:id="rId26"/>
    <p:sldId id="264" r:id="rId27"/>
    <p:sldId id="265" r:id="rId28"/>
    <p:sldId id="266" r:id="rId29"/>
    <p:sldId id="408" r:id="rId30"/>
    <p:sldId id="458" r:id="rId31"/>
    <p:sldId id="409" r:id="rId32"/>
    <p:sldId id="410" r:id="rId33"/>
    <p:sldId id="411" r:id="rId34"/>
    <p:sldId id="415" r:id="rId35"/>
    <p:sldId id="269" r:id="rId36"/>
    <p:sldId id="268" r:id="rId37"/>
    <p:sldId id="459" r:id="rId38"/>
    <p:sldId id="407" r:id="rId39"/>
    <p:sldId id="460" r:id="rId40"/>
    <p:sldId id="461" r:id="rId41"/>
    <p:sldId id="259" r:id="rId42"/>
    <p:sldId id="260" r:id="rId43"/>
    <p:sldId id="434" r:id="rId44"/>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sorterViewPr>
    <p:cViewPr varScale="1">
      <p:scale>
        <a:sx n="100" d="100"/>
        <a:sy n="100" d="100"/>
      </p:scale>
      <p:origin x="0" y="-69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7818CD-1BF4-4ABC-B604-7207ACBD87D6}" type="datetimeFigureOut">
              <a:rPr lang="pt-PT" smtClean="0"/>
              <a:t>07/04/2021</a:t>
            </a:fld>
            <a:endParaRPr lang="pt-P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5630D-6B2B-4085-8A27-07ED486D0067}" type="slidenum">
              <a:rPr lang="pt-PT" smtClean="0"/>
              <a:t>‹#›</a:t>
            </a:fld>
            <a:endParaRPr lang="pt-PT"/>
          </a:p>
        </p:txBody>
      </p:sp>
    </p:spTree>
    <p:extLst>
      <p:ext uri="{BB962C8B-B14F-4D97-AF65-F5344CB8AC3E}">
        <p14:creationId xmlns:p14="http://schemas.microsoft.com/office/powerpoint/2010/main" val="3187582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65">
            <a:extLst>
              <a:ext uri="{FF2B5EF4-FFF2-40B4-BE49-F238E27FC236}">
                <a16:creationId xmlns:a16="http://schemas.microsoft.com/office/drawing/2014/main" id="{26F9478F-2316-4E02-96C9-DC81BD79048F}"/>
              </a:ext>
            </a:extLst>
          </p:cNvPr>
          <p:cNvSpPr>
            <a:spLocks noGrp="1" noRot="1" noChangeAspect="1" noTextEdit="1"/>
          </p:cNvSpPr>
          <p:nvPr>
            <p:ph type="sldImg" idx="2"/>
          </p:nvPr>
        </p:nvSpPr>
        <p:spPr bwMode="auto">
          <a:custGeom>
            <a:avLst/>
            <a:gdLst>
              <a:gd name="T0" fmla="*/ 0 w 120000"/>
              <a:gd name="T1" fmla="*/ 0 h 120000"/>
              <a:gd name="T2" fmla="*/ 174193231 w 120000"/>
              <a:gd name="T3" fmla="*/ 0 h 120000"/>
              <a:gd name="T4" fmla="*/ 174193231 w 120000"/>
              <a:gd name="T5" fmla="*/ 97983678 h 120000"/>
              <a:gd name="T6" fmla="*/ 0 w 120000"/>
              <a:gd name="T7" fmla="*/ 97983678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w="9525" cap="flat">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8675" name="Shape 66">
            <a:extLst>
              <a:ext uri="{FF2B5EF4-FFF2-40B4-BE49-F238E27FC236}">
                <a16:creationId xmlns:a16="http://schemas.microsoft.com/office/drawing/2014/main" id="{DC1A6A03-1B16-4260-A479-088DB53FE9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pt-PT" altLang="pt-P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36D4A-DA13-42EE-B2B5-6569CE21E1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PT"/>
          </a:p>
        </p:txBody>
      </p:sp>
      <p:sp>
        <p:nvSpPr>
          <p:cNvPr id="3" name="Subtitle 2">
            <a:extLst>
              <a:ext uri="{FF2B5EF4-FFF2-40B4-BE49-F238E27FC236}">
                <a16:creationId xmlns:a16="http://schemas.microsoft.com/office/drawing/2014/main" id="{6A606934-BD84-439E-BE2A-AF1C4C178C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PT"/>
          </a:p>
        </p:txBody>
      </p:sp>
      <p:sp>
        <p:nvSpPr>
          <p:cNvPr id="4" name="Date Placeholder 3">
            <a:extLst>
              <a:ext uri="{FF2B5EF4-FFF2-40B4-BE49-F238E27FC236}">
                <a16:creationId xmlns:a16="http://schemas.microsoft.com/office/drawing/2014/main" id="{7E8D3CE7-5ACD-4434-B923-B71DACAB8D21}"/>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5" name="Footer Placeholder 4">
            <a:extLst>
              <a:ext uri="{FF2B5EF4-FFF2-40B4-BE49-F238E27FC236}">
                <a16:creationId xmlns:a16="http://schemas.microsoft.com/office/drawing/2014/main" id="{F7542BA4-5707-43BB-8754-8D09B017B7CB}"/>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AB307A9C-AED9-4DAA-BAAF-605FCEAC1FFD}"/>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252186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91DDB-96E0-4A71-8CD8-BDC94D882B28}"/>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32B4BABE-5101-4FFC-8D95-1A0F7A06B1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B5AFD058-888F-4162-BECD-EAEDC3E34186}"/>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5" name="Footer Placeholder 4">
            <a:extLst>
              <a:ext uri="{FF2B5EF4-FFF2-40B4-BE49-F238E27FC236}">
                <a16:creationId xmlns:a16="http://schemas.microsoft.com/office/drawing/2014/main" id="{0FFD972D-7748-45F3-9CE1-BDE349AC6F72}"/>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F2C8A0F6-29B0-4462-A66E-22AC89EBE2E8}"/>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2836610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F54A-06AB-439F-84CA-7E6B17BE81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PT"/>
          </a:p>
        </p:txBody>
      </p:sp>
      <p:sp>
        <p:nvSpPr>
          <p:cNvPr id="3" name="Text Placeholder 2">
            <a:extLst>
              <a:ext uri="{FF2B5EF4-FFF2-40B4-BE49-F238E27FC236}">
                <a16:creationId xmlns:a16="http://schemas.microsoft.com/office/drawing/2014/main" id="{D44BFDBC-BE86-4883-983C-29C1914F75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061D18-6E29-4098-8398-2A91B1F4C3DA}"/>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5" name="Footer Placeholder 4">
            <a:extLst>
              <a:ext uri="{FF2B5EF4-FFF2-40B4-BE49-F238E27FC236}">
                <a16:creationId xmlns:a16="http://schemas.microsoft.com/office/drawing/2014/main" id="{BB1190B7-65D9-4C41-96FA-92519EF74203}"/>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8C503259-2DAE-429F-984D-AED6A1580F4B}"/>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1979679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BA4D-4AB6-4B89-829E-1A4E3F4F21AF}"/>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600403CD-9DE6-4D80-8484-055EF3B148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a:extLst>
              <a:ext uri="{FF2B5EF4-FFF2-40B4-BE49-F238E27FC236}">
                <a16:creationId xmlns:a16="http://schemas.microsoft.com/office/drawing/2014/main" id="{8CA55668-78EB-4458-A502-45928187E3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3D9E4B19-629E-4367-9588-504E0EA3B0A5}"/>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6" name="Footer Placeholder 5">
            <a:extLst>
              <a:ext uri="{FF2B5EF4-FFF2-40B4-BE49-F238E27FC236}">
                <a16:creationId xmlns:a16="http://schemas.microsoft.com/office/drawing/2014/main" id="{53EA3927-53B2-465A-B42E-FF18D55775C6}"/>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33C3B952-F097-4328-A825-AB16FA0EECE5}"/>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3712941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01AA2-E8E1-4B22-9CB8-3458FE4CFE0A}"/>
              </a:ext>
            </a:extLst>
          </p:cNvPr>
          <p:cNvSpPr>
            <a:spLocks noGrp="1"/>
          </p:cNvSpPr>
          <p:nvPr>
            <p:ph type="title"/>
          </p:nvPr>
        </p:nvSpPr>
        <p:spPr>
          <a:xfrm>
            <a:off x="839788" y="365125"/>
            <a:ext cx="10515600" cy="1325563"/>
          </a:xfrm>
        </p:spPr>
        <p:txBody>
          <a:bodyPr/>
          <a:lstStyle/>
          <a:p>
            <a:r>
              <a:rPr lang="en-US"/>
              <a:t>Click to edit Master title style</a:t>
            </a:r>
            <a:endParaRPr lang="pt-PT"/>
          </a:p>
        </p:txBody>
      </p:sp>
      <p:sp>
        <p:nvSpPr>
          <p:cNvPr id="3" name="Text Placeholder 2">
            <a:extLst>
              <a:ext uri="{FF2B5EF4-FFF2-40B4-BE49-F238E27FC236}">
                <a16:creationId xmlns:a16="http://schemas.microsoft.com/office/drawing/2014/main" id="{C5F615AB-AF5C-45BE-8165-6AE6D9EFFF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6264AA-206C-47DF-A538-AB20B18E90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a:extLst>
              <a:ext uri="{FF2B5EF4-FFF2-40B4-BE49-F238E27FC236}">
                <a16:creationId xmlns:a16="http://schemas.microsoft.com/office/drawing/2014/main" id="{9CB23214-5DBB-4B86-8C1F-2647115F32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DCEA6D-ABF2-4DE3-8A27-5C9BCD6C46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a:extLst>
              <a:ext uri="{FF2B5EF4-FFF2-40B4-BE49-F238E27FC236}">
                <a16:creationId xmlns:a16="http://schemas.microsoft.com/office/drawing/2014/main" id="{2A554037-99D5-4C64-8B60-F2D54FE10199}"/>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8" name="Footer Placeholder 7">
            <a:extLst>
              <a:ext uri="{FF2B5EF4-FFF2-40B4-BE49-F238E27FC236}">
                <a16:creationId xmlns:a16="http://schemas.microsoft.com/office/drawing/2014/main" id="{DF94EDB7-2A2D-4959-8DCB-4D63F163B680}"/>
              </a:ext>
            </a:extLst>
          </p:cNvPr>
          <p:cNvSpPr>
            <a:spLocks noGrp="1"/>
          </p:cNvSpPr>
          <p:nvPr>
            <p:ph type="ftr" sz="quarter" idx="11"/>
          </p:nvPr>
        </p:nvSpPr>
        <p:spPr/>
        <p:txBody>
          <a:bodyPr/>
          <a:lstStyle/>
          <a:p>
            <a:endParaRPr lang="pt-PT"/>
          </a:p>
        </p:txBody>
      </p:sp>
      <p:sp>
        <p:nvSpPr>
          <p:cNvPr id="9" name="Slide Number Placeholder 8">
            <a:extLst>
              <a:ext uri="{FF2B5EF4-FFF2-40B4-BE49-F238E27FC236}">
                <a16:creationId xmlns:a16="http://schemas.microsoft.com/office/drawing/2014/main" id="{24176F89-8919-49E0-9ADD-370FFC8EA184}"/>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2576379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58EB-BABD-4BDE-8816-13C15C488F35}"/>
              </a:ext>
            </a:extLst>
          </p:cNvPr>
          <p:cNvSpPr>
            <a:spLocks noGrp="1"/>
          </p:cNvSpPr>
          <p:nvPr>
            <p:ph type="title"/>
          </p:nvPr>
        </p:nvSpPr>
        <p:spPr/>
        <p:txBody>
          <a:bodyPr/>
          <a:lstStyle/>
          <a:p>
            <a:r>
              <a:rPr lang="en-US"/>
              <a:t>Click to edit Master title style</a:t>
            </a:r>
            <a:endParaRPr lang="pt-PT"/>
          </a:p>
        </p:txBody>
      </p:sp>
      <p:sp>
        <p:nvSpPr>
          <p:cNvPr id="3" name="Date Placeholder 2">
            <a:extLst>
              <a:ext uri="{FF2B5EF4-FFF2-40B4-BE49-F238E27FC236}">
                <a16:creationId xmlns:a16="http://schemas.microsoft.com/office/drawing/2014/main" id="{635A0F69-09C2-44EA-8A4A-F6A7C37D1C1A}"/>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4" name="Footer Placeholder 3">
            <a:extLst>
              <a:ext uri="{FF2B5EF4-FFF2-40B4-BE49-F238E27FC236}">
                <a16:creationId xmlns:a16="http://schemas.microsoft.com/office/drawing/2014/main" id="{C080A5EC-F520-4D35-AB06-4FE396EFF399}"/>
              </a:ext>
            </a:extLst>
          </p:cNvPr>
          <p:cNvSpPr>
            <a:spLocks noGrp="1"/>
          </p:cNvSpPr>
          <p:nvPr>
            <p:ph type="ftr" sz="quarter" idx="11"/>
          </p:nvPr>
        </p:nvSpPr>
        <p:spPr/>
        <p:txBody>
          <a:bodyPr/>
          <a:lstStyle/>
          <a:p>
            <a:endParaRPr lang="pt-PT"/>
          </a:p>
        </p:txBody>
      </p:sp>
      <p:sp>
        <p:nvSpPr>
          <p:cNvPr id="5" name="Slide Number Placeholder 4">
            <a:extLst>
              <a:ext uri="{FF2B5EF4-FFF2-40B4-BE49-F238E27FC236}">
                <a16:creationId xmlns:a16="http://schemas.microsoft.com/office/drawing/2014/main" id="{760DE232-E52F-43EA-8E03-B182A3901A75}"/>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2360891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F19D9E-57B4-4E27-8B0E-BD6F61960180}"/>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3" name="Footer Placeholder 2">
            <a:extLst>
              <a:ext uri="{FF2B5EF4-FFF2-40B4-BE49-F238E27FC236}">
                <a16:creationId xmlns:a16="http://schemas.microsoft.com/office/drawing/2014/main" id="{68BDE0E9-95D6-4340-B717-7FD0F99D15BF}"/>
              </a:ext>
            </a:extLst>
          </p:cNvPr>
          <p:cNvSpPr>
            <a:spLocks noGrp="1"/>
          </p:cNvSpPr>
          <p:nvPr>
            <p:ph type="ftr" sz="quarter" idx="11"/>
          </p:nvPr>
        </p:nvSpPr>
        <p:spPr/>
        <p:txBody>
          <a:bodyPr/>
          <a:lstStyle/>
          <a:p>
            <a:endParaRPr lang="pt-PT"/>
          </a:p>
        </p:txBody>
      </p:sp>
      <p:sp>
        <p:nvSpPr>
          <p:cNvPr id="4" name="Slide Number Placeholder 3">
            <a:extLst>
              <a:ext uri="{FF2B5EF4-FFF2-40B4-BE49-F238E27FC236}">
                <a16:creationId xmlns:a16="http://schemas.microsoft.com/office/drawing/2014/main" id="{80243B08-61C8-493E-B302-3AD9DABCCBB7}"/>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285894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4C661-A347-4BAB-A148-4CBC82B007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Content Placeholder 2">
            <a:extLst>
              <a:ext uri="{FF2B5EF4-FFF2-40B4-BE49-F238E27FC236}">
                <a16:creationId xmlns:a16="http://schemas.microsoft.com/office/drawing/2014/main" id="{285BBA1E-0008-4B2C-A20C-518276D25F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a:extLst>
              <a:ext uri="{FF2B5EF4-FFF2-40B4-BE49-F238E27FC236}">
                <a16:creationId xmlns:a16="http://schemas.microsoft.com/office/drawing/2014/main" id="{F60E0EDE-6789-4A28-A295-667D6E87BF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7E20D3-AAD3-4C6E-AA89-DD9C4C1BF66F}"/>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6" name="Footer Placeholder 5">
            <a:extLst>
              <a:ext uri="{FF2B5EF4-FFF2-40B4-BE49-F238E27FC236}">
                <a16:creationId xmlns:a16="http://schemas.microsoft.com/office/drawing/2014/main" id="{EEC7D7CA-7E53-4D69-B252-E64AED00EA46}"/>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24B35E89-E1E0-4FD9-9A0D-71F7A0E806E7}"/>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368625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1D13-D790-42EC-A348-BE241C0BF7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Picture Placeholder 2">
            <a:extLst>
              <a:ext uri="{FF2B5EF4-FFF2-40B4-BE49-F238E27FC236}">
                <a16:creationId xmlns:a16="http://schemas.microsoft.com/office/drawing/2014/main" id="{32637906-F2AE-4E04-AE67-94BDF4CDB0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a:extLst>
              <a:ext uri="{FF2B5EF4-FFF2-40B4-BE49-F238E27FC236}">
                <a16:creationId xmlns:a16="http://schemas.microsoft.com/office/drawing/2014/main" id="{B1DD2702-02C9-47B7-9256-8EE5D96A01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D3546A-C8D9-496D-A1D0-5B3011CDF5D6}"/>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6" name="Footer Placeholder 5">
            <a:extLst>
              <a:ext uri="{FF2B5EF4-FFF2-40B4-BE49-F238E27FC236}">
                <a16:creationId xmlns:a16="http://schemas.microsoft.com/office/drawing/2014/main" id="{C9C96CCE-519F-4F3B-9B1F-F3FB755CF38C}"/>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636620CB-5379-452D-9991-72004B53D4CE}"/>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76798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FFCEA-D606-49F9-9C71-6C7054D1FFFA}"/>
              </a:ext>
            </a:extLst>
          </p:cNvPr>
          <p:cNvSpPr>
            <a:spLocks noGrp="1"/>
          </p:cNvSpPr>
          <p:nvPr>
            <p:ph type="title"/>
          </p:nvPr>
        </p:nvSpPr>
        <p:spPr/>
        <p:txBody>
          <a:bodyPr/>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E5FD12E1-BB6E-4259-B02D-036CC9C1FA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74CDA068-844D-49A1-AB6A-F5D8BEF78C43}"/>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5" name="Footer Placeholder 4">
            <a:extLst>
              <a:ext uri="{FF2B5EF4-FFF2-40B4-BE49-F238E27FC236}">
                <a16:creationId xmlns:a16="http://schemas.microsoft.com/office/drawing/2014/main" id="{7AEA20B4-9A66-4C15-B40A-F8E5AA884D33}"/>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46966460-481E-4312-A511-48DA4786EB80}"/>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2743087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EA3045-04D1-40C1-9DC1-FCCC66F60C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A82BE0D8-AA87-4B86-8A55-F0CA9E5DA8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9E4602AF-2F7D-44D4-B1E6-C9826C5DE3DC}"/>
              </a:ext>
            </a:extLst>
          </p:cNvPr>
          <p:cNvSpPr>
            <a:spLocks noGrp="1"/>
          </p:cNvSpPr>
          <p:nvPr>
            <p:ph type="dt" sz="half" idx="10"/>
          </p:nvPr>
        </p:nvSpPr>
        <p:spPr/>
        <p:txBody>
          <a:bodyPr/>
          <a:lstStyle/>
          <a:p>
            <a:fld id="{B250174F-A565-484C-ACB6-264D8598B295}" type="datetimeFigureOut">
              <a:rPr lang="pt-PT" smtClean="0"/>
              <a:t>07/04/2021</a:t>
            </a:fld>
            <a:endParaRPr lang="pt-PT"/>
          </a:p>
        </p:txBody>
      </p:sp>
      <p:sp>
        <p:nvSpPr>
          <p:cNvPr id="5" name="Footer Placeholder 4">
            <a:extLst>
              <a:ext uri="{FF2B5EF4-FFF2-40B4-BE49-F238E27FC236}">
                <a16:creationId xmlns:a16="http://schemas.microsoft.com/office/drawing/2014/main" id="{4C59C946-3FD2-48C9-8C90-31634C8B739B}"/>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C6C04BCE-AD9B-479B-BFD9-709E034216F3}"/>
              </a:ext>
            </a:extLst>
          </p:cNvPr>
          <p:cNvSpPr>
            <a:spLocks noGrp="1"/>
          </p:cNvSpPr>
          <p:nvPr>
            <p:ph type="sldNum" sz="quarter" idx="12"/>
          </p:nvPr>
        </p:nvSpPr>
        <p:spPr/>
        <p:txBody>
          <a:bodyPr/>
          <a:lstStyle/>
          <a:p>
            <a:fld id="{E2509E9F-B0A0-4884-85D8-DCA8F231787F}" type="slidenum">
              <a:rPr lang="pt-PT" smtClean="0"/>
              <a:t>‹#›</a:t>
            </a:fld>
            <a:endParaRPr lang="pt-PT"/>
          </a:p>
        </p:txBody>
      </p:sp>
    </p:spTree>
    <p:extLst>
      <p:ext uri="{BB962C8B-B14F-4D97-AF65-F5344CB8AC3E}">
        <p14:creationId xmlns:p14="http://schemas.microsoft.com/office/powerpoint/2010/main" val="268223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58EB-54CE-4748-ABFB-4AB5E3E35E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PT"/>
          </a:p>
        </p:txBody>
      </p:sp>
      <p:sp>
        <p:nvSpPr>
          <p:cNvPr id="3" name="Subtitle 2">
            <a:extLst>
              <a:ext uri="{FF2B5EF4-FFF2-40B4-BE49-F238E27FC236}">
                <a16:creationId xmlns:a16="http://schemas.microsoft.com/office/drawing/2014/main" id="{D68563B3-E070-47B6-81AA-134A9FC890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PT"/>
          </a:p>
        </p:txBody>
      </p:sp>
      <p:sp>
        <p:nvSpPr>
          <p:cNvPr id="4" name="Date Placeholder 3">
            <a:extLst>
              <a:ext uri="{FF2B5EF4-FFF2-40B4-BE49-F238E27FC236}">
                <a16:creationId xmlns:a16="http://schemas.microsoft.com/office/drawing/2014/main" id="{A2BD3A91-1479-49A5-B478-D1F11A67F410}"/>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5" name="Footer Placeholder 4">
            <a:extLst>
              <a:ext uri="{FF2B5EF4-FFF2-40B4-BE49-F238E27FC236}">
                <a16:creationId xmlns:a16="http://schemas.microsoft.com/office/drawing/2014/main" id="{523539CE-4304-4EAC-8663-38C6E9828F33}"/>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880E297D-B96F-4669-8E66-4C685E5FDC2D}"/>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986722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9D965-9BA3-4086-809C-2B21D5FDAAD7}"/>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E5E672C2-D60C-4E34-966B-28061758E3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8CE9CDDE-C6D9-4598-BF3F-43652C9ADDBF}"/>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5" name="Footer Placeholder 4">
            <a:extLst>
              <a:ext uri="{FF2B5EF4-FFF2-40B4-BE49-F238E27FC236}">
                <a16:creationId xmlns:a16="http://schemas.microsoft.com/office/drawing/2014/main" id="{6A7DDC46-EE28-4AD9-A83D-203F3662A2E2}"/>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973103D4-B066-4CC4-97E7-8A44F0456BA3}"/>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14839711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3B9-D3E8-454F-98E1-98731E3115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PT"/>
          </a:p>
        </p:txBody>
      </p:sp>
      <p:sp>
        <p:nvSpPr>
          <p:cNvPr id="3" name="Text Placeholder 2">
            <a:extLst>
              <a:ext uri="{FF2B5EF4-FFF2-40B4-BE49-F238E27FC236}">
                <a16:creationId xmlns:a16="http://schemas.microsoft.com/office/drawing/2014/main" id="{34A90EF3-4F29-4985-8E4E-BBC3BB8D25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3BA870-9294-4D17-AFA2-4E4A3F10E88F}"/>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5" name="Footer Placeholder 4">
            <a:extLst>
              <a:ext uri="{FF2B5EF4-FFF2-40B4-BE49-F238E27FC236}">
                <a16:creationId xmlns:a16="http://schemas.microsoft.com/office/drawing/2014/main" id="{31DDE990-FD91-4A98-B550-940C2A16C504}"/>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9773E548-5FA5-45DC-8BBE-8A715B66C41E}"/>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1229882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0884-E35E-4BCA-880D-BB34E33FE715}"/>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95DD7150-21CA-41F7-A896-4243D1B4887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a:extLst>
              <a:ext uri="{FF2B5EF4-FFF2-40B4-BE49-F238E27FC236}">
                <a16:creationId xmlns:a16="http://schemas.microsoft.com/office/drawing/2014/main" id="{D66AE3F9-101C-413B-AD63-8B678EB163E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47AAA867-680D-432B-8638-FDD615EA62A3}"/>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6" name="Footer Placeholder 5">
            <a:extLst>
              <a:ext uri="{FF2B5EF4-FFF2-40B4-BE49-F238E27FC236}">
                <a16:creationId xmlns:a16="http://schemas.microsoft.com/office/drawing/2014/main" id="{B0611058-7B64-427A-89A6-2B166F53F893}"/>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6A40ACAC-DB83-4036-A723-C0E33B04CB75}"/>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3100583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37F0-D08E-4AFC-A30F-729EB671A375}"/>
              </a:ext>
            </a:extLst>
          </p:cNvPr>
          <p:cNvSpPr>
            <a:spLocks noGrp="1"/>
          </p:cNvSpPr>
          <p:nvPr>
            <p:ph type="title"/>
          </p:nvPr>
        </p:nvSpPr>
        <p:spPr>
          <a:xfrm>
            <a:off x="839788" y="365125"/>
            <a:ext cx="10515600" cy="1325563"/>
          </a:xfrm>
        </p:spPr>
        <p:txBody>
          <a:bodyPr/>
          <a:lstStyle/>
          <a:p>
            <a:r>
              <a:rPr lang="en-US"/>
              <a:t>Click to edit Master title style</a:t>
            </a:r>
            <a:endParaRPr lang="pt-PT"/>
          </a:p>
        </p:txBody>
      </p:sp>
      <p:sp>
        <p:nvSpPr>
          <p:cNvPr id="3" name="Text Placeholder 2">
            <a:extLst>
              <a:ext uri="{FF2B5EF4-FFF2-40B4-BE49-F238E27FC236}">
                <a16:creationId xmlns:a16="http://schemas.microsoft.com/office/drawing/2014/main" id="{84145FA5-D72E-4FA5-AD1C-E1976D2F83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93B3B9A-9BB9-4A2F-AED4-D268144FEB9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a:extLst>
              <a:ext uri="{FF2B5EF4-FFF2-40B4-BE49-F238E27FC236}">
                <a16:creationId xmlns:a16="http://schemas.microsoft.com/office/drawing/2014/main" id="{A52A1972-7F61-435E-B0B9-B55E2EAE1D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2FA3F77-9BA9-46C5-8099-E6720BF1FB4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a:extLst>
              <a:ext uri="{FF2B5EF4-FFF2-40B4-BE49-F238E27FC236}">
                <a16:creationId xmlns:a16="http://schemas.microsoft.com/office/drawing/2014/main" id="{965A1A56-3E93-4CFA-9222-A8A9C10E6F0E}"/>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8" name="Footer Placeholder 7">
            <a:extLst>
              <a:ext uri="{FF2B5EF4-FFF2-40B4-BE49-F238E27FC236}">
                <a16:creationId xmlns:a16="http://schemas.microsoft.com/office/drawing/2014/main" id="{88EB40AE-CB7D-403E-9D80-82A10913E6DC}"/>
              </a:ext>
            </a:extLst>
          </p:cNvPr>
          <p:cNvSpPr>
            <a:spLocks noGrp="1"/>
          </p:cNvSpPr>
          <p:nvPr>
            <p:ph type="ftr" sz="quarter" idx="11"/>
          </p:nvPr>
        </p:nvSpPr>
        <p:spPr/>
        <p:txBody>
          <a:bodyPr/>
          <a:lstStyle/>
          <a:p>
            <a:endParaRPr lang="pt-PT"/>
          </a:p>
        </p:txBody>
      </p:sp>
      <p:sp>
        <p:nvSpPr>
          <p:cNvPr id="9" name="Slide Number Placeholder 8">
            <a:extLst>
              <a:ext uri="{FF2B5EF4-FFF2-40B4-BE49-F238E27FC236}">
                <a16:creationId xmlns:a16="http://schemas.microsoft.com/office/drawing/2014/main" id="{0C619C50-1014-4EF7-AF7E-320B90C76D24}"/>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3036536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39779-3D9C-4089-A40F-2C2ADA349F0D}"/>
              </a:ext>
            </a:extLst>
          </p:cNvPr>
          <p:cNvSpPr>
            <a:spLocks noGrp="1"/>
          </p:cNvSpPr>
          <p:nvPr>
            <p:ph type="title"/>
          </p:nvPr>
        </p:nvSpPr>
        <p:spPr/>
        <p:txBody>
          <a:bodyPr/>
          <a:lstStyle/>
          <a:p>
            <a:r>
              <a:rPr lang="en-US"/>
              <a:t>Click to edit Master title style</a:t>
            </a:r>
            <a:endParaRPr lang="pt-PT"/>
          </a:p>
        </p:txBody>
      </p:sp>
      <p:sp>
        <p:nvSpPr>
          <p:cNvPr id="3" name="Date Placeholder 2">
            <a:extLst>
              <a:ext uri="{FF2B5EF4-FFF2-40B4-BE49-F238E27FC236}">
                <a16:creationId xmlns:a16="http://schemas.microsoft.com/office/drawing/2014/main" id="{ABE976E9-7397-4D6F-8AA0-FC781390DA82}"/>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4" name="Footer Placeholder 3">
            <a:extLst>
              <a:ext uri="{FF2B5EF4-FFF2-40B4-BE49-F238E27FC236}">
                <a16:creationId xmlns:a16="http://schemas.microsoft.com/office/drawing/2014/main" id="{B905B533-0760-4747-A364-4C173D56B50A}"/>
              </a:ext>
            </a:extLst>
          </p:cNvPr>
          <p:cNvSpPr>
            <a:spLocks noGrp="1"/>
          </p:cNvSpPr>
          <p:nvPr>
            <p:ph type="ftr" sz="quarter" idx="11"/>
          </p:nvPr>
        </p:nvSpPr>
        <p:spPr/>
        <p:txBody>
          <a:bodyPr/>
          <a:lstStyle/>
          <a:p>
            <a:endParaRPr lang="pt-PT"/>
          </a:p>
        </p:txBody>
      </p:sp>
      <p:sp>
        <p:nvSpPr>
          <p:cNvPr id="5" name="Slide Number Placeholder 4">
            <a:extLst>
              <a:ext uri="{FF2B5EF4-FFF2-40B4-BE49-F238E27FC236}">
                <a16:creationId xmlns:a16="http://schemas.microsoft.com/office/drawing/2014/main" id="{EE8CBC29-EC96-4E8B-9E80-3782A0672DA5}"/>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2685853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1F8773-7863-4A63-A683-AA87C69AAB43}"/>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3" name="Footer Placeholder 2">
            <a:extLst>
              <a:ext uri="{FF2B5EF4-FFF2-40B4-BE49-F238E27FC236}">
                <a16:creationId xmlns:a16="http://schemas.microsoft.com/office/drawing/2014/main" id="{8CBF9A1D-CA23-4F9B-B4D9-D7D85A056CBD}"/>
              </a:ext>
            </a:extLst>
          </p:cNvPr>
          <p:cNvSpPr>
            <a:spLocks noGrp="1"/>
          </p:cNvSpPr>
          <p:nvPr>
            <p:ph type="ftr" sz="quarter" idx="11"/>
          </p:nvPr>
        </p:nvSpPr>
        <p:spPr/>
        <p:txBody>
          <a:bodyPr/>
          <a:lstStyle/>
          <a:p>
            <a:endParaRPr lang="pt-PT"/>
          </a:p>
        </p:txBody>
      </p:sp>
      <p:sp>
        <p:nvSpPr>
          <p:cNvPr id="4" name="Slide Number Placeholder 3">
            <a:extLst>
              <a:ext uri="{FF2B5EF4-FFF2-40B4-BE49-F238E27FC236}">
                <a16:creationId xmlns:a16="http://schemas.microsoft.com/office/drawing/2014/main" id="{8A32FFD9-56DC-4BBA-A670-BF826FB9B5F5}"/>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4068627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CA8FA-CE83-49D7-AC7E-1723D0C66E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Content Placeholder 2">
            <a:extLst>
              <a:ext uri="{FF2B5EF4-FFF2-40B4-BE49-F238E27FC236}">
                <a16:creationId xmlns:a16="http://schemas.microsoft.com/office/drawing/2014/main" id="{C762342B-0413-400C-9671-23786D53D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a:extLst>
              <a:ext uri="{FF2B5EF4-FFF2-40B4-BE49-F238E27FC236}">
                <a16:creationId xmlns:a16="http://schemas.microsoft.com/office/drawing/2014/main" id="{3372C30C-08B9-4A46-902F-A8B0F08F3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85A3B42-1436-41C2-A9B4-84D8C7043B13}"/>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6" name="Footer Placeholder 5">
            <a:extLst>
              <a:ext uri="{FF2B5EF4-FFF2-40B4-BE49-F238E27FC236}">
                <a16:creationId xmlns:a16="http://schemas.microsoft.com/office/drawing/2014/main" id="{8E441D67-2660-49FA-9805-8E6E51AE69E4}"/>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66A4F84B-E2FF-4FC5-A626-361607A06A36}"/>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2351437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8AD2-3D6C-483E-BC57-9AB25374F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Picture Placeholder 2">
            <a:extLst>
              <a:ext uri="{FF2B5EF4-FFF2-40B4-BE49-F238E27FC236}">
                <a16:creationId xmlns:a16="http://schemas.microsoft.com/office/drawing/2014/main" id="{82BAE1CD-BFA6-4363-9649-B15338977C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a:extLst>
              <a:ext uri="{FF2B5EF4-FFF2-40B4-BE49-F238E27FC236}">
                <a16:creationId xmlns:a16="http://schemas.microsoft.com/office/drawing/2014/main" id="{173ADFE4-2E10-4C8E-A1A9-5313D0C55D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371E6F-DDEF-4DD7-A2DE-BFEF0273BC83}"/>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6" name="Footer Placeholder 5">
            <a:extLst>
              <a:ext uri="{FF2B5EF4-FFF2-40B4-BE49-F238E27FC236}">
                <a16:creationId xmlns:a16="http://schemas.microsoft.com/office/drawing/2014/main" id="{620A6F52-A8B6-40A1-A4C3-9C438350E6BE}"/>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74C6DC45-5501-4774-A345-41DC35420489}"/>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619207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2EA11-E24A-4494-9456-08733822192C}"/>
              </a:ext>
            </a:extLst>
          </p:cNvPr>
          <p:cNvSpPr>
            <a:spLocks noGrp="1"/>
          </p:cNvSpPr>
          <p:nvPr>
            <p:ph type="title"/>
          </p:nvPr>
        </p:nvSpPr>
        <p:spPr/>
        <p:txBody>
          <a:bodyPr/>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21F6CA7E-531A-4A7F-A90D-2849060EA6F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2F9B455E-1929-42E9-A14F-CD1B1891E62D}"/>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5" name="Footer Placeholder 4">
            <a:extLst>
              <a:ext uri="{FF2B5EF4-FFF2-40B4-BE49-F238E27FC236}">
                <a16:creationId xmlns:a16="http://schemas.microsoft.com/office/drawing/2014/main" id="{34E2BDA6-F625-4B4F-8EA0-98A6127B71F3}"/>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2F83704A-0776-435C-AA4C-30785470E779}"/>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3221974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7DBA4D-B4E5-4676-9C39-A0267C843A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38220197-DA28-48D7-A450-0361A6D6360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BA02756B-4A88-40CB-AE2F-CA9E2C16929F}"/>
              </a:ext>
            </a:extLst>
          </p:cNvPr>
          <p:cNvSpPr>
            <a:spLocks noGrp="1"/>
          </p:cNvSpPr>
          <p:nvPr>
            <p:ph type="dt" sz="half" idx="10"/>
          </p:nvPr>
        </p:nvSpPr>
        <p:spPr/>
        <p:txBody>
          <a:bodyPr/>
          <a:lstStyle/>
          <a:p>
            <a:fld id="{95E42849-5427-4231-9878-F53172E84754}" type="datetimeFigureOut">
              <a:rPr lang="pt-PT" smtClean="0"/>
              <a:t>07/04/2021</a:t>
            </a:fld>
            <a:endParaRPr lang="pt-PT"/>
          </a:p>
        </p:txBody>
      </p:sp>
      <p:sp>
        <p:nvSpPr>
          <p:cNvPr id="5" name="Footer Placeholder 4">
            <a:extLst>
              <a:ext uri="{FF2B5EF4-FFF2-40B4-BE49-F238E27FC236}">
                <a16:creationId xmlns:a16="http://schemas.microsoft.com/office/drawing/2014/main" id="{E017713B-88FD-42EE-8415-17542A4FD3EC}"/>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99A4FA76-81A2-4376-9BBB-2419D99FE574}"/>
              </a:ext>
            </a:extLst>
          </p:cNvPr>
          <p:cNvSpPr>
            <a:spLocks noGrp="1"/>
          </p:cNvSpPr>
          <p:nvPr>
            <p:ph type="sldNum" sz="quarter" idx="12"/>
          </p:nvPr>
        </p:nvSpPr>
        <p:spPr/>
        <p:txBody>
          <a:bodyPr/>
          <a:lstStyle/>
          <a:p>
            <a:fld id="{FDD0328C-88A4-4418-B7D6-0C962B54865B}" type="slidenum">
              <a:rPr lang="pt-PT" smtClean="0"/>
              <a:t>‹#›</a:t>
            </a:fld>
            <a:endParaRPr lang="pt-PT"/>
          </a:p>
        </p:txBody>
      </p:sp>
    </p:spTree>
    <p:extLst>
      <p:ext uri="{BB962C8B-B14F-4D97-AF65-F5344CB8AC3E}">
        <p14:creationId xmlns:p14="http://schemas.microsoft.com/office/powerpoint/2010/main" val="4350576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609600" y="274637"/>
            <a:ext cx="10972800" cy="1143000"/>
          </a:xfrm>
          <a:prstGeom prst="rect">
            <a:avLst/>
          </a:prstGeom>
        </p:spPr>
        <p:txBody>
          <a:bodyPr lIns="91425" tIns="91425" rIns="91425" bIns="91425" anchor="b"/>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609600" y="1600201"/>
            <a:ext cx="10972800" cy="4967573"/>
          </a:xfrm>
          <a:prstGeom prst="rect">
            <a:avLst/>
          </a:prstGeom>
        </p:spPr>
        <p:txBody>
          <a:bodyPr lIns="91425" tIns="91425" rIns="91425" b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 name="Shape 15">
            <a:extLst>
              <a:ext uri="{FF2B5EF4-FFF2-40B4-BE49-F238E27FC236}">
                <a16:creationId xmlns:a16="http://schemas.microsoft.com/office/drawing/2014/main" id="{4913EBD2-1CA3-4238-B200-7DDC50D09A62}"/>
              </a:ext>
            </a:extLst>
          </p:cNvPr>
          <p:cNvSpPr txBox="1">
            <a:spLocks noGrp="1"/>
          </p:cNvSpPr>
          <p:nvPr>
            <p:ph type="sldNum" idx="10"/>
          </p:nvPr>
        </p:nvSpPr>
        <p:spPr>
          <a:xfrm>
            <a:off x="11408834" y="6332538"/>
            <a:ext cx="732367" cy="525462"/>
          </a:xfrm>
        </p:spPr>
        <p:txBody>
          <a:bodyPr lIns="91425" tIns="91425" rIns="91425" bIns="91425">
            <a:noAutofit/>
          </a:bodyPr>
          <a:lstStyle>
            <a:lvl1pPr>
              <a:defRPr/>
            </a:lvl1pPr>
          </a:lstStyle>
          <a:p>
            <a:fld id="{49788C8A-834C-49B9-8377-8FC2510C4B63}" type="slidenum">
              <a:rPr lang="pt-PT" altLang="pt-PT"/>
              <a:pPr/>
              <a:t>‹#›</a:t>
            </a:fld>
            <a:endParaRPr lang="pt-PT" altLang="pt-PT"/>
          </a:p>
        </p:txBody>
      </p:sp>
    </p:spTree>
    <p:extLst>
      <p:ext uri="{BB962C8B-B14F-4D97-AF65-F5344CB8AC3E}">
        <p14:creationId xmlns:p14="http://schemas.microsoft.com/office/powerpoint/2010/main" val="21797577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066800"/>
            <a:ext cx="10363200" cy="1143000"/>
          </a:xfrm>
        </p:spPr>
        <p:txBody>
          <a:bodyPr/>
          <a:lstStyle/>
          <a:p>
            <a:r>
              <a:rPr lang="en-US"/>
              <a:t>Click to edit Master title style</a:t>
            </a:r>
            <a:endParaRPr lang="pt-PT"/>
          </a:p>
        </p:txBody>
      </p:sp>
      <p:sp>
        <p:nvSpPr>
          <p:cNvPr id="3" name="Text Placeholder 2"/>
          <p:cNvSpPr>
            <a:spLocks noGrp="1"/>
          </p:cNvSpPr>
          <p:nvPr>
            <p:ph type="body" sz="half" idx="1"/>
          </p:nvPr>
        </p:nvSpPr>
        <p:spPr>
          <a:xfrm>
            <a:off x="914400" y="2362200"/>
            <a:ext cx="50800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6197600" y="2362200"/>
            <a:ext cx="50800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CD462696-32F0-4FB9-BF6D-347F9FE2CAEF}"/>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FE6DFB0-6086-4DA1-857D-4A018BF690C9}"/>
              </a:ext>
            </a:extLst>
          </p:cNvPr>
          <p:cNvSpPr>
            <a:spLocks noGrp="1" noChangeArrowheads="1"/>
          </p:cNvSpPr>
          <p:nvPr>
            <p:ph type="sldNum" sz="quarter" idx="11"/>
          </p:nvPr>
        </p:nvSpPr>
        <p:spPr/>
        <p:txBody>
          <a:bodyPr/>
          <a:lstStyle>
            <a:lvl1pPr>
              <a:defRPr/>
            </a:lvl1pPr>
          </a:lstStyle>
          <a:p>
            <a:fld id="{08175585-DE1D-4D78-8029-F1F001B5C87B}" type="slidenum">
              <a:rPr lang="en-US" altLang="pt-PT"/>
              <a:pPr/>
              <a:t>‹#›</a:t>
            </a:fld>
            <a:endParaRPr lang="en-US" altLang="pt-PT"/>
          </a:p>
        </p:txBody>
      </p:sp>
    </p:spTree>
    <p:extLst>
      <p:ext uri="{BB962C8B-B14F-4D97-AF65-F5344CB8AC3E}">
        <p14:creationId xmlns:p14="http://schemas.microsoft.com/office/powerpoint/2010/main" val="318411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0DF6BE-1077-49AE-B0B7-FED5F3526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a:extLst>
              <a:ext uri="{FF2B5EF4-FFF2-40B4-BE49-F238E27FC236}">
                <a16:creationId xmlns:a16="http://schemas.microsoft.com/office/drawing/2014/main" id="{288DDE76-37E1-4B76-B1CC-5FD5349D6D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B4DAC752-F759-4302-8E8B-E5C0712AAA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50174F-A565-484C-ACB6-264D8598B295}" type="datetimeFigureOut">
              <a:rPr lang="pt-PT" smtClean="0"/>
              <a:t>07/04/2021</a:t>
            </a:fld>
            <a:endParaRPr lang="pt-PT"/>
          </a:p>
        </p:txBody>
      </p:sp>
      <p:sp>
        <p:nvSpPr>
          <p:cNvPr id="5" name="Footer Placeholder 4">
            <a:extLst>
              <a:ext uri="{FF2B5EF4-FFF2-40B4-BE49-F238E27FC236}">
                <a16:creationId xmlns:a16="http://schemas.microsoft.com/office/drawing/2014/main" id="{26197C61-6100-495D-B46E-EFEC897080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a:extLst>
              <a:ext uri="{FF2B5EF4-FFF2-40B4-BE49-F238E27FC236}">
                <a16:creationId xmlns:a16="http://schemas.microsoft.com/office/drawing/2014/main" id="{9057995E-4946-43D4-A9BF-027F9972E5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509E9F-B0A0-4884-85D8-DCA8F231787F}" type="slidenum">
              <a:rPr lang="pt-PT" smtClean="0"/>
              <a:t>‹#›</a:t>
            </a:fld>
            <a:endParaRPr lang="pt-PT"/>
          </a:p>
        </p:txBody>
      </p:sp>
    </p:spTree>
    <p:extLst>
      <p:ext uri="{BB962C8B-B14F-4D97-AF65-F5344CB8AC3E}">
        <p14:creationId xmlns:p14="http://schemas.microsoft.com/office/powerpoint/2010/main" val="2438939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EBB924-9B25-4C6F-8048-08B7F32B1F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a:extLst>
              <a:ext uri="{FF2B5EF4-FFF2-40B4-BE49-F238E27FC236}">
                <a16:creationId xmlns:a16="http://schemas.microsoft.com/office/drawing/2014/main" id="{EACEB552-F741-44BF-8853-0F2DA14011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41DAC9DC-0D0D-44CA-B25D-7EB9539676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42849-5427-4231-9878-F53172E84754}" type="datetimeFigureOut">
              <a:rPr lang="pt-PT" smtClean="0"/>
              <a:t>07/04/2021</a:t>
            </a:fld>
            <a:endParaRPr lang="pt-PT"/>
          </a:p>
        </p:txBody>
      </p:sp>
      <p:sp>
        <p:nvSpPr>
          <p:cNvPr id="5" name="Footer Placeholder 4">
            <a:extLst>
              <a:ext uri="{FF2B5EF4-FFF2-40B4-BE49-F238E27FC236}">
                <a16:creationId xmlns:a16="http://schemas.microsoft.com/office/drawing/2014/main" id="{5F5BE4FC-0473-4D2C-8C5C-8DC7D257D5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a:extLst>
              <a:ext uri="{FF2B5EF4-FFF2-40B4-BE49-F238E27FC236}">
                <a16:creationId xmlns:a16="http://schemas.microsoft.com/office/drawing/2014/main" id="{8586C0CA-12BA-4162-8EF2-FBC7820E4D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D0328C-88A4-4418-B7D6-0C962B54865B}" type="slidenum">
              <a:rPr lang="pt-PT" smtClean="0"/>
              <a:t>‹#›</a:t>
            </a:fld>
            <a:endParaRPr lang="pt-PT"/>
          </a:p>
        </p:txBody>
      </p:sp>
    </p:spTree>
    <p:extLst>
      <p:ext uri="{BB962C8B-B14F-4D97-AF65-F5344CB8AC3E}">
        <p14:creationId xmlns:p14="http://schemas.microsoft.com/office/powerpoint/2010/main" val="10658231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sc@fct.unl.pt" TargetMode="External"/><Relationship Id="rId2" Type="http://schemas.openxmlformats.org/officeDocument/2006/relationships/hyperlink" Target="https://us02web.zoom.us/j/5362353244" TargetMode="External"/><Relationship Id="rId1" Type="http://schemas.openxmlformats.org/officeDocument/2006/relationships/slideLayout" Target="../slideLayouts/slideLayout7.xml"/><Relationship Id="rId4" Type="http://schemas.openxmlformats.org/officeDocument/2006/relationships/hyperlink" Target="mailto:theo.fernandes@chimp.p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sima-fct.slack.com/" TargetMode="External"/><Relationship Id="rId2" Type="http://schemas.openxmlformats.org/officeDocument/2006/relationships/hyperlink" Target="https://myexplora.live/sima-2021/" TargetMode="External"/><Relationship Id="rId1" Type="http://schemas.openxmlformats.org/officeDocument/2006/relationships/slideLayout" Target="../slideLayouts/slideLayout2.xml"/><Relationship Id="rId5" Type="http://schemas.openxmlformats.org/officeDocument/2006/relationships/hyperlink" Target="https://www.facebook.com/groups/183536175571026/" TargetMode="External"/><Relationship Id="rId4" Type="http://schemas.openxmlformats.org/officeDocument/2006/relationships/hyperlink" Target="https://www.facebook.com/groups/82934767420135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yexploralive.files.wordpress.com/2021/03/digital-twinning-and-environmental-models.pdf" TargetMode="External"/><Relationship Id="rId2" Type="http://schemas.openxmlformats.org/officeDocument/2006/relationships/hyperlink" Target="https://www.unrealengine.com/en-US/megagrant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moma.org/interactives/exhibitions/2011/AccesstoTool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myexploralive.files.wordpress.com/2021/03/agora_conceptual_approach_fev2021-002.ppt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myexplora.live/sima-2021"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fs.blog/mental-models/" TargetMode="External"/><Relationship Id="rId2" Type="http://schemas.openxmlformats.org/officeDocument/2006/relationships/hyperlink" Target="https://www.visualcapitalist.com/12-ways-smarter-mental-models/" TargetMode="Externa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tinyurl.com/ydaktvz8"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heat-sheets.org/" TargetMode="External"/><Relationship Id="rId2" Type="http://schemas.openxmlformats.org/officeDocument/2006/relationships/hyperlink" Target="https://www.cheatography.com/" TargetMode="Externa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hyperlink" Target="https://tinyurl.com/y8wuv9v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education.github.com/pack"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hyperlink" Target="http://www.makery.info/en/2015/06/09/le-top-10-des-kits-de-prototypage-hardware-suit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medium.com/however-mathematics/applications-of-calculus-in-real-life-c805e9ea5c96"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edium.com/however-mathematics/applications-of-calculus-in-real-life-c805e9ea5c96"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medium.com/however-mathematics/applications-of-calculus-in-real-life-c805e9ea5c96"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towardsdatascience.com/10-common-software-architectural-patterns-in-a-nutshell-a0b47a1e9013"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sniamb.apambiente.pt" TargetMode="External"/><Relationship Id="rId7" Type="http://schemas.openxmlformats.org/officeDocument/2006/relationships/hyperlink" Target="http://apambiente.pt/index.php?ref=77&amp;amp;subref=839" TargetMode="External"/><Relationship Id="rId2" Type="http://schemas.openxmlformats.org/officeDocument/2006/relationships/hyperlink" Target="siliamb.apambiente.pt" TargetMode="External"/><Relationship Id="rId1" Type="http://schemas.openxmlformats.org/officeDocument/2006/relationships/slideLayout" Target="../slideLayouts/slideLayout5.xml"/><Relationship Id="rId6" Type="http://schemas.openxmlformats.org/officeDocument/2006/relationships/hyperlink" Target="https://safety.networkrail.co.uk/home-2/environment-and-sustainable-development/environment/" TargetMode="External"/><Relationship Id="rId5" Type="http://schemas.openxmlformats.org/officeDocument/2006/relationships/image" Target="../media/image24.png"/><Relationship Id="rId4" Type="http://schemas.openxmlformats.org/officeDocument/2006/relationships/hyperlink" Target="participa.p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hyperlink" Target="https://vividcomm.com/2018/11/25/iot-connected-pipelines-sensors/" TargetMode="External"/><Relationship Id="rId4" Type="http://schemas.openxmlformats.org/officeDocument/2006/relationships/hyperlink" Target="https://www.researchgate.net/figure/Various-platforms-and-sensors-used-for-remote-sensing_fig1_307351403"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researchgate.net/figure/Conceptual-framework-for-Integrated-Water-Resource-Management-IWRM-and-the-context-for_fig14_278028993"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theconversation.com/apples-apps-for-earth-raise-awareness-but-thats-not-enough-58114" TargetMode="External"/><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www.youtube.com/watch?v=hnMBTU-kyh0" TargetMode="Externa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hyperlink" Target="https://www.youtube.com/watch?v=qXcIZ1R68SQ" TargetMode="External"/><Relationship Id="rId5" Type="http://schemas.openxmlformats.org/officeDocument/2006/relationships/hyperlink" Target="https://www.youtube.com/watch?v=UaC0UoakO7k" TargetMode="Externa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en.wikipedia.org/wiki/ArsDigit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ysi.com/applications/wastewater" TargetMode="External"/><Relationship Id="rId7" Type="http://schemas.openxmlformats.org/officeDocument/2006/relationships/image" Target="../media/image40.png"/><Relationship Id="rId2" Type="http://schemas.openxmlformats.org/officeDocument/2006/relationships/hyperlink" Target="https://www.gwiwaterdata.com/public_storage/client_media/uploaded/WaterData_brochure_final.pdf" TargetMode="External"/><Relationship Id="rId1" Type="http://schemas.openxmlformats.org/officeDocument/2006/relationships/slideLayout" Target="../slideLayouts/slideLayout2.xml"/><Relationship Id="rId6" Type="http://schemas.openxmlformats.org/officeDocument/2006/relationships/hyperlink" Target="https://www.ysi.com/applications/wastewater(industry)" TargetMode="External"/><Relationship Id="rId5" Type="http://schemas.openxmlformats.org/officeDocument/2006/relationships/hyperlink" Target="https://patents.google.com/patent/US8372274B2/en" TargetMode="External"/><Relationship Id="rId4" Type="http://schemas.openxmlformats.org/officeDocument/2006/relationships/hyperlink" Target="https://www.sciencedirect.com/science/article/abs/pii/S095219760400020X"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descarteslabs.co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esri.com/about/newsroom/arcwatch/the-building-blocks-of-a-smart-city/"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www.solidworks.com/sustainability/sustainable-design-guide/ch4-qualitative-matrix-life-cycle-assessment.ht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lideplayer.com/slide/7723914/" TargetMode="External"/><Relationship Id="rId2" Type="http://schemas.openxmlformats.org/officeDocument/2006/relationships/hyperlink" Target="https://library.ias.edu/files/UsefulnessHarpers.pdf" TargetMode="External"/><Relationship Id="rId1" Type="http://schemas.openxmlformats.org/officeDocument/2006/relationships/slideLayout" Target="../slideLayouts/slideLayout13.xml"/><Relationship Id="rId6" Type="http://schemas.openxmlformats.org/officeDocument/2006/relationships/hyperlink" Target="http://www.arvindguptatoys.com/arvindgupta/zen-motorcycle.pdf" TargetMode="External"/><Relationship Id="rId5" Type="http://schemas.openxmlformats.org/officeDocument/2006/relationships/hyperlink" Target="http://blakemasters.com/peter-thiels-cs183-startup" TargetMode="External"/><Relationship Id="rId4" Type="http://schemas.openxmlformats.org/officeDocument/2006/relationships/hyperlink" Target="http://dl4a.org/uploads/doc/The_Innovators_Dilemma.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9177-2AD1-458F-8704-A2B250DB2603}"/>
              </a:ext>
            </a:extLst>
          </p:cNvPr>
          <p:cNvSpPr>
            <a:spLocks noGrp="1"/>
          </p:cNvSpPr>
          <p:nvPr>
            <p:ph type="ctrTitle"/>
          </p:nvPr>
        </p:nvSpPr>
        <p:spPr/>
        <p:txBody>
          <a:bodyPr>
            <a:normAutofit fontScale="90000"/>
          </a:bodyPr>
          <a:lstStyle/>
          <a:p>
            <a:r>
              <a:rPr lang="pt-PT" dirty="0"/>
              <a:t>Sistemas de Informação e Modelação em Ambiente (SIMA)</a:t>
            </a:r>
          </a:p>
        </p:txBody>
      </p:sp>
      <p:sp>
        <p:nvSpPr>
          <p:cNvPr id="3" name="Subtitle 2">
            <a:extLst>
              <a:ext uri="{FF2B5EF4-FFF2-40B4-BE49-F238E27FC236}">
                <a16:creationId xmlns:a16="http://schemas.microsoft.com/office/drawing/2014/main" id="{A7FE0A13-AECD-46AB-BFE6-94DA4C3DC483}"/>
              </a:ext>
            </a:extLst>
          </p:cNvPr>
          <p:cNvSpPr>
            <a:spLocks noGrp="1"/>
          </p:cNvSpPr>
          <p:nvPr>
            <p:ph type="subTitle" idx="1"/>
          </p:nvPr>
        </p:nvSpPr>
        <p:spPr/>
        <p:txBody>
          <a:bodyPr>
            <a:normAutofit/>
          </a:bodyPr>
          <a:lstStyle/>
          <a:p>
            <a:r>
              <a:rPr lang="pt-PT" dirty="0"/>
              <a:t>António Câmara</a:t>
            </a:r>
          </a:p>
          <a:p>
            <a:r>
              <a:rPr lang="pt-PT" dirty="0"/>
              <a:t>Theo Fernandes</a:t>
            </a:r>
          </a:p>
          <a:p>
            <a:r>
              <a:rPr lang="pt-PT" dirty="0"/>
              <a:t>2021</a:t>
            </a:r>
          </a:p>
        </p:txBody>
      </p:sp>
    </p:spTree>
    <p:extLst>
      <p:ext uri="{BB962C8B-B14F-4D97-AF65-F5344CB8AC3E}">
        <p14:creationId xmlns:p14="http://schemas.microsoft.com/office/powerpoint/2010/main" val="1061501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5E68B8-6E0A-4FA5-9C7C-21F2CF8DEA77}"/>
              </a:ext>
            </a:extLst>
          </p:cNvPr>
          <p:cNvSpPr/>
          <p:nvPr/>
        </p:nvSpPr>
        <p:spPr>
          <a:xfrm>
            <a:off x="1537252" y="1232452"/>
            <a:ext cx="8295861" cy="3908762"/>
          </a:xfrm>
          <a:prstGeom prst="rect">
            <a:avLst/>
          </a:prstGeom>
        </p:spPr>
        <p:txBody>
          <a:bodyPr wrap="square">
            <a:spAutoFit/>
          </a:bodyPr>
          <a:lstStyle/>
          <a:p>
            <a:r>
              <a:rPr lang="en-US" sz="3200" dirty="0">
                <a:solidFill>
                  <a:srgbClr val="333332"/>
                </a:solidFill>
                <a:latin typeface="Calibri" panose="020F0502020204030204" pitchFamily="34" charset="0"/>
                <a:cs typeface="Calibri" panose="020F0502020204030204" pitchFamily="34" charset="0"/>
              </a:rPr>
              <a:t>SIMA</a:t>
            </a:r>
          </a:p>
          <a:p>
            <a:endParaRPr lang="en-US" sz="2400" b="1" dirty="0">
              <a:solidFill>
                <a:srgbClr val="333332"/>
              </a:solidFill>
              <a:latin typeface="Calibri" panose="020F0502020204030204" pitchFamily="34" charset="0"/>
              <a:cs typeface="Calibri" panose="020F0502020204030204" pitchFamily="34" charset="0"/>
            </a:endParaRPr>
          </a:p>
          <a:p>
            <a:endParaRPr lang="en-US" sz="2400" b="1" dirty="0">
              <a:solidFill>
                <a:srgbClr val="333332"/>
              </a:solidFill>
              <a:latin typeface="Calibri" panose="020F0502020204030204" pitchFamily="34" charset="0"/>
              <a:cs typeface="Calibri" panose="020F0502020204030204" pitchFamily="34" charset="0"/>
            </a:endParaRPr>
          </a:p>
          <a:p>
            <a:r>
              <a:rPr lang="en-US" sz="2400" dirty="0">
                <a:solidFill>
                  <a:srgbClr val="383838"/>
                </a:solidFill>
                <a:latin typeface="Calibri" panose="020F0502020204030204" pitchFamily="34" charset="0"/>
                <a:cs typeface="Calibri" panose="020F0502020204030204" pitchFamily="34" charset="0"/>
              </a:rPr>
              <a:t>Fridays 9h-13h</a:t>
            </a:r>
          </a:p>
          <a:p>
            <a:r>
              <a:rPr lang="pt-PT" sz="2400" dirty="0">
                <a:solidFill>
                  <a:srgbClr val="383838"/>
                </a:solidFill>
                <a:latin typeface="Calibri" panose="020F0502020204030204" pitchFamily="34" charset="0"/>
                <a:cs typeface="Calibri" panose="020F0502020204030204" pitchFamily="34" charset="0"/>
                <a:hlinkClick r:id="rId2"/>
              </a:rPr>
              <a:t>https://us02web.zoom.us/j/5362353244</a:t>
            </a:r>
            <a:r>
              <a:rPr lang="pt-PT" sz="2400" dirty="0">
                <a:solidFill>
                  <a:srgbClr val="383838"/>
                </a:solidFill>
                <a:latin typeface="Calibri" panose="020F0502020204030204" pitchFamily="34" charset="0"/>
                <a:cs typeface="Calibri" panose="020F0502020204030204" pitchFamily="34" charset="0"/>
              </a:rPr>
              <a:t> </a:t>
            </a:r>
          </a:p>
          <a:p>
            <a:endParaRPr lang="en-US" sz="2400" dirty="0">
              <a:solidFill>
                <a:srgbClr val="383838"/>
              </a:solidFill>
              <a:latin typeface="Calibri" panose="020F0502020204030204" pitchFamily="34" charset="0"/>
              <a:cs typeface="Calibri" panose="020F0502020204030204" pitchFamily="34" charset="0"/>
            </a:endParaRPr>
          </a:p>
          <a:p>
            <a:endParaRPr lang="en-US" sz="2400" dirty="0">
              <a:solidFill>
                <a:srgbClr val="383838"/>
              </a:solidFill>
              <a:latin typeface="Calibri" panose="020F0502020204030204" pitchFamily="34" charset="0"/>
              <a:cs typeface="Calibri" panose="020F0502020204030204" pitchFamily="34" charset="0"/>
            </a:endParaRPr>
          </a:p>
          <a:p>
            <a:endParaRPr lang="en-US" sz="2400" dirty="0">
              <a:solidFill>
                <a:srgbClr val="383838"/>
              </a:solidFill>
              <a:latin typeface="Calibri" panose="020F0502020204030204" pitchFamily="34" charset="0"/>
              <a:cs typeface="Calibri" panose="020F0502020204030204" pitchFamily="34" charset="0"/>
            </a:endParaRPr>
          </a:p>
          <a:p>
            <a:r>
              <a:rPr lang="en-US" sz="2400" dirty="0">
                <a:solidFill>
                  <a:srgbClr val="383838"/>
                </a:solidFill>
                <a:latin typeface="Calibri" panose="020F0502020204030204" pitchFamily="34" charset="0"/>
                <a:cs typeface="Calibri" panose="020F0502020204030204" pitchFamily="34" charset="0"/>
              </a:rPr>
              <a:t>Antonio Camara </a:t>
            </a:r>
            <a:r>
              <a:rPr lang="en-US" sz="2400" dirty="0">
                <a:solidFill>
                  <a:srgbClr val="0087BE"/>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asc@fct.unl.pt</a:t>
            </a:r>
            <a:endParaRPr lang="en-US" sz="2400" dirty="0">
              <a:solidFill>
                <a:srgbClr val="383838"/>
              </a:solidFill>
              <a:latin typeface="Calibri" panose="020F0502020204030204" pitchFamily="34" charset="0"/>
              <a:cs typeface="Calibri" panose="020F0502020204030204" pitchFamily="34" charset="0"/>
            </a:endParaRPr>
          </a:p>
          <a:p>
            <a:r>
              <a:rPr lang="en-US" sz="2400" dirty="0">
                <a:solidFill>
                  <a:srgbClr val="383838"/>
                </a:solidFill>
                <a:latin typeface="Calibri" panose="020F0502020204030204" pitchFamily="34" charset="0"/>
                <a:cs typeface="Calibri" panose="020F0502020204030204" pitchFamily="34" charset="0"/>
              </a:rPr>
              <a:t>Theo Fernandes </a:t>
            </a:r>
            <a:r>
              <a:rPr lang="en-US" sz="2400" dirty="0">
                <a:solidFill>
                  <a:srgbClr val="0087BE"/>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theo.fernandes@chimp.pt</a:t>
            </a:r>
            <a:endParaRPr lang="en-US" sz="2400" dirty="0">
              <a:solidFill>
                <a:srgbClr val="38383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2207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ACBFF-8796-4C89-808C-EBE1864AFEBC}"/>
              </a:ext>
            </a:extLst>
          </p:cNvPr>
          <p:cNvSpPr>
            <a:spLocks noGrp="1"/>
          </p:cNvSpPr>
          <p:nvPr>
            <p:ph type="title"/>
          </p:nvPr>
        </p:nvSpPr>
        <p:spPr/>
        <p:txBody>
          <a:bodyPr/>
          <a:lstStyle/>
          <a:p>
            <a:r>
              <a:rPr lang="pt-PT" dirty="0"/>
              <a:t>SIMA</a:t>
            </a:r>
          </a:p>
        </p:txBody>
      </p:sp>
      <p:sp>
        <p:nvSpPr>
          <p:cNvPr id="3" name="Content Placeholder 2">
            <a:extLst>
              <a:ext uri="{FF2B5EF4-FFF2-40B4-BE49-F238E27FC236}">
                <a16:creationId xmlns:a16="http://schemas.microsoft.com/office/drawing/2014/main" id="{EEFAADE3-554A-4990-823E-617E4D70F296}"/>
              </a:ext>
            </a:extLst>
          </p:cNvPr>
          <p:cNvSpPr>
            <a:spLocks noGrp="1"/>
          </p:cNvSpPr>
          <p:nvPr>
            <p:ph idx="1"/>
          </p:nvPr>
        </p:nvSpPr>
        <p:spPr/>
        <p:txBody>
          <a:bodyPr/>
          <a:lstStyle/>
          <a:p>
            <a:pPr marL="0" indent="0">
              <a:buNone/>
            </a:pPr>
            <a:endParaRPr lang="pt-PT" dirty="0"/>
          </a:p>
          <a:p>
            <a:pPr marL="0" indent="0">
              <a:buNone/>
            </a:pPr>
            <a:r>
              <a:rPr lang="pt-PT" sz="2400" dirty="0">
                <a:hlinkClick r:id="rId2"/>
              </a:rPr>
              <a:t>https://myexplora.live/sima-2021/</a:t>
            </a:r>
            <a:r>
              <a:rPr lang="pt-PT" sz="2400" dirty="0"/>
              <a:t> (Workshops and library)</a:t>
            </a:r>
          </a:p>
          <a:p>
            <a:pPr marL="0" indent="0">
              <a:buNone/>
            </a:pPr>
            <a:endParaRPr lang="pt-PT" sz="2400" dirty="0"/>
          </a:p>
          <a:p>
            <a:pPr marL="0" indent="0">
              <a:buNone/>
            </a:pPr>
            <a:r>
              <a:rPr lang="pt-PT" sz="2400" dirty="0">
                <a:hlinkClick r:id="rId3"/>
              </a:rPr>
              <a:t>https://sima-fct.slack.com</a:t>
            </a:r>
            <a:r>
              <a:rPr lang="pt-PT" sz="2400" dirty="0"/>
              <a:t> (Slack channel)</a:t>
            </a:r>
          </a:p>
          <a:p>
            <a:pPr marL="0" indent="0">
              <a:buNone/>
            </a:pPr>
            <a:endParaRPr lang="pt-PT" sz="2400" dirty="0"/>
          </a:p>
          <a:p>
            <a:pPr marL="0" indent="0">
              <a:buNone/>
            </a:pPr>
            <a:r>
              <a:rPr lang="pt-PT" sz="2400" dirty="0">
                <a:hlinkClick r:id="rId4"/>
              </a:rPr>
              <a:t>https://www.facebook.com/groups/829347674201354/</a:t>
            </a:r>
            <a:r>
              <a:rPr lang="pt-PT" sz="2400" dirty="0"/>
              <a:t> (SIMA group)</a:t>
            </a:r>
          </a:p>
          <a:p>
            <a:pPr marL="0" indent="0">
              <a:buNone/>
            </a:pPr>
            <a:endParaRPr lang="pt-PT" sz="2400" dirty="0"/>
          </a:p>
          <a:p>
            <a:pPr marL="0" indent="0">
              <a:buNone/>
            </a:pPr>
            <a:r>
              <a:rPr lang="pt-PT" sz="2400" dirty="0">
                <a:hlinkClick r:id="rId5"/>
              </a:rPr>
              <a:t>https://www.facebook.com/groups/183536175571026/</a:t>
            </a:r>
            <a:r>
              <a:rPr lang="pt-PT" sz="2400" dirty="0"/>
              <a:t> (Explora group)</a:t>
            </a:r>
          </a:p>
          <a:p>
            <a:pPr marL="0" indent="0">
              <a:buNone/>
            </a:pPr>
            <a:endParaRPr lang="pt-PT" dirty="0"/>
          </a:p>
          <a:p>
            <a:pPr marL="0" indent="0">
              <a:buNone/>
            </a:pPr>
            <a:endParaRPr lang="pt-PT" dirty="0"/>
          </a:p>
          <a:p>
            <a:pPr marL="0" indent="0">
              <a:buNone/>
            </a:pPr>
            <a:endParaRPr lang="pt-PT" dirty="0"/>
          </a:p>
          <a:p>
            <a:pPr marL="0" indent="0">
              <a:buNone/>
            </a:pPr>
            <a:endParaRPr lang="pt-PT" dirty="0"/>
          </a:p>
        </p:txBody>
      </p:sp>
    </p:spTree>
    <p:extLst>
      <p:ext uri="{BB962C8B-B14F-4D97-AF65-F5344CB8AC3E}">
        <p14:creationId xmlns:p14="http://schemas.microsoft.com/office/powerpoint/2010/main" val="305534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F813D-48AB-4C0A-A639-63744BC79662}"/>
              </a:ext>
            </a:extLst>
          </p:cNvPr>
          <p:cNvSpPr>
            <a:spLocks noGrp="1"/>
          </p:cNvSpPr>
          <p:nvPr>
            <p:ph type="title"/>
          </p:nvPr>
        </p:nvSpPr>
        <p:spPr/>
        <p:txBody>
          <a:bodyPr/>
          <a:lstStyle/>
          <a:p>
            <a:r>
              <a:rPr lang="pt-PT" dirty="0"/>
              <a:t>Challenges</a:t>
            </a:r>
          </a:p>
        </p:txBody>
      </p:sp>
      <p:sp>
        <p:nvSpPr>
          <p:cNvPr id="3" name="Content Placeholder 2">
            <a:extLst>
              <a:ext uri="{FF2B5EF4-FFF2-40B4-BE49-F238E27FC236}">
                <a16:creationId xmlns:a16="http://schemas.microsoft.com/office/drawing/2014/main" id="{4512CF7F-44C5-4B8E-B58F-F131016E5644}"/>
              </a:ext>
            </a:extLst>
          </p:cNvPr>
          <p:cNvSpPr>
            <a:spLocks noGrp="1"/>
          </p:cNvSpPr>
          <p:nvPr>
            <p:ph idx="1"/>
          </p:nvPr>
        </p:nvSpPr>
        <p:spPr/>
        <p:txBody>
          <a:bodyPr/>
          <a:lstStyle/>
          <a:p>
            <a:pPr marL="0" indent="0">
              <a:buNone/>
            </a:pPr>
            <a:r>
              <a:rPr lang="pt-PT" dirty="0"/>
              <a:t>Proposals to be submitted to major funding programs in the Planet</a:t>
            </a:r>
          </a:p>
          <a:p>
            <a:pPr marL="0" indent="0">
              <a:buNone/>
            </a:pPr>
            <a:r>
              <a:rPr lang="pt-PT" dirty="0"/>
              <a:t>Proposals should include demos/proofs of concept</a:t>
            </a:r>
          </a:p>
          <a:p>
            <a:pPr marL="0" indent="0">
              <a:buNone/>
            </a:pPr>
            <a:endParaRPr lang="pt-PT" dirty="0"/>
          </a:p>
          <a:p>
            <a:pPr marL="0" indent="0">
              <a:buNone/>
            </a:pPr>
            <a:r>
              <a:rPr lang="pt-PT" dirty="0"/>
              <a:t>Learning while doing</a:t>
            </a:r>
          </a:p>
          <a:p>
            <a:pPr marL="0" indent="0">
              <a:buNone/>
            </a:pPr>
            <a:r>
              <a:rPr lang="pt-PT" dirty="0"/>
              <a:t>Global networking</a:t>
            </a:r>
          </a:p>
          <a:p>
            <a:pPr marL="0" indent="0">
              <a:buNone/>
            </a:pPr>
            <a:endParaRPr lang="pt-PT" dirty="0"/>
          </a:p>
          <a:p>
            <a:pPr marL="0" indent="0">
              <a:buNone/>
            </a:pPr>
            <a:r>
              <a:rPr lang="pt-PT" dirty="0"/>
              <a:t>Intellectual property</a:t>
            </a:r>
          </a:p>
          <a:p>
            <a:pPr marL="0" indent="0">
              <a:buNone/>
            </a:pPr>
            <a:r>
              <a:rPr lang="pt-PT" dirty="0"/>
              <a:t>Publishing/broadcasting</a:t>
            </a:r>
          </a:p>
          <a:p>
            <a:pPr marL="0" indent="0">
              <a:buNone/>
            </a:pPr>
            <a:endParaRPr lang="pt-PT" dirty="0"/>
          </a:p>
          <a:p>
            <a:pPr marL="0" indent="0">
              <a:buNone/>
            </a:pPr>
            <a:endParaRPr lang="pt-PT" dirty="0"/>
          </a:p>
        </p:txBody>
      </p:sp>
    </p:spTree>
    <p:extLst>
      <p:ext uri="{BB962C8B-B14F-4D97-AF65-F5344CB8AC3E}">
        <p14:creationId xmlns:p14="http://schemas.microsoft.com/office/powerpoint/2010/main" val="1997045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18EB72-BFF1-4646-9B6A-7CA507F960BB}"/>
              </a:ext>
            </a:extLst>
          </p:cNvPr>
          <p:cNvSpPr>
            <a:spLocks noGrp="1"/>
          </p:cNvSpPr>
          <p:nvPr>
            <p:ph type="title"/>
          </p:nvPr>
        </p:nvSpPr>
        <p:spPr/>
        <p:txBody>
          <a:bodyPr/>
          <a:lstStyle/>
          <a:p>
            <a:r>
              <a:rPr lang="pt-PT" b="1" dirty="0"/>
              <a:t>Challenges</a:t>
            </a:r>
          </a:p>
        </p:txBody>
      </p:sp>
      <p:sp>
        <p:nvSpPr>
          <p:cNvPr id="5" name="Content Placeholder 4">
            <a:extLst>
              <a:ext uri="{FF2B5EF4-FFF2-40B4-BE49-F238E27FC236}">
                <a16:creationId xmlns:a16="http://schemas.microsoft.com/office/drawing/2014/main" id="{70EF664D-0D6A-418A-8E76-1F4CE528B5D7}"/>
              </a:ext>
            </a:extLst>
          </p:cNvPr>
          <p:cNvSpPr>
            <a:spLocks noGrp="1"/>
          </p:cNvSpPr>
          <p:nvPr>
            <p:ph idx="1"/>
          </p:nvPr>
        </p:nvSpPr>
        <p:spPr/>
        <p:txBody>
          <a:bodyPr/>
          <a:lstStyle/>
          <a:p>
            <a:pPr marL="0" indent="0">
              <a:buNone/>
            </a:pPr>
            <a:r>
              <a:rPr lang="pt-PT" dirty="0"/>
              <a:t>Challenge 1</a:t>
            </a:r>
          </a:p>
          <a:p>
            <a:pPr marL="0" indent="0">
              <a:buNone/>
            </a:pPr>
            <a:r>
              <a:rPr lang="pt-PT" dirty="0"/>
              <a:t>Next generation environmental modelling</a:t>
            </a:r>
          </a:p>
          <a:p>
            <a:pPr marL="0" indent="0">
              <a:buNone/>
            </a:pPr>
            <a:endParaRPr lang="pt-PT" dirty="0"/>
          </a:p>
          <a:p>
            <a:pPr marL="0" indent="0">
              <a:buNone/>
            </a:pPr>
            <a:r>
              <a:rPr lang="pt-PT" dirty="0"/>
              <a:t>Challenge 2</a:t>
            </a:r>
          </a:p>
          <a:p>
            <a:pPr marL="0" indent="0">
              <a:buNone/>
            </a:pPr>
            <a:r>
              <a:rPr lang="pt-PT" dirty="0"/>
              <a:t>Future living catalog</a:t>
            </a:r>
          </a:p>
          <a:p>
            <a:pPr marL="0" indent="0">
              <a:buNone/>
            </a:pPr>
            <a:endParaRPr lang="pt-PT" dirty="0"/>
          </a:p>
          <a:p>
            <a:pPr marL="0" indent="0">
              <a:buNone/>
            </a:pPr>
            <a:r>
              <a:rPr lang="pt-PT" dirty="0"/>
              <a:t>Challenge 3</a:t>
            </a:r>
          </a:p>
          <a:p>
            <a:pPr marL="0" indent="0">
              <a:buNone/>
            </a:pPr>
            <a:r>
              <a:rPr lang="pt-PT" dirty="0"/>
              <a:t>Learning sustainability in a digital cafe</a:t>
            </a:r>
          </a:p>
        </p:txBody>
      </p:sp>
    </p:spTree>
    <p:extLst>
      <p:ext uri="{BB962C8B-B14F-4D97-AF65-F5344CB8AC3E}">
        <p14:creationId xmlns:p14="http://schemas.microsoft.com/office/powerpoint/2010/main" val="3198688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D4EC-0B92-4321-A890-915E33F7D884}"/>
              </a:ext>
            </a:extLst>
          </p:cNvPr>
          <p:cNvSpPr>
            <a:spLocks noGrp="1"/>
          </p:cNvSpPr>
          <p:nvPr>
            <p:ph type="title"/>
          </p:nvPr>
        </p:nvSpPr>
        <p:spPr/>
        <p:txBody>
          <a:bodyPr/>
          <a:lstStyle/>
          <a:p>
            <a:r>
              <a:rPr lang="pt-PT" dirty="0"/>
              <a:t>Challenge 1</a:t>
            </a:r>
          </a:p>
        </p:txBody>
      </p:sp>
      <p:sp>
        <p:nvSpPr>
          <p:cNvPr id="3" name="Content Placeholder 2">
            <a:extLst>
              <a:ext uri="{FF2B5EF4-FFF2-40B4-BE49-F238E27FC236}">
                <a16:creationId xmlns:a16="http://schemas.microsoft.com/office/drawing/2014/main" id="{BB62BCC5-0BDE-4BA3-A8F6-7594C8C0FF3F}"/>
              </a:ext>
            </a:extLst>
          </p:cNvPr>
          <p:cNvSpPr>
            <a:spLocks noGrp="1"/>
          </p:cNvSpPr>
          <p:nvPr>
            <p:ph idx="1"/>
          </p:nvPr>
        </p:nvSpPr>
        <p:spPr/>
        <p:txBody>
          <a:bodyPr>
            <a:normAutofit fontScale="62500" lnSpcReduction="20000"/>
          </a:bodyPr>
          <a:lstStyle/>
          <a:p>
            <a:pPr marL="0" indent="0">
              <a:buNone/>
            </a:pPr>
            <a:r>
              <a:rPr lang="pt-PT" dirty="0"/>
              <a:t>Next generation modelling</a:t>
            </a:r>
          </a:p>
          <a:p>
            <a:pPr marL="457200" lvl="1" indent="0">
              <a:buNone/>
            </a:pPr>
            <a:endParaRPr lang="pt-PT" dirty="0"/>
          </a:p>
          <a:p>
            <a:pPr marL="457200" lvl="1" indent="0">
              <a:buNone/>
            </a:pPr>
            <a:r>
              <a:rPr lang="pt-PT" dirty="0"/>
              <a:t>Humans, machines and Nature intertwinned </a:t>
            </a:r>
          </a:p>
          <a:p>
            <a:pPr marL="457200" lvl="1" indent="0">
              <a:buNone/>
            </a:pPr>
            <a:r>
              <a:rPr lang="pt-PT" dirty="0"/>
              <a:t>Digital twinning</a:t>
            </a:r>
          </a:p>
          <a:p>
            <a:pPr marL="457200" lvl="1" indent="0">
              <a:buNone/>
            </a:pPr>
            <a:r>
              <a:rPr lang="pt-PT" dirty="0"/>
              <a:t>Agent, particle, individual based modelling</a:t>
            </a:r>
          </a:p>
          <a:p>
            <a:pPr marL="457200" lvl="1" indent="0">
              <a:buNone/>
            </a:pPr>
            <a:r>
              <a:rPr lang="pt-PT" dirty="0"/>
              <a:t>Machine learning</a:t>
            </a:r>
          </a:p>
          <a:p>
            <a:pPr marL="457200" lvl="1" indent="0">
              <a:buNone/>
            </a:pPr>
            <a:r>
              <a:rPr lang="pt-PT" dirty="0"/>
              <a:t>The relationship with Nature and its services</a:t>
            </a:r>
          </a:p>
          <a:p>
            <a:pPr marL="457200" lvl="1" indent="0">
              <a:buNone/>
            </a:pPr>
            <a:r>
              <a:rPr lang="pt-PT" dirty="0"/>
              <a:t>AR/VR based interfaces</a:t>
            </a:r>
          </a:p>
          <a:p>
            <a:pPr marL="457200" lvl="1" indent="0">
              <a:buNone/>
            </a:pPr>
            <a:endParaRPr lang="pt-PT" dirty="0"/>
          </a:p>
          <a:p>
            <a:pPr marL="457200" lvl="1" indent="0">
              <a:buNone/>
            </a:pPr>
            <a:r>
              <a:rPr lang="pt-PT" dirty="0"/>
              <a:t>Case: “Sim” Tree- the role of trees in urban settings. Endgame: proposal to be submitted to </a:t>
            </a:r>
            <a:r>
              <a:rPr lang="pt-PT" dirty="0">
                <a:hlinkClick r:id="rId2"/>
              </a:rPr>
              <a:t>Epic Mega Grants</a:t>
            </a:r>
            <a:r>
              <a:rPr lang="pt-PT" dirty="0"/>
              <a:t> and national funds</a:t>
            </a:r>
          </a:p>
          <a:p>
            <a:pPr marL="457200" lvl="1" indent="0">
              <a:buNone/>
            </a:pPr>
            <a:endParaRPr lang="pt-PT" dirty="0"/>
          </a:p>
          <a:p>
            <a:pPr marL="457200" lvl="1" indent="0">
              <a:buNone/>
            </a:pPr>
            <a:r>
              <a:rPr lang="pt-PT" dirty="0"/>
              <a:t>Tools: Unreal, Tensor Flow, ARkit</a:t>
            </a:r>
          </a:p>
          <a:p>
            <a:pPr marL="457200" lvl="1" indent="0">
              <a:buNone/>
            </a:pPr>
            <a:endParaRPr lang="pt-PT" dirty="0"/>
          </a:p>
          <a:p>
            <a:pPr marL="457200" lvl="1" indent="0">
              <a:buNone/>
            </a:pPr>
            <a:r>
              <a:rPr lang="pt-PT" dirty="0"/>
              <a:t>Support: Tiago Carita, Edmundo Nobre, Nuno Cardoso, Luisa Ferreira Nunes, Nuno Carvalhais (Max Plank), Ana Pinheiro (Amazon),  Pete Loucks (Cornell University), Ken Pimentel (EPIC Gaming), Ross Plummer and John Filipe (Ridley Scott), Henk Scholten and Azarakhsh Rafiee (Geodan)</a:t>
            </a:r>
          </a:p>
          <a:p>
            <a:pPr marL="457200" lvl="1" indent="0">
              <a:buNone/>
            </a:pPr>
            <a:endParaRPr lang="pt-PT" dirty="0"/>
          </a:p>
          <a:p>
            <a:pPr marL="457200" lvl="1" indent="0">
              <a:buNone/>
            </a:pPr>
            <a:r>
              <a:rPr lang="pt-PT" dirty="0"/>
              <a:t>Key reference: </a:t>
            </a:r>
            <a:r>
              <a:rPr lang="pt-PT" dirty="0">
                <a:hlinkClick r:id="rId3"/>
              </a:rPr>
              <a:t>https://myexploralive.files.wordpress.com/2021/03/digital-twinning-and-environmental-models.pdf</a:t>
            </a:r>
            <a:r>
              <a:rPr lang="pt-PT" dirty="0"/>
              <a:t> </a:t>
            </a:r>
          </a:p>
          <a:p>
            <a:pPr marL="457200" lvl="1" indent="0">
              <a:buNone/>
            </a:pPr>
            <a:endParaRPr lang="pt-PT" dirty="0"/>
          </a:p>
        </p:txBody>
      </p:sp>
    </p:spTree>
    <p:extLst>
      <p:ext uri="{BB962C8B-B14F-4D97-AF65-F5344CB8AC3E}">
        <p14:creationId xmlns:p14="http://schemas.microsoft.com/office/powerpoint/2010/main" val="3313333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9C08-BA4E-43B9-9E30-F66BFFF5390E}"/>
              </a:ext>
            </a:extLst>
          </p:cNvPr>
          <p:cNvSpPr>
            <a:spLocks noGrp="1"/>
          </p:cNvSpPr>
          <p:nvPr>
            <p:ph type="title"/>
          </p:nvPr>
        </p:nvSpPr>
        <p:spPr/>
        <p:txBody>
          <a:bodyPr/>
          <a:lstStyle/>
          <a:p>
            <a:r>
              <a:rPr lang="pt-PT" dirty="0"/>
              <a:t>Challenge 2</a:t>
            </a:r>
          </a:p>
        </p:txBody>
      </p:sp>
      <p:sp>
        <p:nvSpPr>
          <p:cNvPr id="3" name="Content Placeholder 2">
            <a:extLst>
              <a:ext uri="{FF2B5EF4-FFF2-40B4-BE49-F238E27FC236}">
                <a16:creationId xmlns:a16="http://schemas.microsoft.com/office/drawing/2014/main" id="{51F115BC-4442-49A5-AF2E-0689FFB17054}"/>
              </a:ext>
            </a:extLst>
          </p:cNvPr>
          <p:cNvSpPr>
            <a:spLocks noGrp="1"/>
          </p:cNvSpPr>
          <p:nvPr>
            <p:ph idx="1"/>
          </p:nvPr>
        </p:nvSpPr>
        <p:spPr/>
        <p:txBody>
          <a:bodyPr>
            <a:normAutofit fontScale="70000" lnSpcReduction="20000"/>
          </a:bodyPr>
          <a:lstStyle/>
          <a:p>
            <a:pPr marL="0" indent="0">
              <a:buNone/>
            </a:pPr>
            <a:r>
              <a:rPr lang="pt-PT" dirty="0"/>
              <a:t>Future Living Catalog (and toolkits)</a:t>
            </a:r>
          </a:p>
          <a:p>
            <a:pPr marL="0" indent="0">
              <a:buNone/>
            </a:pPr>
            <a:endParaRPr lang="pt-PT" dirty="0"/>
          </a:p>
          <a:p>
            <a:pPr marL="457200" lvl="1" indent="0">
              <a:buNone/>
            </a:pPr>
            <a:r>
              <a:rPr lang="pt-PT" dirty="0"/>
              <a:t>Software and hardware toolkits for sustainable living (and climate change fighting). Toolkits will include a new generation of calculators and other apps; sensors and actuators; wetware; and/or bio-ware</a:t>
            </a:r>
          </a:p>
          <a:p>
            <a:pPr marL="457200" lvl="1" indent="0">
              <a:buNone/>
            </a:pPr>
            <a:endParaRPr lang="pt-PT" dirty="0"/>
          </a:p>
          <a:p>
            <a:pPr marL="457200" lvl="1" indent="0">
              <a:buNone/>
            </a:pPr>
            <a:r>
              <a:rPr lang="pt-PT" dirty="0"/>
              <a:t>Case: develop the “new Whole Earth Catalog in living form” and its tools; develop demo and proof-of-concept; pre-prove the case, including a business standpoint; endgame: submit proposal to Bezos Earth Fund, World Bank, other international and national funds</a:t>
            </a:r>
          </a:p>
          <a:p>
            <a:pPr marL="457200" lvl="1" indent="0">
              <a:buNone/>
            </a:pPr>
            <a:endParaRPr lang="pt-PT" dirty="0"/>
          </a:p>
          <a:p>
            <a:pPr marL="457200" lvl="1" indent="0">
              <a:buNone/>
            </a:pPr>
            <a:r>
              <a:rPr lang="pt-PT" dirty="0"/>
              <a:t>Tools: Python, Unreal, GPT-3, Raspberry Pi, Arduino, sensor kits</a:t>
            </a:r>
          </a:p>
          <a:p>
            <a:pPr marL="457200" lvl="1" indent="0">
              <a:buNone/>
            </a:pPr>
            <a:endParaRPr lang="pt-PT" dirty="0"/>
          </a:p>
          <a:p>
            <a:pPr marL="457200" lvl="1" indent="0">
              <a:buNone/>
            </a:pPr>
            <a:r>
              <a:rPr lang="pt-PT" dirty="0"/>
              <a:t>Support: Tiago Carita, Edmundo Nobre, Diogo Almeida (Google, Tokyo), Inês Sousa (Google Mountain View), Rita Margarido (Google Dublin), Paul Bottino (Harvard), Jack Lang (Cambridge, Raspberry Pi), Carlo Ratti (MIT), Haydn Rigby (ex-Arthur Andersen), Ross Plummer and John Filipe (Ridley Scott)</a:t>
            </a:r>
          </a:p>
          <a:p>
            <a:pPr marL="457200" lvl="1" indent="0">
              <a:buNone/>
            </a:pPr>
            <a:endParaRPr lang="pt-PT" dirty="0"/>
          </a:p>
          <a:p>
            <a:pPr marL="457200" lvl="1" indent="0">
              <a:buNone/>
            </a:pPr>
            <a:r>
              <a:rPr lang="pt-PT" dirty="0"/>
              <a:t>Key reference: </a:t>
            </a:r>
            <a:r>
              <a:rPr lang="pt-PT" dirty="0">
                <a:hlinkClick r:id="rId2"/>
              </a:rPr>
              <a:t>https://www.moma.org/interactives/exhibitions/2011/AccesstoTools/</a:t>
            </a:r>
            <a:r>
              <a:rPr lang="pt-PT" dirty="0"/>
              <a:t> </a:t>
            </a:r>
          </a:p>
        </p:txBody>
      </p:sp>
    </p:spTree>
    <p:extLst>
      <p:ext uri="{BB962C8B-B14F-4D97-AF65-F5344CB8AC3E}">
        <p14:creationId xmlns:p14="http://schemas.microsoft.com/office/powerpoint/2010/main" val="993258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59D43-E65E-43F1-995E-F1B123EE8311}"/>
              </a:ext>
            </a:extLst>
          </p:cNvPr>
          <p:cNvSpPr>
            <a:spLocks noGrp="1"/>
          </p:cNvSpPr>
          <p:nvPr>
            <p:ph type="title"/>
          </p:nvPr>
        </p:nvSpPr>
        <p:spPr/>
        <p:txBody>
          <a:bodyPr/>
          <a:lstStyle/>
          <a:p>
            <a:r>
              <a:rPr lang="pt-PT" dirty="0"/>
              <a:t>Challenge 3</a:t>
            </a:r>
          </a:p>
        </p:txBody>
      </p:sp>
      <p:sp>
        <p:nvSpPr>
          <p:cNvPr id="3" name="Content Placeholder 2">
            <a:extLst>
              <a:ext uri="{FF2B5EF4-FFF2-40B4-BE49-F238E27FC236}">
                <a16:creationId xmlns:a16="http://schemas.microsoft.com/office/drawing/2014/main" id="{84D1610E-CCF7-49E7-B557-E590711E3A65}"/>
              </a:ext>
            </a:extLst>
          </p:cNvPr>
          <p:cNvSpPr>
            <a:spLocks noGrp="1"/>
          </p:cNvSpPr>
          <p:nvPr>
            <p:ph idx="1"/>
          </p:nvPr>
        </p:nvSpPr>
        <p:spPr/>
        <p:txBody>
          <a:bodyPr>
            <a:normAutofit fontScale="70000" lnSpcReduction="20000"/>
          </a:bodyPr>
          <a:lstStyle/>
          <a:p>
            <a:pPr marL="0" indent="0">
              <a:buNone/>
            </a:pPr>
            <a:r>
              <a:rPr lang="pt-PT" dirty="0"/>
              <a:t>Learning sustainability in a digital café</a:t>
            </a:r>
          </a:p>
          <a:p>
            <a:pPr marL="0" indent="0">
              <a:buNone/>
            </a:pPr>
            <a:endParaRPr lang="pt-PT" dirty="0"/>
          </a:p>
          <a:p>
            <a:pPr marL="457200" lvl="1" indent="0">
              <a:buNone/>
            </a:pPr>
            <a:r>
              <a:rPr lang="pt-PT" dirty="0"/>
              <a:t>Information architecture and interactive visualization. Meeting rooms.</a:t>
            </a:r>
          </a:p>
          <a:p>
            <a:pPr marL="457200" lvl="1" indent="0">
              <a:buNone/>
            </a:pPr>
            <a:r>
              <a:rPr lang="pt-PT" dirty="0"/>
              <a:t>Digital café design. Knowledge content and expert mediation. GPT-3 based interface</a:t>
            </a:r>
          </a:p>
          <a:p>
            <a:pPr marL="457200" lvl="1" indent="0">
              <a:buNone/>
            </a:pPr>
            <a:endParaRPr lang="pt-PT" dirty="0"/>
          </a:p>
          <a:p>
            <a:pPr marL="457200" lvl="1" indent="0">
              <a:buNone/>
            </a:pPr>
            <a:r>
              <a:rPr lang="pt-PT" dirty="0"/>
              <a:t>Case: develop a demo for a digital café for the AGORA project, including key content, visualization and interaction tools. Endgame: submit proposal to UN, Smithsonian and other international and national funds</a:t>
            </a:r>
          </a:p>
          <a:p>
            <a:pPr marL="457200" lvl="1" indent="0">
              <a:buNone/>
            </a:pPr>
            <a:endParaRPr lang="pt-PT" dirty="0"/>
          </a:p>
          <a:p>
            <a:pPr marL="457200" lvl="1" indent="0">
              <a:buNone/>
            </a:pPr>
            <a:r>
              <a:rPr lang="pt-PT" dirty="0"/>
              <a:t>Tools: Google+Zoom tools, Unreal, Synthesia, GPT-3</a:t>
            </a:r>
          </a:p>
          <a:p>
            <a:pPr marL="457200" lvl="1" indent="0">
              <a:buNone/>
            </a:pPr>
            <a:endParaRPr lang="pt-PT" dirty="0"/>
          </a:p>
          <a:p>
            <a:pPr marL="457200" lvl="1" indent="0">
              <a:buNone/>
            </a:pPr>
            <a:r>
              <a:rPr lang="pt-PT" dirty="0"/>
              <a:t>Support: Edmundo Nobre, Tiago Carita, Marco André (ex-Google e YouTube), Ken Pimentel (EPIC Gaming), Risto Linturi (tech expert from Finland), </a:t>
            </a:r>
            <a:r>
              <a:rPr lang="nl-NL" dirty="0"/>
              <a:t>Veerle Vandeweerd </a:t>
            </a:r>
            <a:r>
              <a:rPr lang="pt-PT" dirty="0"/>
              <a:t>(education leader formerly with UN), Georgios Kostakos (project COVIDEA)</a:t>
            </a:r>
          </a:p>
          <a:p>
            <a:pPr marL="457200" lvl="1" indent="0">
              <a:buNone/>
            </a:pPr>
            <a:endParaRPr lang="pt-PT" dirty="0"/>
          </a:p>
          <a:p>
            <a:pPr marL="457200" lvl="1" indent="0">
              <a:buNone/>
            </a:pPr>
            <a:r>
              <a:rPr lang="pt-PT" dirty="0"/>
              <a:t>Key reference: </a:t>
            </a:r>
            <a:r>
              <a:rPr lang="pt-PT" dirty="0">
                <a:hlinkClick r:id="rId2"/>
              </a:rPr>
              <a:t>https://myexploralive.files.wordpress.com/2021/03/agora_conceptual_approach_fev2021-002.pptx</a:t>
            </a:r>
            <a:r>
              <a:rPr lang="pt-PT" dirty="0"/>
              <a:t> </a:t>
            </a:r>
          </a:p>
          <a:p>
            <a:pPr marL="457200" lvl="1" indent="0">
              <a:buNone/>
            </a:pPr>
            <a:endParaRPr lang="pt-PT" dirty="0"/>
          </a:p>
          <a:p>
            <a:pPr marL="457200" lvl="1" indent="0">
              <a:buNone/>
            </a:pPr>
            <a:endParaRPr lang="pt-PT" dirty="0"/>
          </a:p>
          <a:p>
            <a:pPr marL="457200" lvl="1" indent="0">
              <a:buNone/>
            </a:pPr>
            <a:endParaRPr lang="pt-PT" dirty="0"/>
          </a:p>
          <a:p>
            <a:pPr marL="0" indent="0">
              <a:buNone/>
            </a:pPr>
            <a:endParaRPr lang="pt-PT" dirty="0"/>
          </a:p>
          <a:p>
            <a:pPr marL="0" indent="0">
              <a:buNone/>
            </a:pPr>
            <a:endParaRPr lang="pt-PT" dirty="0"/>
          </a:p>
        </p:txBody>
      </p:sp>
    </p:spTree>
    <p:extLst>
      <p:ext uri="{BB962C8B-B14F-4D97-AF65-F5344CB8AC3E}">
        <p14:creationId xmlns:p14="http://schemas.microsoft.com/office/powerpoint/2010/main" val="2248473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80EBC-600B-405F-9030-BE6C2869D835}"/>
              </a:ext>
            </a:extLst>
          </p:cNvPr>
          <p:cNvSpPr>
            <a:spLocks noGrp="1"/>
          </p:cNvSpPr>
          <p:nvPr>
            <p:ph type="title"/>
          </p:nvPr>
        </p:nvSpPr>
        <p:spPr/>
        <p:txBody>
          <a:bodyPr/>
          <a:lstStyle/>
          <a:p>
            <a:r>
              <a:rPr lang="pt-PT" b="1" dirty="0"/>
              <a:t>The plan</a:t>
            </a:r>
          </a:p>
        </p:txBody>
      </p:sp>
      <p:sp>
        <p:nvSpPr>
          <p:cNvPr id="3" name="Content Placeholder 2">
            <a:extLst>
              <a:ext uri="{FF2B5EF4-FFF2-40B4-BE49-F238E27FC236}">
                <a16:creationId xmlns:a16="http://schemas.microsoft.com/office/drawing/2014/main" id="{111FD2D6-6637-4039-AC1F-0B0A535EAA6E}"/>
              </a:ext>
            </a:extLst>
          </p:cNvPr>
          <p:cNvSpPr>
            <a:spLocks noGrp="1"/>
          </p:cNvSpPr>
          <p:nvPr>
            <p:ph idx="1"/>
          </p:nvPr>
        </p:nvSpPr>
        <p:spPr/>
        <p:txBody>
          <a:bodyPr/>
          <a:lstStyle/>
          <a:p>
            <a:pPr marL="0" indent="0">
              <a:buNone/>
            </a:pPr>
            <a:endParaRPr lang="pt-PT" dirty="0"/>
          </a:p>
          <a:p>
            <a:pPr marL="0" indent="0">
              <a:buNone/>
            </a:pPr>
            <a:r>
              <a:rPr lang="pt-PT" dirty="0"/>
              <a:t>Three teams: one for each challenge with rolling leadership/project management</a:t>
            </a:r>
          </a:p>
          <a:p>
            <a:pPr marL="0" indent="0">
              <a:buNone/>
            </a:pPr>
            <a:endParaRPr lang="pt-PT" dirty="0"/>
          </a:p>
          <a:p>
            <a:pPr marL="0" indent="0">
              <a:buNone/>
            </a:pPr>
            <a:r>
              <a:rPr lang="pt-PT" dirty="0"/>
              <a:t>20 minutes with each of the three teams on Tuesday at 6pm and on  Friday at 11am every week</a:t>
            </a:r>
          </a:p>
          <a:p>
            <a:pPr marL="0" indent="0">
              <a:buNone/>
            </a:pPr>
            <a:endParaRPr lang="pt-PT" dirty="0"/>
          </a:p>
          <a:p>
            <a:pPr marL="0" indent="0">
              <a:buNone/>
            </a:pPr>
            <a:r>
              <a:rPr lang="pt-PT" dirty="0"/>
              <a:t>Workshops of 2 hours on Fridays</a:t>
            </a:r>
          </a:p>
          <a:p>
            <a:pPr marL="0" indent="0">
              <a:buNone/>
            </a:pPr>
            <a:endParaRPr lang="pt-PT" dirty="0"/>
          </a:p>
          <a:p>
            <a:pPr marL="0" indent="0">
              <a:buNone/>
            </a:pPr>
            <a:endParaRPr lang="pt-PT" dirty="0"/>
          </a:p>
          <a:p>
            <a:pPr marL="0" indent="0">
              <a:buNone/>
            </a:pPr>
            <a:endParaRPr lang="pt-PT" dirty="0"/>
          </a:p>
          <a:p>
            <a:pPr marL="0" indent="0">
              <a:buNone/>
            </a:pPr>
            <a:endParaRPr lang="pt-PT" dirty="0"/>
          </a:p>
          <a:p>
            <a:pPr marL="0" indent="0">
              <a:buNone/>
            </a:pPr>
            <a:endParaRPr lang="pt-PT" dirty="0"/>
          </a:p>
          <a:p>
            <a:pPr marL="0" indent="0">
              <a:buNone/>
            </a:pPr>
            <a:endParaRPr lang="pt-PT" dirty="0"/>
          </a:p>
        </p:txBody>
      </p:sp>
    </p:spTree>
    <p:extLst>
      <p:ext uri="{BB962C8B-B14F-4D97-AF65-F5344CB8AC3E}">
        <p14:creationId xmlns:p14="http://schemas.microsoft.com/office/powerpoint/2010/main" val="1095882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C5B5-4372-4C99-B8D6-36E10F8B3664}"/>
              </a:ext>
            </a:extLst>
          </p:cNvPr>
          <p:cNvSpPr>
            <a:spLocks noGrp="1"/>
          </p:cNvSpPr>
          <p:nvPr>
            <p:ph type="title"/>
          </p:nvPr>
        </p:nvSpPr>
        <p:spPr/>
        <p:txBody>
          <a:bodyPr/>
          <a:lstStyle/>
          <a:p>
            <a:r>
              <a:rPr lang="pt-PT" dirty="0"/>
              <a:t>The plan- workshops</a:t>
            </a:r>
          </a:p>
        </p:txBody>
      </p:sp>
      <p:sp>
        <p:nvSpPr>
          <p:cNvPr id="3" name="Content Placeholder 2">
            <a:extLst>
              <a:ext uri="{FF2B5EF4-FFF2-40B4-BE49-F238E27FC236}">
                <a16:creationId xmlns:a16="http://schemas.microsoft.com/office/drawing/2014/main" id="{456FF86B-8A6B-4296-9F25-FCC7E895553C}"/>
              </a:ext>
            </a:extLst>
          </p:cNvPr>
          <p:cNvSpPr>
            <a:spLocks noGrp="1"/>
          </p:cNvSpPr>
          <p:nvPr>
            <p:ph idx="1"/>
          </p:nvPr>
        </p:nvSpPr>
        <p:spPr/>
        <p:txBody>
          <a:bodyPr>
            <a:normAutofit fontScale="92500" lnSpcReduction="10000"/>
          </a:bodyPr>
          <a:lstStyle/>
          <a:p>
            <a:pPr marL="0" indent="0">
              <a:buNone/>
            </a:pPr>
            <a:r>
              <a:rPr lang="pt-PT" dirty="0"/>
              <a:t>March 2021</a:t>
            </a:r>
          </a:p>
          <a:p>
            <a:pPr marL="457200" lvl="1" indent="0">
              <a:buNone/>
            </a:pPr>
            <a:r>
              <a:rPr lang="pt-PT" dirty="0"/>
              <a:t>12th- Introduction</a:t>
            </a:r>
          </a:p>
          <a:p>
            <a:pPr marL="457200" lvl="1" indent="0">
              <a:buNone/>
            </a:pPr>
            <a:r>
              <a:rPr lang="pt-PT" dirty="0"/>
              <a:t>19th- Proposal writing</a:t>
            </a:r>
          </a:p>
          <a:p>
            <a:pPr marL="457200" lvl="1" indent="0">
              <a:buNone/>
            </a:pPr>
            <a:r>
              <a:rPr lang="pt-PT"/>
              <a:t>26th- Project management</a:t>
            </a:r>
            <a:endParaRPr lang="pt-PT" dirty="0"/>
          </a:p>
          <a:p>
            <a:pPr marL="0" indent="0">
              <a:buNone/>
            </a:pPr>
            <a:r>
              <a:rPr lang="pt-PT" dirty="0"/>
              <a:t>April 2021</a:t>
            </a:r>
          </a:p>
          <a:p>
            <a:pPr marL="457200" lvl="1" indent="0">
              <a:buNone/>
            </a:pPr>
            <a:r>
              <a:rPr lang="pt-PT" dirty="0"/>
              <a:t>9th- Data infrastructures</a:t>
            </a:r>
          </a:p>
          <a:p>
            <a:pPr marL="457200" lvl="1" indent="0">
              <a:buNone/>
            </a:pPr>
            <a:r>
              <a:rPr lang="pt-PT" dirty="0"/>
              <a:t>16th- Data visualization</a:t>
            </a:r>
          </a:p>
          <a:p>
            <a:pPr marL="457200" lvl="1" indent="0">
              <a:buNone/>
            </a:pPr>
            <a:r>
              <a:rPr lang="pt-PT" dirty="0"/>
              <a:t>23rd- Unreal &amp; AR kit</a:t>
            </a:r>
          </a:p>
          <a:p>
            <a:pPr marL="457200" lvl="1" indent="0">
              <a:buNone/>
            </a:pPr>
            <a:r>
              <a:rPr lang="pt-PT" dirty="0"/>
              <a:t>30th- Tensor Flow</a:t>
            </a:r>
          </a:p>
          <a:p>
            <a:pPr marL="0" indent="0">
              <a:buNone/>
            </a:pPr>
            <a:r>
              <a:rPr lang="pt-PT" dirty="0"/>
              <a:t>May 2021</a:t>
            </a:r>
          </a:p>
          <a:p>
            <a:pPr marL="457200" lvl="1" indent="0">
              <a:buNone/>
            </a:pPr>
            <a:r>
              <a:rPr lang="pt-PT" dirty="0"/>
              <a:t>7th- GPT-3</a:t>
            </a:r>
          </a:p>
          <a:p>
            <a:pPr marL="457200" lvl="1" indent="0">
              <a:buNone/>
            </a:pPr>
            <a:r>
              <a:rPr lang="pt-PT" dirty="0"/>
              <a:t>14th- Open hardware</a:t>
            </a:r>
          </a:p>
          <a:p>
            <a:pPr marL="457200" lvl="1" indent="0">
              <a:buNone/>
            </a:pPr>
            <a:endParaRPr lang="pt-PT" dirty="0"/>
          </a:p>
          <a:p>
            <a:pPr marL="457200" lvl="1" indent="0">
              <a:buNone/>
            </a:pPr>
            <a:endParaRPr lang="pt-PT" dirty="0"/>
          </a:p>
        </p:txBody>
      </p:sp>
    </p:spTree>
    <p:extLst>
      <p:ext uri="{BB962C8B-B14F-4D97-AF65-F5344CB8AC3E}">
        <p14:creationId xmlns:p14="http://schemas.microsoft.com/office/powerpoint/2010/main" val="3690707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0C351-FB7C-49BF-AEB4-13ED6F599003}"/>
              </a:ext>
            </a:extLst>
          </p:cNvPr>
          <p:cNvSpPr>
            <a:spLocks noGrp="1"/>
          </p:cNvSpPr>
          <p:nvPr>
            <p:ph type="title"/>
          </p:nvPr>
        </p:nvSpPr>
        <p:spPr/>
        <p:txBody>
          <a:bodyPr/>
          <a:lstStyle/>
          <a:p>
            <a:r>
              <a:rPr lang="pt-PT" dirty="0"/>
              <a:t>The plan- meetings with supporting individuals</a:t>
            </a:r>
          </a:p>
        </p:txBody>
      </p:sp>
      <p:sp>
        <p:nvSpPr>
          <p:cNvPr id="3" name="Content Placeholder 2">
            <a:extLst>
              <a:ext uri="{FF2B5EF4-FFF2-40B4-BE49-F238E27FC236}">
                <a16:creationId xmlns:a16="http://schemas.microsoft.com/office/drawing/2014/main" id="{9D6A2704-01A9-4800-B0B9-0BD3B34CA846}"/>
              </a:ext>
            </a:extLst>
          </p:cNvPr>
          <p:cNvSpPr>
            <a:spLocks noGrp="1"/>
          </p:cNvSpPr>
          <p:nvPr>
            <p:ph idx="1"/>
          </p:nvPr>
        </p:nvSpPr>
        <p:spPr/>
        <p:txBody>
          <a:bodyPr>
            <a:normAutofit/>
          </a:bodyPr>
          <a:lstStyle/>
          <a:p>
            <a:pPr marL="0" indent="0">
              <a:buNone/>
            </a:pPr>
            <a:endParaRPr lang="pt-PT" dirty="0"/>
          </a:p>
          <a:p>
            <a:pPr marL="0" indent="0">
              <a:buNone/>
            </a:pPr>
            <a:endParaRPr lang="pt-PT" dirty="0"/>
          </a:p>
          <a:p>
            <a:pPr marL="0" indent="0">
              <a:buNone/>
            </a:pPr>
            <a:r>
              <a:rPr lang="pt-PT" dirty="0"/>
              <a:t>April </a:t>
            </a:r>
          </a:p>
          <a:p>
            <a:pPr marL="457200" lvl="1" indent="0">
              <a:buNone/>
            </a:pPr>
            <a:r>
              <a:rPr lang="pt-PT" dirty="0"/>
              <a:t>9th-30th: interactions with supporting individuals</a:t>
            </a:r>
          </a:p>
          <a:p>
            <a:pPr marL="0" indent="0">
              <a:buNone/>
            </a:pPr>
            <a:r>
              <a:rPr lang="pt-PT" dirty="0"/>
              <a:t>May</a:t>
            </a:r>
          </a:p>
          <a:p>
            <a:pPr marL="457200" lvl="1" indent="0">
              <a:buNone/>
            </a:pPr>
            <a:r>
              <a:rPr lang="pt-PT" dirty="0"/>
              <a:t>7th-14th-21st-28th: interactions with supporting individuals</a:t>
            </a:r>
          </a:p>
          <a:p>
            <a:pPr marL="0" indent="0">
              <a:buNone/>
            </a:pPr>
            <a:r>
              <a:rPr lang="pt-PT" dirty="0"/>
              <a:t>June</a:t>
            </a:r>
          </a:p>
          <a:p>
            <a:pPr marL="457200" lvl="1" indent="0">
              <a:buNone/>
            </a:pPr>
            <a:r>
              <a:rPr lang="pt-PT" dirty="0"/>
              <a:t>4th-11th: presentations to selected individuals</a:t>
            </a:r>
          </a:p>
        </p:txBody>
      </p:sp>
    </p:spTree>
    <p:extLst>
      <p:ext uri="{BB962C8B-B14F-4D97-AF65-F5344CB8AC3E}">
        <p14:creationId xmlns:p14="http://schemas.microsoft.com/office/powerpoint/2010/main" val="1955955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0327-F582-40CC-B4D3-325383677805}"/>
              </a:ext>
            </a:extLst>
          </p:cNvPr>
          <p:cNvSpPr>
            <a:spLocks noGrp="1"/>
          </p:cNvSpPr>
          <p:nvPr>
            <p:ph type="title"/>
          </p:nvPr>
        </p:nvSpPr>
        <p:spPr/>
        <p:txBody>
          <a:bodyPr/>
          <a:lstStyle/>
          <a:p>
            <a:r>
              <a:rPr lang="pt-PT" b="1" dirty="0"/>
              <a:t>The Library</a:t>
            </a:r>
            <a:br>
              <a:rPr lang="pt-PT" b="1" dirty="0"/>
            </a:br>
            <a:r>
              <a:rPr lang="pt-PT" sz="2400" b="1" dirty="0">
                <a:hlinkClick r:id="rId2"/>
              </a:rPr>
              <a:t>https://myexplora.live/sima-2021</a:t>
            </a:r>
            <a:r>
              <a:rPr lang="pt-PT" sz="2400" b="1" dirty="0"/>
              <a:t> </a:t>
            </a:r>
          </a:p>
        </p:txBody>
      </p:sp>
      <p:sp>
        <p:nvSpPr>
          <p:cNvPr id="4" name="Text Placeholder 3">
            <a:extLst>
              <a:ext uri="{FF2B5EF4-FFF2-40B4-BE49-F238E27FC236}">
                <a16:creationId xmlns:a16="http://schemas.microsoft.com/office/drawing/2014/main" id="{29F8BA37-3B25-411B-8D4E-42C228361E73}"/>
              </a:ext>
            </a:extLst>
          </p:cNvPr>
          <p:cNvSpPr>
            <a:spLocks noGrp="1"/>
          </p:cNvSpPr>
          <p:nvPr>
            <p:ph type="body" idx="1"/>
          </p:nvPr>
        </p:nvSpPr>
        <p:spPr/>
        <p:txBody>
          <a:bodyPr/>
          <a:lstStyle/>
          <a:p>
            <a:r>
              <a:rPr lang="pt-PT" dirty="0"/>
              <a:t>Environmental data and modelling</a:t>
            </a:r>
          </a:p>
        </p:txBody>
      </p:sp>
      <p:sp>
        <p:nvSpPr>
          <p:cNvPr id="5" name="Content Placeholder 4">
            <a:extLst>
              <a:ext uri="{FF2B5EF4-FFF2-40B4-BE49-F238E27FC236}">
                <a16:creationId xmlns:a16="http://schemas.microsoft.com/office/drawing/2014/main" id="{42F7F244-3BC5-4F2C-AE8F-63945CC3006C}"/>
              </a:ext>
            </a:extLst>
          </p:cNvPr>
          <p:cNvSpPr>
            <a:spLocks noGrp="1"/>
          </p:cNvSpPr>
          <p:nvPr>
            <p:ph sz="half" idx="2"/>
          </p:nvPr>
        </p:nvSpPr>
        <p:spPr/>
        <p:txBody>
          <a:bodyPr>
            <a:normAutofit lnSpcReduction="10000"/>
          </a:bodyPr>
          <a:lstStyle/>
          <a:p>
            <a:pPr marL="0" indent="0">
              <a:buNone/>
            </a:pPr>
            <a:r>
              <a:rPr lang="pt-PT" sz="2000" dirty="0"/>
              <a:t>Data sources</a:t>
            </a:r>
          </a:p>
          <a:p>
            <a:pPr marL="0" indent="0">
              <a:buNone/>
            </a:pPr>
            <a:r>
              <a:rPr lang="pt-PT" sz="2000" dirty="0"/>
              <a:t>Sensors</a:t>
            </a:r>
          </a:p>
          <a:p>
            <a:pPr marL="0" indent="0">
              <a:buNone/>
            </a:pPr>
            <a:r>
              <a:rPr lang="pt-PT" sz="2000" dirty="0"/>
              <a:t>Data infrastructures</a:t>
            </a:r>
          </a:p>
          <a:p>
            <a:pPr marL="0" indent="0">
              <a:buNone/>
            </a:pPr>
            <a:r>
              <a:rPr lang="pt-PT" sz="2000" dirty="0"/>
              <a:t>Environmental models</a:t>
            </a:r>
          </a:p>
          <a:p>
            <a:pPr marL="0" indent="0">
              <a:buNone/>
            </a:pPr>
            <a:r>
              <a:rPr lang="pt-PT" sz="2000" dirty="0"/>
              <a:t>Environmental software</a:t>
            </a:r>
          </a:p>
          <a:p>
            <a:pPr marL="0" indent="0">
              <a:buNone/>
            </a:pPr>
            <a:r>
              <a:rPr lang="pt-PT" sz="2000" dirty="0"/>
              <a:t>AI and environmental modelling</a:t>
            </a:r>
          </a:p>
          <a:p>
            <a:pPr marL="0" indent="0">
              <a:buNone/>
            </a:pPr>
            <a:r>
              <a:rPr lang="pt-PT" sz="2000" dirty="0"/>
              <a:t>Interaction design</a:t>
            </a:r>
          </a:p>
          <a:p>
            <a:pPr marL="0" indent="0">
              <a:buNone/>
            </a:pPr>
            <a:r>
              <a:rPr lang="pt-PT" sz="2000" dirty="0"/>
              <a:t>Visualization</a:t>
            </a:r>
          </a:p>
          <a:p>
            <a:pPr marL="0" indent="0">
              <a:buNone/>
            </a:pPr>
            <a:r>
              <a:rPr lang="pt-PT" sz="2000" dirty="0"/>
              <a:t>AR/VR</a:t>
            </a:r>
          </a:p>
          <a:p>
            <a:pPr marL="0" indent="0">
              <a:buNone/>
            </a:pPr>
            <a:r>
              <a:rPr lang="pt-PT" sz="2000" dirty="0"/>
              <a:t>Back-of-envelope approaches</a:t>
            </a:r>
          </a:p>
          <a:p>
            <a:pPr marL="0" indent="0">
              <a:buNone/>
            </a:pPr>
            <a:endParaRPr lang="pt-PT" sz="2000" dirty="0"/>
          </a:p>
          <a:p>
            <a:pPr marL="0" indent="0">
              <a:buNone/>
            </a:pPr>
            <a:endParaRPr lang="pt-PT" sz="2000" dirty="0"/>
          </a:p>
        </p:txBody>
      </p:sp>
      <p:sp>
        <p:nvSpPr>
          <p:cNvPr id="6" name="Text Placeholder 5">
            <a:extLst>
              <a:ext uri="{FF2B5EF4-FFF2-40B4-BE49-F238E27FC236}">
                <a16:creationId xmlns:a16="http://schemas.microsoft.com/office/drawing/2014/main" id="{4359B12D-E1A7-48F5-88FB-B66D4FB2A980}"/>
              </a:ext>
            </a:extLst>
          </p:cNvPr>
          <p:cNvSpPr>
            <a:spLocks noGrp="1"/>
          </p:cNvSpPr>
          <p:nvPr>
            <p:ph type="body" sz="quarter" idx="3"/>
          </p:nvPr>
        </p:nvSpPr>
        <p:spPr/>
        <p:txBody>
          <a:bodyPr/>
          <a:lstStyle/>
          <a:p>
            <a:r>
              <a:rPr lang="pt-PT" dirty="0"/>
              <a:t>Innovation strategies</a:t>
            </a:r>
          </a:p>
        </p:txBody>
      </p:sp>
      <p:sp>
        <p:nvSpPr>
          <p:cNvPr id="7" name="Content Placeholder 6">
            <a:extLst>
              <a:ext uri="{FF2B5EF4-FFF2-40B4-BE49-F238E27FC236}">
                <a16:creationId xmlns:a16="http://schemas.microsoft.com/office/drawing/2014/main" id="{2FB10BAA-183E-496B-B0C4-0EBFD2925603}"/>
              </a:ext>
            </a:extLst>
          </p:cNvPr>
          <p:cNvSpPr>
            <a:spLocks noGrp="1"/>
          </p:cNvSpPr>
          <p:nvPr>
            <p:ph sz="quarter" idx="4"/>
          </p:nvPr>
        </p:nvSpPr>
        <p:spPr/>
        <p:txBody>
          <a:bodyPr>
            <a:normAutofit lnSpcReduction="10000"/>
          </a:bodyPr>
          <a:lstStyle/>
          <a:p>
            <a:pPr marL="0" indent="0">
              <a:buNone/>
            </a:pPr>
            <a:endParaRPr lang="pt-PT" sz="2000" dirty="0"/>
          </a:p>
          <a:p>
            <a:pPr marL="0" indent="0">
              <a:buNone/>
            </a:pPr>
            <a:r>
              <a:rPr lang="pt-PT" sz="2000" dirty="0"/>
              <a:t>Idea generation and selection</a:t>
            </a:r>
          </a:p>
          <a:p>
            <a:pPr marL="0" indent="0">
              <a:buNone/>
            </a:pPr>
            <a:r>
              <a:rPr lang="pt-PT" sz="2000" dirty="0"/>
              <a:t>Prototyping</a:t>
            </a:r>
          </a:p>
          <a:p>
            <a:pPr marL="0" indent="0">
              <a:buNone/>
            </a:pPr>
            <a:r>
              <a:rPr lang="pt-PT" sz="2000" dirty="0"/>
              <a:t>Intellectual property</a:t>
            </a:r>
          </a:p>
          <a:p>
            <a:pPr marL="0" indent="0">
              <a:buNone/>
            </a:pPr>
            <a:r>
              <a:rPr lang="pt-PT" sz="2000" dirty="0"/>
              <a:t>Comunication</a:t>
            </a:r>
          </a:p>
          <a:p>
            <a:pPr marL="0" indent="0">
              <a:buNone/>
            </a:pPr>
            <a:r>
              <a:rPr lang="pt-PT" sz="2000" dirty="0"/>
              <a:t>Financing</a:t>
            </a:r>
          </a:p>
          <a:p>
            <a:pPr marL="0" indent="0">
              <a:buNone/>
            </a:pPr>
            <a:r>
              <a:rPr lang="pt-PT" sz="2000" dirty="0"/>
              <a:t>Product development and management</a:t>
            </a:r>
          </a:p>
          <a:p>
            <a:pPr marL="0" indent="0">
              <a:buNone/>
            </a:pPr>
            <a:r>
              <a:rPr lang="pt-PT" sz="2000" dirty="0"/>
              <a:t>Marketing and sales</a:t>
            </a:r>
          </a:p>
        </p:txBody>
      </p:sp>
    </p:spTree>
    <p:extLst>
      <p:ext uri="{BB962C8B-B14F-4D97-AF65-F5344CB8AC3E}">
        <p14:creationId xmlns:p14="http://schemas.microsoft.com/office/powerpoint/2010/main" val="686348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195BC21-EDB1-4A6A-9EBA-9BEE32E0F72C}"/>
              </a:ext>
            </a:extLst>
          </p:cNvPr>
          <p:cNvSpPr>
            <a:spLocks noGrp="1"/>
          </p:cNvSpPr>
          <p:nvPr>
            <p:ph type="title"/>
          </p:nvPr>
        </p:nvSpPr>
        <p:spPr/>
        <p:txBody>
          <a:bodyPr/>
          <a:lstStyle/>
          <a:p>
            <a:pPr eaLnBrk="1" hangingPunct="1"/>
            <a:endParaRPr lang="pt-PT" altLang="pt-PT"/>
          </a:p>
        </p:txBody>
      </p:sp>
      <p:pic>
        <p:nvPicPr>
          <p:cNvPr id="18435" name="Picture 2">
            <a:extLst>
              <a:ext uri="{FF2B5EF4-FFF2-40B4-BE49-F238E27FC236}">
                <a16:creationId xmlns:a16="http://schemas.microsoft.com/office/drawing/2014/main" id="{2CD928C9-EF85-4011-B6D4-8F51926A70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47850" y="1268414"/>
            <a:ext cx="8572500" cy="511333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66753-5958-4A91-B44C-6C75AAF0412D}"/>
              </a:ext>
            </a:extLst>
          </p:cNvPr>
          <p:cNvSpPr>
            <a:spLocks noGrp="1"/>
          </p:cNvSpPr>
          <p:nvPr>
            <p:ph type="title"/>
          </p:nvPr>
        </p:nvSpPr>
        <p:spPr/>
        <p:txBody>
          <a:bodyPr>
            <a:normAutofit/>
          </a:bodyPr>
          <a:lstStyle/>
          <a:p>
            <a:pPr algn="ctr"/>
            <a:r>
              <a:rPr lang="pt-PT" sz="3600" dirty="0">
                <a:latin typeface="Calibri" panose="020F0502020204030204" pitchFamily="34" charset="0"/>
                <a:cs typeface="Calibri" panose="020F0502020204030204" pitchFamily="34" charset="0"/>
              </a:rPr>
              <a:t>Mental models</a:t>
            </a:r>
          </a:p>
        </p:txBody>
      </p:sp>
      <p:sp>
        <p:nvSpPr>
          <p:cNvPr id="3" name="Content Placeholder 2">
            <a:extLst>
              <a:ext uri="{FF2B5EF4-FFF2-40B4-BE49-F238E27FC236}">
                <a16:creationId xmlns:a16="http://schemas.microsoft.com/office/drawing/2014/main" id="{67BA0552-9102-4A3F-92FD-FBA9D62268F0}"/>
              </a:ext>
            </a:extLst>
          </p:cNvPr>
          <p:cNvSpPr>
            <a:spLocks noGrp="1"/>
          </p:cNvSpPr>
          <p:nvPr>
            <p:ph idx="1"/>
          </p:nvPr>
        </p:nvSpPr>
        <p:spPr>
          <a:xfrm>
            <a:off x="838200" y="2289451"/>
            <a:ext cx="10515600" cy="4351338"/>
          </a:xfrm>
        </p:spPr>
        <p:txBody>
          <a:bodyPr>
            <a:normAutofit fontScale="92500" lnSpcReduction="10000"/>
          </a:bodyPr>
          <a:lstStyle/>
          <a:p>
            <a:pPr marL="0" indent="0">
              <a:lnSpc>
                <a:spcPct val="107000"/>
              </a:lnSpc>
              <a:spcAft>
                <a:spcPts val="0"/>
              </a:spcAft>
              <a:buNone/>
            </a:pPr>
            <a:endPar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gn="ctr">
              <a:lnSpc>
                <a:spcPct val="107000"/>
              </a:lnSpc>
              <a:spcAft>
                <a:spcPts val="0"/>
              </a:spcAft>
              <a:buNone/>
            </a:pPr>
            <a:endPar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gn="ctr">
              <a:lnSpc>
                <a:spcPct val="107000"/>
              </a:lnSpc>
              <a:spcAft>
                <a:spcPts val="0"/>
              </a:spcAft>
              <a:buNone/>
            </a:pPr>
            <a:endPar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gn="ctr">
              <a:lnSpc>
                <a:spcPct val="107000"/>
              </a:lnSpc>
              <a:spcAft>
                <a:spcPts val="0"/>
              </a:spcAft>
              <a:buNone/>
            </a:pPr>
            <a:r>
              <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https://www.visualcapitalist.com/12-ways-smarter-mental-models/</a:t>
            </a:r>
            <a:r>
              <a:rPr lang="en-US" sz="1600"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7000"/>
              </a:lnSpc>
              <a:spcAft>
                <a:spcPts val="0"/>
              </a:spcAft>
              <a:buNone/>
            </a:pPr>
            <a:r>
              <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https://fs.blog/mental-models/</a:t>
            </a:r>
            <a:r>
              <a:rPr lang="en-US" sz="1600" dirty="0">
                <a:latin typeface="Calibri" panose="020F0502020204030204" pitchFamily="34" charset="0"/>
                <a:ea typeface="Calibri" panose="020F0502020204030204" pitchFamily="34" charset="0"/>
                <a:cs typeface="Times New Roman" panose="02020603050405020304" pitchFamily="18" charset="0"/>
              </a:rPr>
              <a:t> </a:t>
            </a:r>
          </a:p>
          <a:p>
            <a:pPr marL="0" indent="0" algn="ctr">
              <a:buNone/>
            </a:pPr>
            <a:r>
              <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https://tinyurl.com/ydaktvz8</a:t>
            </a:r>
            <a:r>
              <a:rPr lang="en-US" sz="1600" dirty="0">
                <a:latin typeface="Calibri" panose="020F0502020204030204" pitchFamily="34" charset="0"/>
                <a:ea typeface="Calibri" panose="020F0502020204030204" pitchFamily="34" charset="0"/>
                <a:cs typeface="Times New Roman" panose="02020603050405020304" pitchFamily="18" charset="0"/>
              </a:rPr>
              <a:t> </a:t>
            </a:r>
            <a:endParaRPr lang="pt-PT" sz="1600" dirty="0"/>
          </a:p>
        </p:txBody>
      </p:sp>
      <p:pic>
        <p:nvPicPr>
          <p:cNvPr id="4" name="Picture 3">
            <a:extLst>
              <a:ext uri="{FF2B5EF4-FFF2-40B4-BE49-F238E27FC236}">
                <a16:creationId xmlns:a16="http://schemas.microsoft.com/office/drawing/2014/main" id="{831DC3AF-C774-405A-8DB8-11BA621B40D4}"/>
              </a:ext>
            </a:extLst>
          </p:cNvPr>
          <p:cNvPicPr>
            <a:picLocks noChangeAspect="1"/>
          </p:cNvPicPr>
          <p:nvPr/>
        </p:nvPicPr>
        <p:blipFill>
          <a:blip r:embed="rId5"/>
          <a:stretch>
            <a:fillRect/>
          </a:stretch>
        </p:blipFill>
        <p:spPr>
          <a:xfrm>
            <a:off x="6449994" y="2093843"/>
            <a:ext cx="5264928" cy="2874928"/>
          </a:xfrm>
          <a:prstGeom prst="rect">
            <a:avLst/>
          </a:prstGeom>
        </p:spPr>
      </p:pic>
      <p:pic>
        <p:nvPicPr>
          <p:cNvPr id="5" name="Picture 4">
            <a:extLst>
              <a:ext uri="{FF2B5EF4-FFF2-40B4-BE49-F238E27FC236}">
                <a16:creationId xmlns:a16="http://schemas.microsoft.com/office/drawing/2014/main" id="{E73ACB7E-7F46-4014-BB2E-8EF0718B2CC3}"/>
              </a:ext>
            </a:extLst>
          </p:cNvPr>
          <p:cNvPicPr>
            <a:picLocks noChangeAspect="1"/>
          </p:cNvPicPr>
          <p:nvPr/>
        </p:nvPicPr>
        <p:blipFill>
          <a:blip r:embed="rId6"/>
          <a:stretch>
            <a:fillRect/>
          </a:stretch>
        </p:blipFill>
        <p:spPr>
          <a:xfrm>
            <a:off x="1823129" y="2093843"/>
            <a:ext cx="3918878" cy="2939158"/>
          </a:xfrm>
          <a:prstGeom prst="rect">
            <a:avLst/>
          </a:prstGeom>
        </p:spPr>
      </p:pic>
    </p:spTree>
    <p:extLst>
      <p:ext uri="{BB962C8B-B14F-4D97-AF65-F5344CB8AC3E}">
        <p14:creationId xmlns:p14="http://schemas.microsoft.com/office/powerpoint/2010/main" val="3305633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1ED1B-34BB-4240-AB84-F860C5C296FA}"/>
              </a:ext>
            </a:extLst>
          </p:cNvPr>
          <p:cNvSpPr>
            <a:spLocks noGrp="1"/>
          </p:cNvSpPr>
          <p:nvPr>
            <p:ph type="title"/>
          </p:nvPr>
        </p:nvSpPr>
        <p:spPr/>
        <p:txBody>
          <a:bodyPr>
            <a:normAutofit/>
          </a:bodyPr>
          <a:lstStyle/>
          <a:p>
            <a:pPr algn="ctr"/>
            <a:r>
              <a:rPr lang="pt-PT" sz="3600" dirty="0">
                <a:latin typeface="+mn-lt"/>
              </a:rPr>
              <a:t>Knowledge summaries</a:t>
            </a:r>
          </a:p>
        </p:txBody>
      </p:sp>
      <p:sp>
        <p:nvSpPr>
          <p:cNvPr id="3" name="Content Placeholder 2">
            <a:extLst>
              <a:ext uri="{FF2B5EF4-FFF2-40B4-BE49-F238E27FC236}">
                <a16:creationId xmlns:a16="http://schemas.microsoft.com/office/drawing/2014/main" id="{F9784CAD-2A2C-4E84-9F10-1AF87789C86C}"/>
              </a:ext>
            </a:extLst>
          </p:cNvPr>
          <p:cNvSpPr>
            <a:spLocks noGrp="1"/>
          </p:cNvSpPr>
          <p:nvPr>
            <p:ph idx="1"/>
          </p:nvPr>
        </p:nvSpPr>
        <p:spPr>
          <a:xfrm>
            <a:off x="838200" y="2024407"/>
            <a:ext cx="10515600" cy="4351338"/>
          </a:xfrm>
        </p:spPr>
        <p:txBody>
          <a:bodyPr>
            <a:normAutofit fontScale="92500" lnSpcReduction="10000"/>
          </a:bodyPr>
          <a:lstStyle/>
          <a:p>
            <a:pPr marL="0" indent="0">
              <a:lnSpc>
                <a:spcPct val="107000"/>
              </a:lnSpc>
              <a:spcAft>
                <a:spcPts val="0"/>
              </a:spcAft>
              <a:buNone/>
            </a:pPr>
            <a:endPar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07000"/>
              </a:lnSpc>
              <a:spcAft>
                <a:spcPts val="0"/>
              </a:spcAft>
              <a:buNone/>
            </a:pPr>
            <a:endPar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gn="ctr">
              <a:lnSpc>
                <a:spcPct val="107000"/>
              </a:lnSpc>
              <a:spcAft>
                <a:spcPts val="0"/>
              </a:spcAft>
              <a:buNone/>
            </a:pPr>
            <a:endPar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gn="ctr">
              <a:lnSpc>
                <a:spcPct val="107000"/>
              </a:lnSpc>
              <a:spcAft>
                <a:spcPts val="0"/>
              </a:spcAft>
              <a:buNone/>
            </a:pPr>
            <a:r>
              <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https://www.cheatography.com/</a:t>
            </a:r>
            <a:r>
              <a:rPr lang="en-US" sz="2000"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7000"/>
              </a:lnSpc>
              <a:spcAft>
                <a:spcPts val="0"/>
              </a:spcAft>
              <a:buNone/>
            </a:pPr>
            <a:r>
              <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http://www.cheat-sheets.org/</a:t>
            </a:r>
            <a:endParaRPr lang="pt-PT" sz="20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Aft>
                <a:spcPts val="0"/>
              </a:spcAft>
              <a:buNone/>
            </a:pPr>
            <a:r>
              <a:rPr lang="en-US"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https://tinyurl.com/y8wuv9vk</a:t>
            </a:r>
            <a:endParaRPr lang="pt-PT" sz="2000" dirty="0"/>
          </a:p>
        </p:txBody>
      </p:sp>
      <p:pic>
        <p:nvPicPr>
          <p:cNvPr id="4" name="Picture 3">
            <a:extLst>
              <a:ext uri="{FF2B5EF4-FFF2-40B4-BE49-F238E27FC236}">
                <a16:creationId xmlns:a16="http://schemas.microsoft.com/office/drawing/2014/main" id="{FBD7C070-3996-41E3-93D7-140C388FDDF9}"/>
              </a:ext>
            </a:extLst>
          </p:cNvPr>
          <p:cNvPicPr>
            <a:picLocks noChangeAspect="1"/>
          </p:cNvPicPr>
          <p:nvPr/>
        </p:nvPicPr>
        <p:blipFill>
          <a:blip r:embed="rId5"/>
          <a:stretch>
            <a:fillRect/>
          </a:stretch>
        </p:blipFill>
        <p:spPr>
          <a:xfrm>
            <a:off x="3525078" y="1367094"/>
            <a:ext cx="5141843" cy="3802205"/>
          </a:xfrm>
          <a:prstGeom prst="rect">
            <a:avLst/>
          </a:prstGeom>
        </p:spPr>
      </p:pic>
    </p:spTree>
    <p:extLst>
      <p:ext uri="{BB962C8B-B14F-4D97-AF65-F5344CB8AC3E}">
        <p14:creationId xmlns:p14="http://schemas.microsoft.com/office/powerpoint/2010/main" val="610921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6686B-F1B6-4548-AC0E-E8864EC5EF64}"/>
              </a:ext>
            </a:extLst>
          </p:cNvPr>
          <p:cNvSpPr>
            <a:spLocks noGrp="1"/>
          </p:cNvSpPr>
          <p:nvPr>
            <p:ph type="title"/>
          </p:nvPr>
        </p:nvSpPr>
        <p:spPr>
          <a:xfrm>
            <a:off x="838200" y="365125"/>
            <a:ext cx="10515600" cy="1325563"/>
          </a:xfrm>
        </p:spPr>
        <p:txBody>
          <a:bodyPr>
            <a:normAutofit/>
          </a:bodyPr>
          <a:lstStyle/>
          <a:p>
            <a:pPr algn="ctr"/>
            <a:r>
              <a:rPr lang="pt-PT" sz="3600" dirty="0">
                <a:latin typeface="+mn-lt"/>
              </a:rPr>
              <a:t>Software tools</a:t>
            </a:r>
          </a:p>
        </p:txBody>
      </p:sp>
      <p:sp>
        <p:nvSpPr>
          <p:cNvPr id="3" name="Content Placeholder 2">
            <a:extLst>
              <a:ext uri="{FF2B5EF4-FFF2-40B4-BE49-F238E27FC236}">
                <a16:creationId xmlns:a16="http://schemas.microsoft.com/office/drawing/2014/main" id="{3685BB3F-6D8D-4275-8A2D-8025ECFD8F8E}"/>
              </a:ext>
            </a:extLst>
          </p:cNvPr>
          <p:cNvSpPr>
            <a:spLocks noGrp="1"/>
          </p:cNvSpPr>
          <p:nvPr>
            <p:ph idx="1"/>
          </p:nvPr>
        </p:nvSpPr>
        <p:spPr>
          <a:xfrm>
            <a:off x="838200" y="1825625"/>
            <a:ext cx="10515600" cy="4351338"/>
          </a:xfrm>
        </p:spPr>
        <p:txBody>
          <a:bodyPr/>
          <a:lstStyle/>
          <a:p>
            <a:pPr marL="0" indent="0">
              <a:buNone/>
            </a:pPr>
            <a:endParaRPr lang="pt-PT"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pt-PT"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pt-PT"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pt-PT"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pt-PT"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pt-PT"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pt-PT"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gn="ctr">
              <a:buNone/>
            </a:pPr>
            <a:r>
              <a:rPr lang="pt-PT" sz="2400"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https://education.github.com/pack</a:t>
            </a:r>
            <a:endParaRPr lang="pt-PT" sz="2400" dirty="0"/>
          </a:p>
        </p:txBody>
      </p:sp>
      <p:pic>
        <p:nvPicPr>
          <p:cNvPr id="4" name="Picture 3">
            <a:extLst>
              <a:ext uri="{FF2B5EF4-FFF2-40B4-BE49-F238E27FC236}">
                <a16:creationId xmlns:a16="http://schemas.microsoft.com/office/drawing/2014/main" id="{FC5E26D7-40A6-4E52-A27B-A2DFD71F7B8B}"/>
              </a:ext>
            </a:extLst>
          </p:cNvPr>
          <p:cNvPicPr>
            <a:picLocks noChangeAspect="1"/>
          </p:cNvPicPr>
          <p:nvPr/>
        </p:nvPicPr>
        <p:blipFill>
          <a:blip r:embed="rId3"/>
          <a:stretch>
            <a:fillRect/>
          </a:stretch>
        </p:blipFill>
        <p:spPr>
          <a:xfrm>
            <a:off x="2762250" y="1790700"/>
            <a:ext cx="6667500" cy="3276600"/>
          </a:xfrm>
          <a:prstGeom prst="rect">
            <a:avLst/>
          </a:prstGeom>
        </p:spPr>
      </p:pic>
    </p:spTree>
    <p:extLst>
      <p:ext uri="{BB962C8B-B14F-4D97-AF65-F5344CB8AC3E}">
        <p14:creationId xmlns:p14="http://schemas.microsoft.com/office/powerpoint/2010/main" val="4153240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hape 40">
            <a:extLst>
              <a:ext uri="{FF2B5EF4-FFF2-40B4-BE49-F238E27FC236}">
                <a16:creationId xmlns:a16="http://schemas.microsoft.com/office/drawing/2014/main" id="{4B43EA40-B3E2-413E-AE5F-9D418E761157}"/>
              </a:ext>
            </a:extLst>
          </p:cNvPr>
          <p:cNvSpPr txBox="1">
            <a:spLocks noChangeArrowheads="1"/>
          </p:cNvSpPr>
          <p:nvPr/>
        </p:nvSpPr>
        <p:spPr bwMode="auto">
          <a:xfrm>
            <a:off x="1958976" y="3141664"/>
            <a:ext cx="143986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0"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Corte a laser</a:t>
            </a:r>
          </a:p>
        </p:txBody>
      </p:sp>
      <p:pic>
        <p:nvPicPr>
          <p:cNvPr id="19459" name="Shape 41">
            <a:extLst>
              <a:ext uri="{FF2B5EF4-FFF2-40B4-BE49-F238E27FC236}">
                <a16:creationId xmlns:a16="http://schemas.microsoft.com/office/drawing/2014/main" id="{6AB7B483-6499-4642-863B-EB3B031C86A0}"/>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4576" y="1985964"/>
            <a:ext cx="747713"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Shape 42">
            <a:extLst>
              <a:ext uri="{FF2B5EF4-FFF2-40B4-BE49-F238E27FC236}">
                <a16:creationId xmlns:a16="http://schemas.microsoft.com/office/drawing/2014/main" id="{EC4077EA-908B-4AD9-A3C8-A587250430ED}"/>
              </a:ext>
            </a:extLst>
          </p:cNvPr>
          <p:cNvSpPr txBox="1">
            <a:spLocks noChangeArrowheads="1"/>
          </p:cNvSpPr>
          <p:nvPr/>
        </p:nvSpPr>
        <p:spPr bwMode="auto">
          <a:xfrm>
            <a:off x="5334000" y="4792663"/>
            <a:ext cx="13970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0"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Material </a:t>
            </a:r>
            <a:r>
              <a:rPr kumimoji="0" lang="pt-PT" altLang="pt-PT" sz="1800" b="1" i="1"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open-source</a:t>
            </a:r>
          </a:p>
        </p:txBody>
      </p:sp>
      <p:pic>
        <p:nvPicPr>
          <p:cNvPr id="19461" name="Shape 43">
            <a:extLst>
              <a:ext uri="{FF2B5EF4-FFF2-40B4-BE49-F238E27FC236}">
                <a16:creationId xmlns:a16="http://schemas.microsoft.com/office/drawing/2014/main" id="{A5C3693C-A617-4447-A710-8F1831901FB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4514" y="3890963"/>
            <a:ext cx="8159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Shape 44">
            <a:extLst>
              <a:ext uri="{FF2B5EF4-FFF2-40B4-BE49-F238E27FC236}">
                <a16:creationId xmlns:a16="http://schemas.microsoft.com/office/drawing/2014/main" id="{8226031F-ECAE-4C4C-9573-3E99D4381B45}"/>
              </a:ext>
            </a:extLst>
          </p:cNvPr>
          <p:cNvSpPr txBox="1">
            <a:spLocks noChangeArrowheads="1"/>
          </p:cNvSpPr>
          <p:nvPr/>
        </p:nvSpPr>
        <p:spPr bwMode="auto">
          <a:xfrm>
            <a:off x="6964363" y="4905376"/>
            <a:ext cx="157956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altLang="pt-PT" sz="1800" b="1" i="1"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Crowdfunding</a:t>
            </a:r>
          </a:p>
        </p:txBody>
      </p:sp>
      <p:pic>
        <p:nvPicPr>
          <p:cNvPr id="19463" name="Shape 45">
            <a:extLst>
              <a:ext uri="{FF2B5EF4-FFF2-40B4-BE49-F238E27FC236}">
                <a16:creationId xmlns:a16="http://schemas.microsoft.com/office/drawing/2014/main" id="{F9ACCC5A-6C3B-43CA-9E4E-76A27079B740}"/>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7413" y="3760789"/>
            <a:ext cx="89535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464" name="Shape 46">
            <a:extLst>
              <a:ext uri="{FF2B5EF4-FFF2-40B4-BE49-F238E27FC236}">
                <a16:creationId xmlns:a16="http://schemas.microsoft.com/office/drawing/2014/main" id="{8774A28D-54E2-4182-A36A-10228F3CC2B7}"/>
              </a:ext>
            </a:extLst>
          </p:cNvPr>
          <p:cNvCxnSpPr>
            <a:cxnSpLocks noChangeShapeType="1"/>
          </p:cNvCxnSpPr>
          <p:nvPr/>
        </p:nvCxnSpPr>
        <p:spPr bwMode="auto">
          <a:xfrm rot="10800000" flipH="1">
            <a:off x="3121026" y="2360613"/>
            <a:ext cx="728663" cy="550862"/>
          </a:xfrm>
          <a:prstGeom prst="straightConnector1">
            <a:avLst/>
          </a:prstGeom>
          <a:noFill/>
          <a:ln w="19050">
            <a:solidFill>
              <a:srgbClr val="44546A"/>
            </a:solidFill>
            <a:prstDash val="dot"/>
            <a:round/>
            <a:headEnd type="none" w="lg" len="lg"/>
            <a:tailEnd type="none" w="lg" len="lg"/>
          </a:ln>
          <a:extLst>
            <a:ext uri="{909E8E84-426E-40DD-AFC4-6F175D3DCCD1}">
              <a14:hiddenFill xmlns:a14="http://schemas.microsoft.com/office/drawing/2010/main">
                <a:noFill/>
              </a14:hiddenFill>
            </a:ext>
          </a:extLst>
        </p:spPr>
      </p:cxnSp>
      <p:sp>
        <p:nvSpPr>
          <p:cNvPr id="19465" name="Shape 47">
            <a:extLst>
              <a:ext uri="{FF2B5EF4-FFF2-40B4-BE49-F238E27FC236}">
                <a16:creationId xmlns:a16="http://schemas.microsoft.com/office/drawing/2014/main" id="{1B63C540-C5FA-42D8-8F99-7D3A82CA3B5F}"/>
              </a:ext>
            </a:extLst>
          </p:cNvPr>
          <p:cNvSpPr txBox="1">
            <a:spLocks noChangeArrowheads="1"/>
          </p:cNvSpPr>
          <p:nvPr/>
        </p:nvSpPr>
        <p:spPr bwMode="auto">
          <a:xfrm>
            <a:off x="8864600" y="4762501"/>
            <a:ext cx="1263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1"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Creative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1"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commons</a:t>
            </a:r>
          </a:p>
        </p:txBody>
      </p:sp>
      <p:pic>
        <p:nvPicPr>
          <p:cNvPr id="19466" name="Shape 48">
            <a:extLst>
              <a:ext uri="{FF2B5EF4-FFF2-40B4-BE49-F238E27FC236}">
                <a16:creationId xmlns:a16="http://schemas.microsoft.com/office/drawing/2014/main" id="{A2D4D0F4-86E7-4ACB-BD63-505CA103ACB2}"/>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61450" y="3890963"/>
            <a:ext cx="70008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7" name="Shape 49">
            <a:extLst>
              <a:ext uri="{FF2B5EF4-FFF2-40B4-BE49-F238E27FC236}">
                <a16:creationId xmlns:a16="http://schemas.microsoft.com/office/drawing/2014/main" id="{074F599C-3E62-4DE0-8A78-3DF39CD11DE0}"/>
              </a:ext>
            </a:extLst>
          </p:cNvPr>
          <p:cNvSpPr txBox="1">
            <a:spLocks noChangeArrowheads="1"/>
          </p:cNvSpPr>
          <p:nvPr/>
        </p:nvSpPr>
        <p:spPr bwMode="auto">
          <a:xfrm>
            <a:off x="3722689" y="3133725"/>
            <a:ext cx="12287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0"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Impressão 3D</a:t>
            </a:r>
          </a:p>
        </p:txBody>
      </p:sp>
      <p:pic>
        <p:nvPicPr>
          <p:cNvPr id="19468" name="Shape 50">
            <a:extLst>
              <a:ext uri="{FF2B5EF4-FFF2-40B4-BE49-F238E27FC236}">
                <a16:creationId xmlns:a16="http://schemas.microsoft.com/office/drawing/2014/main" id="{ABA9DB54-B9A5-4BBC-BE52-9D8FB16629AF}"/>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9688" y="1933575"/>
            <a:ext cx="976312"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9" name="Shape 51">
            <a:extLst>
              <a:ext uri="{FF2B5EF4-FFF2-40B4-BE49-F238E27FC236}">
                <a16:creationId xmlns:a16="http://schemas.microsoft.com/office/drawing/2014/main" id="{E20531D9-E2D3-431D-93ED-AB91226F5055}"/>
              </a:ext>
            </a:extLst>
          </p:cNvPr>
          <p:cNvSpPr txBox="1">
            <a:spLocks noChangeArrowheads="1"/>
          </p:cNvSpPr>
          <p:nvPr/>
        </p:nvSpPr>
        <p:spPr bwMode="auto">
          <a:xfrm>
            <a:off x="3795713" y="4762501"/>
            <a:ext cx="108426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1"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Hacker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1"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Spaces</a:t>
            </a:r>
          </a:p>
        </p:txBody>
      </p:sp>
      <p:pic>
        <p:nvPicPr>
          <p:cNvPr id="19470" name="Shape 52">
            <a:extLst>
              <a:ext uri="{FF2B5EF4-FFF2-40B4-BE49-F238E27FC236}">
                <a16:creationId xmlns:a16="http://schemas.microsoft.com/office/drawing/2014/main" id="{ED536EAF-CB4B-4AC3-9C40-EEE9E0531E38}"/>
              </a:ext>
            </a:extLst>
          </p:cNvPr>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2701" y="3925888"/>
            <a:ext cx="1006475"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Shape 53">
            <a:extLst>
              <a:ext uri="{FF2B5EF4-FFF2-40B4-BE49-F238E27FC236}">
                <a16:creationId xmlns:a16="http://schemas.microsoft.com/office/drawing/2014/main" id="{ECDE5F72-F53B-4806-86B9-B647F5A7A7DD}"/>
              </a:ext>
            </a:extLst>
          </p:cNvPr>
          <p:cNvSpPr txBox="1">
            <a:spLocks noChangeArrowheads="1"/>
          </p:cNvSpPr>
          <p:nvPr/>
        </p:nvSpPr>
        <p:spPr bwMode="auto">
          <a:xfrm>
            <a:off x="1895475" y="5676900"/>
            <a:ext cx="84010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2000" b="0" i="0" u="none" strike="noStrike" kern="1200" cap="none" spc="0" normalizeH="0" baseline="0" noProof="0" dirty="0">
                <a:ln>
                  <a:noFill/>
                </a:ln>
                <a:solidFill>
                  <a:prstClr val="black"/>
                </a:solidFill>
                <a:effectLst/>
                <a:uLnTx/>
                <a:uFillTx/>
                <a:latin typeface="Calibri" panose="020F0502020204030204" pitchFamily="34" charset="0"/>
                <a:ea typeface="Ruda"/>
                <a:cs typeface="Calibri" panose="020F0502020204030204" pitchFamily="34" charset="0"/>
                <a:sym typeface="Ruda"/>
                <a:hlinkClick r:id="rId9"/>
              </a:rPr>
              <a:t>http://www.makery.info/en/2015/06/09/le-top-10-des-kits-de-prototypage-hardware-suite/</a:t>
            </a:r>
            <a:r>
              <a:rPr kumimoji="0" lang="pt-PT" altLang="pt-PT" sz="2000" b="0" i="0" u="none" strike="noStrike" kern="1200" cap="none" spc="0" normalizeH="0" baseline="0" noProof="0" dirty="0">
                <a:ln>
                  <a:noFill/>
                </a:ln>
                <a:solidFill>
                  <a:prstClr val="black"/>
                </a:solidFill>
                <a:effectLst/>
                <a:uLnTx/>
                <a:uFillTx/>
                <a:latin typeface="Calibri" panose="020F0502020204030204" pitchFamily="34" charset="0"/>
                <a:ea typeface="Ruda"/>
                <a:cs typeface="Calibri" panose="020F0502020204030204" pitchFamily="34" charset="0"/>
                <a:sym typeface="Ruda"/>
              </a:rPr>
              <a:t> </a:t>
            </a:r>
          </a:p>
        </p:txBody>
      </p:sp>
      <p:pic>
        <p:nvPicPr>
          <p:cNvPr id="19472" name="Shape 54">
            <a:extLst>
              <a:ext uri="{FF2B5EF4-FFF2-40B4-BE49-F238E27FC236}">
                <a16:creationId xmlns:a16="http://schemas.microsoft.com/office/drawing/2014/main" id="{CCA3B2CC-B2B0-486D-9F9B-8CEC00D2E5CE}"/>
              </a:ext>
            </a:extLst>
          </p:cNvP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97526" y="1939925"/>
            <a:ext cx="866775"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3" name="Shape 55">
            <a:extLst>
              <a:ext uri="{FF2B5EF4-FFF2-40B4-BE49-F238E27FC236}">
                <a16:creationId xmlns:a16="http://schemas.microsoft.com/office/drawing/2014/main" id="{B3E4BAA4-3CA1-4C2B-AB8B-6D09122699E9}"/>
              </a:ext>
            </a:extLst>
          </p:cNvPr>
          <p:cNvSpPr txBox="1">
            <a:spLocks noChangeArrowheads="1"/>
          </p:cNvSpPr>
          <p:nvPr/>
        </p:nvSpPr>
        <p:spPr bwMode="auto">
          <a:xfrm>
            <a:off x="5446714" y="3141664"/>
            <a:ext cx="1296987"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1800" b="1" i="0"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Electrónica</a:t>
            </a:r>
          </a:p>
        </p:txBody>
      </p:sp>
      <p:sp>
        <p:nvSpPr>
          <p:cNvPr id="19474" name="Shape 56">
            <a:extLst>
              <a:ext uri="{FF2B5EF4-FFF2-40B4-BE49-F238E27FC236}">
                <a16:creationId xmlns:a16="http://schemas.microsoft.com/office/drawing/2014/main" id="{6C31576B-4935-4115-91E0-8AAE3E72210F}"/>
              </a:ext>
            </a:extLst>
          </p:cNvPr>
          <p:cNvSpPr txBox="1">
            <a:spLocks noChangeArrowheads="1"/>
          </p:cNvSpPr>
          <p:nvPr/>
        </p:nvSpPr>
        <p:spPr bwMode="auto">
          <a:xfrm>
            <a:off x="7110413" y="1924051"/>
            <a:ext cx="1079500"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altLang="pt-PT" sz="4800" b="1" i="0" u="none" strike="noStrike" kern="1200" cap="none" spc="0" normalizeH="0" baseline="0" noProof="0">
                <a:ln>
                  <a:noFill/>
                </a:ln>
                <a:solidFill>
                  <a:prstClr val="black"/>
                </a:solidFill>
                <a:effectLst/>
                <a:uLnTx/>
                <a:uFillTx/>
                <a:latin typeface="Impact" panose="020B0806030902050204" pitchFamily="34" charset="0"/>
                <a:ea typeface="+mn-ea"/>
                <a:cs typeface="Arial" panose="020B0604020202020204" pitchFamily="34" charset="0"/>
                <a:sym typeface="Impact" panose="020B0806030902050204" pitchFamily="34" charset="0"/>
              </a:rPr>
              <a:t>DIY</a:t>
            </a:r>
          </a:p>
        </p:txBody>
      </p:sp>
      <p:sp>
        <p:nvSpPr>
          <p:cNvPr id="19475" name="Shape 57">
            <a:extLst>
              <a:ext uri="{FF2B5EF4-FFF2-40B4-BE49-F238E27FC236}">
                <a16:creationId xmlns:a16="http://schemas.microsoft.com/office/drawing/2014/main" id="{E7B73176-8F38-4D9E-B225-366C61A28CA5}"/>
              </a:ext>
            </a:extLst>
          </p:cNvPr>
          <p:cNvSpPr txBox="1">
            <a:spLocks noChangeArrowheads="1"/>
          </p:cNvSpPr>
          <p:nvPr/>
        </p:nvSpPr>
        <p:spPr bwMode="auto">
          <a:xfrm>
            <a:off x="7146926" y="3103563"/>
            <a:ext cx="10064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
                <a:srgbClr val="000000"/>
              </a:buClr>
              <a:buSzPct val="79000"/>
              <a:buFont typeface="Arial" panose="020B0604020202020204" pitchFamily="34" charset="0"/>
              <a:buNone/>
              <a:tabLst/>
              <a:defRPr/>
            </a:pPr>
            <a:r>
              <a:rPr kumimoji="0" lang="pt-PT" altLang="pt-PT" sz="1800" b="1" i="0" u="none" strike="noStrike" kern="1200" cap="none" spc="0" normalizeH="0" baseline="0" noProof="0">
                <a:ln>
                  <a:noFill/>
                </a:ln>
                <a:solidFill>
                  <a:srgbClr val="0B5394"/>
                </a:solidFill>
                <a:effectLst/>
                <a:uLnTx/>
                <a:uFillTx/>
                <a:latin typeface="Calibri" panose="020F0502020204030204" pitchFamily="34" charset="0"/>
                <a:ea typeface="+mn-ea"/>
                <a:cs typeface="Arial" panose="020B0604020202020204" pitchFamily="34" charset="0"/>
              </a:rPr>
              <a:t>Kits DIY</a:t>
            </a:r>
          </a:p>
        </p:txBody>
      </p:sp>
      <p:cxnSp>
        <p:nvCxnSpPr>
          <p:cNvPr id="19476" name="Shape 58">
            <a:extLst>
              <a:ext uri="{FF2B5EF4-FFF2-40B4-BE49-F238E27FC236}">
                <a16:creationId xmlns:a16="http://schemas.microsoft.com/office/drawing/2014/main" id="{A4E6EA9A-BED3-452B-AEAC-FA5BFD28BD5C}"/>
              </a:ext>
            </a:extLst>
          </p:cNvPr>
          <p:cNvCxnSpPr>
            <a:cxnSpLocks noChangeShapeType="1"/>
          </p:cNvCxnSpPr>
          <p:nvPr/>
        </p:nvCxnSpPr>
        <p:spPr bwMode="auto">
          <a:xfrm rot="10800000" flipH="1">
            <a:off x="4826001" y="2360613"/>
            <a:ext cx="727075" cy="550862"/>
          </a:xfrm>
          <a:prstGeom prst="straightConnector1">
            <a:avLst/>
          </a:prstGeom>
          <a:noFill/>
          <a:ln w="19050">
            <a:solidFill>
              <a:srgbClr val="44546A"/>
            </a:solidFill>
            <a:prstDash val="dot"/>
            <a:round/>
            <a:headEnd type="none" w="lg" len="lg"/>
            <a:tailEnd type="none" w="lg" len="lg"/>
          </a:ln>
          <a:extLst>
            <a:ext uri="{909E8E84-426E-40DD-AFC4-6F175D3DCCD1}">
              <a14:hiddenFill xmlns:a14="http://schemas.microsoft.com/office/drawing/2010/main">
                <a:noFill/>
              </a14:hiddenFill>
            </a:ext>
          </a:extLst>
        </p:spPr>
      </p:cxnSp>
      <p:cxnSp>
        <p:nvCxnSpPr>
          <p:cNvPr id="19477" name="Shape 59">
            <a:extLst>
              <a:ext uri="{FF2B5EF4-FFF2-40B4-BE49-F238E27FC236}">
                <a16:creationId xmlns:a16="http://schemas.microsoft.com/office/drawing/2014/main" id="{AD2121F4-2F72-4FFC-A4B2-64D36FF23EEF}"/>
              </a:ext>
            </a:extLst>
          </p:cNvPr>
          <p:cNvCxnSpPr>
            <a:cxnSpLocks noChangeShapeType="1"/>
          </p:cNvCxnSpPr>
          <p:nvPr/>
        </p:nvCxnSpPr>
        <p:spPr bwMode="auto">
          <a:xfrm rot="10800000" flipH="1">
            <a:off x="6508751" y="2360613"/>
            <a:ext cx="728663" cy="550862"/>
          </a:xfrm>
          <a:prstGeom prst="straightConnector1">
            <a:avLst/>
          </a:prstGeom>
          <a:noFill/>
          <a:ln w="19050">
            <a:solidFill>
              <a:srgbClr val="44546A"/>
            </a:solidFill>
            <a:prstDash val="dot"/>
            <a:round/>
            <a:headEnd type="none" w="lg" len="lg"/>
            <a:tailEnd type="none" w="lg" len="lg"/>
          </a:ln>
          <a:extLst>
            <a:ext uri="{909E8E84-426E-40DD-AFC4-6F175D3DCCD1}">
              <a14:hiddenFill xmlns:a14="http://schemas.microsoft.com/office/drawing/2010/main">
                <a:noFill/>
              </a14:hiddenFill>
            </a:ext>
          </a:extLst>
        </p:spPr>
      </p:cxnSp>
      <p:cxnSp>
        <p:nvCxnSpPr>
          <p:cNvPr id="19478" name="Shape 60">
            <a:extLst>
              <a:ext uri="{FF2B5EF4-FFF2-40B4-BE49-F238E27FC236}">
                <a16:creationId xmlns:a16="http://schemas.microsoft.com/office/drawing/2014/main" id="{6C47B983-F13D-425F-9C9D-222D836C00D5}"/>
              </a:ext>
            </a:extLst>
          </p:cNvPr>
          <p:cNvCxnSpPr>
            <a:cxnSpLocks noChangeShapeType="1"/>
          </p:cNvCxnSpPr>
          <p:nvPr/>
        </p:nvCxnSpPr>
        <p:spPr bwMode="auto">
          <a:xfrm rot="10800000" flipH="1">
            <a:off x="4829176" y="4119563"/>
            <a:ext cx="727075" cy="550862"/>
          </a:xfrm>
          <a:prstGeom prst="straightConnector1">
            <a:avLst/>
          </a:prstGeom>
          <a:noFill/>
          <a:ln w="19050">
            <a:solidFill>
              <a:srgbClr val="44546A"/>
            </a:solidFill>
            <a:prstDash val="dot"/>
            <a:round/>
            <a:headEnd type="none" w="lg" len="lg"/>
            <a:tailEnd type="none" w="lg" len="lg"/>
          </a:ln>
          <a:extLst>
            <a:ext uri="{909E8E84-426E-40DD-AFC4-6F175D3DCCD1}">
              <a14:hiddenFill xmlns:a14="http://schemas.microsoft.com/office/drawing/2010/main">
                <a:noFill/>
              </a14:hiddenFill>
            </a:ext>
          </a:extLst>
        </p:spPr>
      </p:cxnSp>
      <p:cxnSp>
        <p:nvCxnSpPr>
          <p:cNvPr id="19479" name="Shape 61">
            <a:extLst>
              <a:ext uri="{FF2B5EF4-FFF2-40B4-BE49-F238E27FC236}">
                <a16:creationId xmlns:a16="http://schemas.microsoft.com/office/drawing/2014/main" id="{8265B95A-3D27-419F-B1FC-FF263512FE09}"/>
              </a:ext>
            </a:extLst>
          </p:cNvPr>
          <p:cNvCxnSpPr>
            <a:cxnSpLocks noChangeShapeType="1"/>
          </p:cNvCxnSpPr>
          <p:nvPr/>
        </p:nvCxnSpPr>
        <p:spPr bwMode="auto">
          <a:xfrm rot="10800000" flipH="1">
            <a:off x="6508751" y="4119563"/>
            <a:ext cx="728663" cy="550862"/>
          </a:xfrm>
          <a:prstGeom prst="straightConnector1">
            <a:avLst/>
          </a:prstGeom>
          <a:noFill/>
          <a:ln w="19050">
            <a:solidFill>
              <a:srgbClr val="44546A"/>
            </a:solidFill>
            <a:prstDash val="dot"/>
            <a:round/>
            <a:headEnd type="none" w="lg" len="lg"/>
            <a:tailEnd type="none" w="lg" len="lg"/>
          </a:ln>
          <a:extLst>
            <a:ext uri="{909E8E84-426E-40DD-AFC4-6F175D3DCCD1}">
              <a14:hiddenFill xmlns:a14="http://schemas.microsoft.com/office/drawing/2010/main">
                <a:noFill/>
              </a14:hiddenFill>
            </a:ext>
          </a:extLst>
        </p:spPr>
      </p:cxnSp>
      <p:cxnSp>
        <p:nvCxnSpPr>
          <p:cNvPr id="19480" name="Shape 62">
            <a:extLst>
              <a:ext uri="{FF2B5EF4-FFF2-40B4-BE49-F238E27FC236}">
                <a16:creationId xmlns:a16="http://schemas.microsoft.com/office/drawing/2014/main" id="{6E657F77-8618-4899-855E-B3A46ABF1BCF}"/>
              </a:ext>
            </a:extLst>
          </p:cNvPr>
          <p:cNvCxnSpPr>
            <a:cxnSpLocks noChangeShapeType="1"/>
          </p:cNvCxnSpPr>
          <p:nvPr/>
        </p:nvCxnSpPr>
        <p:spPr bwMode="auto">
          <a:xfrm rot="10800000" flipH="1">
            <a:off x="8232776" y="4119563"/>
            <a:ext cx="728663" cy="550862"/>
          </a:xfrm>
          <a:prstGeom prst="straightConnector1">
            <a:avLst/>
          </a:prstGeom>
          <a:noFill/>
          <a:ln w="19050">
            <a:solidFill>
              <a:srgbClr val="44546A"/>
            </a:solidFill>
            <a:prstDash val="dot"/>
            <a:round/>
            <a:headEnd type="none" w="lg" len="lg"/>
            <a:tailEnd type="none" w="lg" len="lg"/>
          </a:ln>
          <a:extLst>
            <a:ext uri="{909E8E84-426E-40DD-AFC4-6F175D3DCCD1}">
              <a14:hiddenFill xmlns:a14="http://schemas.microsoft.com/office/drawing/2010/main">
                <a:noFill/>
              </a14:hiddenFill>
            </a:ext>
          </a:extLst>
        </p:spPr>
      </p:cxnSp>
      <p:sp>
        <p:nvSpPr>
          <p:cNvPr id="19481" name="Shape 63">
            <a:extLst>
              <a:ext uri="{FF2B5EF4-FFF2-40B4-BE49-F238E27FC236}">
                <a16:creationId xmlns:a16="http://schemas.microsoft.com/office/drawing/2014/main" id="{A3F63623-431B-4335-844F-960BA6C58715}"/>
              </a:ext>
            </a:extLst>
          </p:cNvPr>
          <p:cNvSpPr>
            <a:spLocks noGrp="1"/>
          </p:cNvSpPr>
          <p:nvPr>
            <p:ph type="title"/>
          </p:nvPr>
        </p:nvSpPr>
        <p:spPr>
          <a:xfrm>
            <a:off x="1768475" y="360363"/>
            <a:ext cx="8528050" cy="965200"/>
          </a:xfrm>
        </p:spPr>
        <p:txBody>
          <a:bodyPr anchor="ctr"/>
          <a:lstStyle/>
          <a:p>
            <a:pPr algn="ctr" eaLnBrk="1" hangingPunct="1">
              <a:spcBef>
                <a:spcPct val="0"/>
              </a:spcBef>
            </a:pPr>
            <a:r>
              <a:rPr lang="pt-PT" altLang="pt-PT" sz="3600" dirty="0">
                <a:latin typeface="Calibri" panose="020F0502020204030204" pitchFamily="34" charset="0"/>
                <a:ea typeface="Roboto Condensed"/>
                <a:cs typeface="Calibri" panose="020F0502020204030204" pitchFamily="34" charset="0"/>
                <a:sym typeface="Roboto Condensed"/>
              </a:rPr>
              <a:t>Hardware tools</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03BB-93CA-4FDD-92DE-4D902020162F}"/>
              </a:ext>
            </a:extLst>
          </p:cNvPr>
          <p:cNvSpPr>
            <a:spLocks noGrp="1"/>
          </p:cNvSpPr>
          <p:nvPr>
            <p:ph type="title"/>
          </p:nvPr>
        </p:nvSpPr>
        <p:spPr/>
        <p:txBody>
          <a:bodyPr/>
          <a:lstStyle/>
          <a:p>
            <a:r>
              <a:rPr lang="pt-PT" dirty="0"/>
              <a:t>Mathematical models</a:t>
            </a:r>
          </a:p>
        </p:txBody>
      </p:sp>
      <p:sp>
        <p:nvSpPr>
          <p:cNvPr id="3" name="Content Placeholder 2">
            <a:extLst>
              <a:ext uri="{FF2B5EF4-FFF2-40B4-BE49-F238E27FC236}">
                <a16:creationId xmlns:a16="http://schemas.microsoft.com/office/drawing/2014/main" id="{9184B2B2-922B-4D3D-8A28-1B64FDEADF79}"/>
              </a:ext>
            </a:extLst>
          </p:cNvPr>
          <p:cNvSpPr>
            <a:spLocks noGrp="1"/>
          </p:cNvSpPr>
          <p:nvPr>
            <p:ph idx="1"/>
          </p:nvPr>
        </p:nvSpPr>
        <p:spPr>
          <a:xfrm>
            <a:off x="331305" y="1825625"/>
            <a:ext cx="11022496" cy="4363140"/>
          </a:xfrm>
        </p:spPr>
        <p:txBody>
          <a:bodyPr>
            <a:normAutofit fontScale="77500" lnSpcReduction="20000"/>
          </a:bodyPr>
          <a:lstStyle/>
          <a:p>
            <a:pPr marL="457200" lvl="1" indent="0">
              <a:buNone/>
            </a:pPr>
            <a:endParaRPr lang="en-US" dirty="0"/>
          </a:p>
          <a:p>
            <a:pPr marL="457200" lvl="1" indent="0">
              <a:buNone/>
            </a:pPr>
            <a:endParaRPr lang="en-US" sz="3200" dirty="0"/>
          </a:p>
          <a:p>
            <a:pPr marL="457200" lvl="1" indent="0">
              <a:buNone/>
            </a:pPr>
            <a:endParaRPr lang="en-US" sz="7400" dirty="0"/>
          </a:p>
          <a:p>
            <a:pPr marL="457200" lvl="1" indent="0">
              <a:buNone/>
            </a:pPr>
            <a:r>
              <a:rPr lang="en-US" sz="5200" dirty="0">
                <a:latin typeface="+mj-lt"/>
              </a:rPr>
              <a:t>Analyze a system     </a:t>
            </a:r>
          </a:p>
          <a:p>
            <a:pPr marL="457200" lvl="1" indent="0">
              <a:buNone/>
            </a:pPr>
            <a:endParaRPr lang="en-US" sz="7400" dirty="0"/>
          </a:p>
          <a:p>
            <a:pPr marL="457200" lvl="1" indent="0">
              <a:buNone/>
            </a:pPr>
            <a:endParaRPr lang="en-US" sz="7400" dirty="0"/>
          </a:p>
          <a:p>
            <a:pPr marL="457200" lvl="1" indent="0">
              <a:buNone/>
            </a:pPr>
            <a:endParaRPr lang="en-US" sz="7400" dirty="0"/>
          </a:p>
          <a:p>
            <a:pPr marL="457200" lvl="1" indent="0">
              <a:buNone/>
            </a:pPr>
            <a:r>
              <a:rPr lang="en-US" sz="3200" dirty="0">
                <a:hlinkClick r:id="rId2"/>
              </a:rPr>
              <a:t>Applications of mathematics in real life</a:t>
            </a:r>
            <a:endParaRPr lang="en-US" sz="32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hlinkClick r:id="rId2"/>
            </a:endParaRPr>
          </a:p>
        </p:txBody>
      </p:sp>
      <p:pic>
        <p:nvPicPr>
          <p:cNvPr id="4" name="Picture 3">
            <a:extLst>
              <a:ext uri="{FF2B5EF4-FFF2-40B4-BE49-F238E27FC236}">
                <a16:creationId xmlns:a16="http://schemas.microsoft.com/office/drawing/2014/main" id="{48F5C8FA-0114-4A93-95AA-E9B51F16E969}"/>
              </a:ext>
            </a:extLst>
          </p:cNvPr>
          <p:cNvPicPr>
            <a:picLocks noChangeAspect="1"/>
          </p:cNvPicPr>
          <p:nvPr/>
        </p:nvPicPr>
        <p:blipFill>
          <a:blip r:embed="rId3"/>
          <a:stretch>
            <a:fillRect/>
          </a:stretch>
        </p:blipFill>
        <p:spPr>
          <a:xfrm>
            <a:off x="6808334" y="110976"/>
            <a:ext cx="4953429" cy="3429297"/>
          </a:xfrm>
          <a:prstGeom prst="rect">
            <a:avLst/>
          </a:prstGeom>
        </p:spPr>
      </p:pic>
      <p:pic>
        <p:nvPicPr>
          <p:cNvPr id="5" name="Picture 4">
            <a:extLst>
              <a:ext uri="{FF2B5EF4-FFF2-40B4-BE49-F238E27FC236}">
                <a16:creationId xmlns:a16="http://schemas.microsoft.com/office/drawing/2014/main" id="{3710A1FB-66C5-4CB4-A2BA-4891BDFAE76B}"/>
              </a:ext>
            </a:extLst>
          </p:cNvPr>
          <p:cNvPicPr>
            <a:picLocks noChangeAspect="1"/>
          </p:cNvPicPr>
          <p:nvPr/>
        </p:nvPicPr>
        <p:blipFill>
          <a:blip r:embed="rId4"/>
          <a:stretch>
            <a:fillRect/>
          </a:stretch>
        </p:blipFill>
        <p:spPr>
          <a:xfrm>
            <a:off x="7412784" y="3429000"/>
            <a:ext cx="4550243" cy="3150168"/>
          </a:xfrm>
          <a:prstGeom prst="rect">
            <a:avLst/>
          </a:prstGeom>
        </p:spPr>
      </p:pic>
    </p:spTree>
    <p:extLst>
      <p:ext uri="{BB962C8B-B14F-4D97-AF65-F5344CB8AC3E}">
        <p14:creationId xmlns:p14="http://schemas.microsoft.com/office/powerpoint/2010/main" val="3282384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03BB-93CA-4FDD-92DE-4D902020162F}"/>
              </a:ext>
            </a:extLst>
          </p:cNvPr>
          <p:cNvSpPr>
            <a:spLocks noGrp="1"/>
          </p:cNvSpPr>
          <p:nvPr>
            <p:ph type="title"/>
          </p:nvPr>
        </p:nvSpPr>
        <p:spPr/>
        <p:txBody>
          <a:bodyPr/>
          <a:lstStyle/>
          <a:p>
            <a:r>
              <a:rPr lang="pt-PT" dirty="0"/>
              <a:t>Mathematical models</a:t>
            </a:r>
          </a:p>
        </p:txBody>
      </p:sp>
      <p:sp>
        <p:nvSpPr>
          <p:cNvPr id="3" name="Content Placeholder 2">
            <a:extLst>
              <a:ext uri="{FF2B5EF4-FFF2-40B4-BE49-F238E27FC236}">
                <a16:creationId xmlns:a16="http://schemas.microsoft.com/office/drawing/2014/main" id="{9184B2B2-922B-4D3D-8A28-1B64FDEADF79}"/>
              </a:ext>
            </a:extLst>
          </p:cNvPr>
          <p:cNvSpPr>
            <a:spLocks noGrp="1"/>
          </p:cNvSpPr>
          <p:nvPr>
            <p:ph idx="1"/>
          </p:nvPr>
        </p:nvSpPr>
        <p:spPr>
          <a:xfrm>
            <a:off x="331305" y="1825625"/>
            <a:ext cx="11022496" cy="4363140"/>
          </a:xfrm>
        </p:spPr>
        <p:txBody>
          <a:bodyPr>
            <a:normAutofit/>
          </a:bodyPr>
          <a:lstStyle/>
          <a:p>
            <a:pPr marL="457200" lvl="1" indent="0">
              <a:buNone/>
            </a:pPr>
            <a:endParaRPr lang="en-US" dirty="0"/>
          </a:p>
          <a:p>
            <a:pPr marL="457200" lvl="1" indent="0">
              <a:buNone/>
            </a:pPr>
            <a:endParaRPr lang="en-US" sz="3200" dirty="0"/>
          </a:p>
          <a:p>
            <a:pPr marL="457200" lvl="1" indent="0">
              <a:buNone/>
            </a:pPr>
            <a:r>
              <a:rPr lang="en-US" sz="3600" dirty="0">
                <a:latin typeface="+mj-lt"/>
              </a:rPr>
              <a:t>Obtain an optimal solution</a:t>
            </a:r>
          </a:p>
          <a:p>
            <a:pPr marL="457200" lvl="1" indent="0">
              <a:buNone/>
            </a:pPr>
            <a:endParaRPr lang="en-US" sz="7400" dirty="0"/>
          </a:p>
          <a:p>
            <a:pPr marL="457200" lvl="1" indent="0">
              <a:buNone/>
            </a:pPr>
            <a:endParaRPr lang="en-US" sz="2500" dirty="0">
              <a:solidFill>
                <a:prstClr val="black"/>
              </a:solidFill>
              <a:hlinkClick r:id="rId2">
                <a:extLst>
                  <a:ext uri="{A12FA001-AC4F-418D-AE19-62706E023703}">
                    <ahyp:hlinkClr xmlns:ahyp="http://schemas.microsoft.com/office/drawing/2018/hyperlinkcolor" val="tx"/>
                  </a:ext>
                </a:extLst>
              </a:hlinkClick>
            </a:endParaRPr>
          </a:p>
          <a:p>
            <a:pPr marL="457200" lvl="1" indent="0">
              <a:buNone/>
            </a:pPr>
            <a:r>
              <a:rPr lang="en-US" sz="2500" dirty="0">
                <a:solidFill>
                  <a:schemeClr val="accent1"/>
                </a:solidFill>
                <a:hlinkClick r:id="rId2">
                  <a:extLst>
                    <a:ext uri="{A12FA001-AC4F-418D-AE19-62706E023703}">
                      <ahyp:hlinkClr xmlns:ahyp="http://schemas.microsoft.com/office/drawing/2018/hyperlinkcolor" val="tx"/>
                    </a:ext>
                  </a:extLst>
                </a:hlinkClick>
              </a:rPr>
              <a:t>Applications of mathematics in real life</a:t>
            </a:r>
            <a:endParaRPr lang="en-US" sz="2500" dirty="0">
              <a:solidFill>
                <a:schemeClr val="accent1"/>
              </a:solidFill>
            </a:endParaRPr>
          </a:p>
          <a:p>
            <a:pPr marL="457200" lvl="1" indent="0">
              <a:buNone/>
            </a:pPr>
            <a:endParaRPr lang="en-US" sz="2000" dirty="0"/>
          </a:p>
          <a:p>
            <a:pPr marL="457200" lvl="1" indent="0">
              <a:buNone/>
            </a:pPr>
            <a:endParaRPr lang="en-US" sz="7400" dirty="0"/>
          </a:p>
          <a:p>
            <a:pPr marL="457200" lvl="1" indent="0">
              <a:buNone/>
            </a:pPr>
            <a:endParaRPr lang="en-US" sz="7400" dirty="0"/>
          </a:p>
          <a:p>
            <a:pPr marL="457200" lvl="1" indent="0">
              <a:buNone/>
            </a:pPr>
            <a:endParaRPr lang="pt-PT" sz="74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hlinkClick r:id="rId2"/>
            </a:endParaRPr>
          </a:p>
        </p:txBody>
      </p:sp>
      <p:pic>
        <p:nvPicPr>
          <p:cNvPr id="6" name="Picture 5">
            <a:extLst>
              <a:ext uri="{FF2B5EF4-FFF2-40B4-BE49-F238E27FC236}">
                <a16:creationId xmlns:a16="http://schemas.microsoft.com/office/drawing/2014/main" id="{ED17AD3D-56B2-46A4-A170-A0A82A674980}"/>
              </a:ext>
            </a:extLst>
          </p:cNvPr>
          <p:cNvPicPr>
            <a:picLocks noChangeAspect="1"/>
          </p:cNvPicPr>
          <p:nvPr/>
        </p:nvPicPr>
        <p:blipFill>
          <a:blip r:embed="rId3"/>
          <a:stretch>
            <a:fillRect/>
          </a:stretch>
        </p:blipFill>
        <p:spPr>
          <a:xfrm>
            <a:off x="7741298" y="346285"/>
            <a:ext cx="3959904" cy="2741472"/>
          </a:xfrm>
          <a:prstGeom prst="rect">
            <a:avLst/>
          </a:prstGeom>
        </p:spPr>
      </p:pic>
      <p:pic>
        <p:nvPicPr>
          <p:cNvPr id="7" name="Picture 6">
            <a:extLst>
              <a:ext uri="{FF2B5EF4-FFF2-40B4-BE49-F238E27FC236}">
                <a16:creationId xmlns:a16="http://schemas.microsoft.com/office/drawing/2014/main" id="{E2BDBF11-624B-4B3C-ABB0-F77CA61334F4}"/>
              </a:ext>
            </a:extLst>
          </p:cNvPr>
          <p:cNvPicPr>
            <a:picLocks noChangeAspect="1"/>
          </p:cNvPicPr>
          <p:nvPr/>
        </p:nvPicPr>
        <p:blipFill>
          <a:blip r:embed="rId4"/>
          <a:stretch>
            <a:fillRect/>
          </a:stretch>
        </p:blipFill>
        <p:spPr>
          <a:xfrm>
            <a:off x="7746981" y="3659826"/>
            <a:ext cx="3954221" cy="2737538"/>
          </a:xfrm>
          <a:prstGeom prst="rect">
            <a:avLst/>
          </a:prstGeom>
        </p:spPr>
      </p:pic>
    </p:spTree>
    <p:extLst>
      <p:ext uri="{BB962C8B-B14F-4D97-AF65-F5344CB8AC3E}">
        <p14:creationId xmlns:p14="http://schemas.microsoft.com/office/powerpoint/2010/main" val="4096132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03BB-93CA-4FDD-92DE-4D902020162F}"/>
              </a:ext>
            </a:extLst>
          </p:cNvPr>
          <p:cNvSpPr>
            <a:spLocks noGrp="1"/>
          </p:cNvSpPr>
          <p:nvPr>
            <p:ph type="title"/>
          </p:nvPr>
        </p:nvSpPr>
        <p:spPr/>
        <p:txBody>
          <a:bodyPr/>
          <a:lstStyle/>
          <a:p>
            <a:r>
              <a:rPr lang="pt-PT" dirty="0"/>
              <a:t>Mathematical models</a:t>
            </a:r>
          </a:p>
        </p:txBody>
      </p:sp>
      <p:sp>
        <p:nvSpPr>
          <p:cNvPr id="3" name="Content Placeholder 2">
            <a:extLst>
              <a:ext uri="{FF2B5EF4-FFF2-40B4-BE49-F238E27FC236}">
                <a16:creationId xmlns:a16="http://schemas.microsoft.com/office/drawing/2014/main" id="{9184B2B2-922B-4D3D-8A28-1B64FDEADF79}"/>
              </a:ext>
            </a:extLst>
          </p:cNvPr>
          <p:cNvSpPr>
            <a:spLocks noGrp="1"/>
          </p:cNvSpPr>
          <p:nvPr>
            <p:ph idx="1"/>
          </p:nvPr>
        </p:nvSpPr>
        <p:spPr>
          <a:xfrm>
            <a:off x="332476" y="1825625"/>
            <a:ext cx="11022496" cy="4363140"/>
          </a:xfrm>
        </p:spPr>
        <p:txBody>
          <a:bodyPr>
            <a:normAutofit fontScale="55000" lnSpcReduction="20000"/>
          </a:bodyPr>
          <a:lstStyle/>
          <a:p>
            <a:pPr marL="457200" lvl="1" indent="0">
              <a:buNone/>
            </a:pPr>
            <a:endParaRPr lang="en-US" dirty="0"/>
          </a:p>
          <a:p>
            <a:pPr marL="457200" lvl="1" indent="0">
              <a:buNone/>
            </a:pPr>
            <a:endParaRPr lang="en-US" sz="3200" dirty="0"/>
          </a:p>
          <a:p>
            <a:pPr marL="457200" lvl="1" indent="0">
              <a:buNone/>
            </a:pPr>
            <a:endParaRPr lang="en-US" sz="7400" dirty="0"/>
          </a:p>
          <a:p>
            <a:pPr marL="457200" lvl="1" indent="0">
              <a:buNone/>
            </a:pPr>
            <a:endParaRPr lang="en-US" sz="5800" dirty="0">
              <a:latin typeface="+mj-lt"/>
            </a:endParaRPr>
          </a:p>
          <a:p>
            <a:pPr marL="457200" lvl="1" indent="0">
              <a:buNone/>
            </a:pPr>
            <a:r>
              <a:rPr lang="en-US" sz="5800" dirty="0">
                <a:latin typeface="+mj-lt"/>
              </a:rPr>
              <a:t>Predict the evolution of a system</a:t>
            </a:r>
          </a:p>
          <a:p>
            <a:pPr marL="457200" lvl="1" indent="0">
              <a:buNone/>
            </a:pPr>
            <a:endParaRPr lang="en-US" sz="7400" dirty="0"/>
          </a:p>
          <a:p>
            <a:pPr marL="457200" lvl="1" indent="0">
              <a:buNone/>
            </a:pPr>
            <a:endParaRPr lang="en-US" sz="7400" dirty="0"/>
          </a:p>
          <a:p>
            <a:pPr marL="457200" lvl="1" indent="0">
              <a:buNone/>
            </a:pPr>
            <a:endParaRPr lang="en-US" sz="7400" dirty="0"/>
          </a:p>
          <a:p>
            <a:pPr marL="457200" lvl="1" indent="0">
              <a:buNone/>
            </a:pPr>
            <a:endParaRPr lang="en-US" sz="7400" dirty="0">
              <a:solidFill>
                <a:schemeClr val="accent1"/>
              </a:solidFill>
            </a:endParaRPr>
          </a:p>
          <a:p>
            <a:pPr marL="457200" lvl="1" indent="0">
              <a:buNone/>
            </a:pPr>
            <a:r>
              <a:rPr lang="en-US" sz="4500" dirty="0">
                <a:solidFill>
                  <a:schemeClr val="accent1"/>
                </a:solidFill>
                <a:hlinkClick r:id="rId2">
                  <a:extLst>
                    <a:ext uri="{A12FA001-AC4F-418D-AE19-62706E023703}">
                      <ahyp:hlinkClr xmlns:ahyp="http://schemas.microsoft.com/office/drawing/2018/hyperlinkcolor" val="tx"/>
                    </a:ext>
                  </a:extLst>
                </a:hlinkClick>
              </a:rPr>
              <a:t>Applications of mathematics in real life</a:t>
            </a:r>
            <a:endParaRPr lang="en-US" sz="4500" dirty="0">
              <a:solidFill>
                <a:schemeClr val="accent1"/>
              </a:solidFill>
            </a:endParaRPr>
          </a:p>
          <a:p>
            <a:pPr marL="457200" lvl="1" indent="0">
              <a:buNone/>
            </a:pPr>
            <a:endParaRPr lang="pt-PT" sz="74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p>
          <a:p>
            <a:pPr marL="0" indent="0">
              <a:buNone/>
            </a:pPr>
            <a:endParaRPr lang="pt-PT" sz="5000" dirty="0">
              <a:hlinkClick r:id="rId2"/>
            </a:endParaRPr>
          </a:p>
        </p:txBody>
      </p:sp>
      <p:pic>
        <p:nvPicPr>
          <p:cNvPr id="6" name="Picture 5">
            <a:extLst>
              <a:ext uri="{FF2B5EF4-FFF2-40B4-BE49-F238E27FC236}">
                <a16:creationId xmlns:a16="http://schemas.microsoft.com/office/drawing/2014/main" id="{9301F0D9-3D3C-4F3E-8168-0489CB8BA287}"/>
              </a:ext>
            </a:extLst>
          </p:cNvPr>
          <p:cNvPicPr>
            <a:picLocks noChangeAspect="1"/>
          </p:cNvPicPr>
          <p:nvPr/>
        </p:nvPicPr>
        <p:blipFill>
          <a:blip r:embed="rId3"/>
          <a:stretch>
            <a:fillRect/>
          </a:stretch>
        </p:blipFill>
        <p:spPr>
          <a:xfrm>
            <a:off x="7059439" y="577898"/>
            <a:ext cx="4572396" cy="3429297"/>
          </a:xfrm>
          <a:prstGeom prst="rect">
            <a:avLst/>
          </a:prstGeom>
        </p:spPr>
      </p:pic>
      <p:pic>
        <p:nvPicPr>
          <p:cNvPr id="7" name="Picture 6">
            <a:extLst>
              <a:ext uri="{FF2B5EF4-FFF2-40B4-BE49-F238E27FC236}">
                <a16:creationId xmlns:a16="http://schemas.microsoft.com/office/drawing/2014/main" id="{D850C68D-66FD-45AB-A86E-8B5668CEA7B9}"/>
              </a:ext>
            </a:extLst>
          </p:cNvPr>
          <p:cNvPicPr>
            <a:picLocks noChangeAspect="1"/>
          </p:cNvPicPr>
          <p:nvPr/>
        </p:nvPicPr>
        <p:blipFill>
          <a:blip r:embed="rId4"/>
          <a:stretch>
            <a:fillRect/>
          </a:stretch>
        </p:blipFill>
        <p:spPr>
          <a:xfrm>
            <a:off x="7599873" y="4142132"/>
            <a:ext cx="3621157" cy="2715868"/>
          </a:xfrm>
          <a:prstGeom prst="rect">
            <a:avLst/>
          </a:prstGeom>
        </p:spPr>
      </p:pic>
    </p:spTree>
    <p:extLst>
      <p:ext uri="{BB962C8B-B14F-4D97-AF65-F5344CB8AC3E}">
        <p14:creationId xmlns:p14="http://schemas.microsoft.com/office/powerpoint/2010/main" val="3471499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4C25-EB84-406D-88CD-2E1A2FBEF482}"/>
              </a:ext>
            </a:extLst>
          </p:cNvPr>
          <p:cNvSpPr>
            <a:spLocks noGrp="1"/>
          </p:cNvSpPr>
          <p:nvPr>
            <p:ph type="title"/>
          </p:nvPr>
        </p:nvSpPr>
        <p:spPr/>
        <p:txBody>
          <a:bodyPr/>
          <a:lstStyle/>
          <a:p>
            <a:pPr algn="ctr"/>
            <a:r>
              <a:rPr lang="pt-PT" dirty="0"/>
              <a:t>Software architectures</a:t>
            </a:r>
          </a:p>
        </p:txBody>
      </p:sp>
      <p:sp>
        <p:nvSpPr>
          <p:cNvPr id="3" name="Content Placeholder 2">
            <a:extLst>
              <a:ext uri="{FF2B5EF4-FFF2-40B4-BE49-F238E27FC236}">
                <a16:creationId xmlns:a16="http://schemas.microsoft.com/office/drawing/2014/main" id="{6F71724F-BC52-42E9-ADBE-71909C28029C}"/>
              </a:ext>
            </a:extLst>
          </p:cNvPr>
          <p:cNvSpPr>
            <a:spLocks noGrp="1"/>
          </p:cNvSpPr>
          <p:nvPr>
            <p:ph idx="1"/>
          </p:nvPr>
        </p:nvSpPr>
        <p:spPr/>
        <p:txBody>
          <a:bodyPr>
            <a:normAutofit fontScale="85000" lnSpcReduction="20000"/>
          </a:bodyPr>
          <a:lstStyle/>
          <a:p>
            <a:pPr marL="0" indent="0">
              <a:buNone/>
            </a:pPr>
            <a:endParaRPr lang="pt-PT" dirty="0"/>
          </a:p>
          <a:p>
            <a:pPr marL="0" indent="0">
              <a:buNone/>
            </a:pPr>
            <a:endParaRPr lang="pt-PT" dirty="0"/>
          </a:p>
          <a:p>
            <a:pPr marL="0" indent="0">
              <a:buNone/>
            </a:pPr>
            <a:endParaRPr lang="pt-PT" dirty="0"/>
          </a:p>
          <a:p>
            <a:pPr marL="0" indent="0">
              <a:buNone/>
            </a:pPr>
            <a:endParaRPr lang="pt-PT" dirty="0"/>
          </a:p>
          <a:p>
            <a:pPr marL="0" indent="0">
              <a:buNone/>
            </a:pPr>
            <a:endParaRPr lang="pt-PT" dirty="0"/>
          </a:p>
          <a:p>
            <a:pPr marL="0" indent="0">
              <a:buNone/>
            </a:pPr>
            <a:endParaRPr lang="pt-PT" dirty="0"/>
          </a:p>
          <a:p>
            <a:pPr marL="0" indent="0">
              <a:buNone/>
            </a:pPr>
            <a:endParaRPr lang="pt-PT" dirty="0"/>
          </a:p>
          <a:p>
            <a:pPr marL="0" indent="0">
              <a:buNone/>
            </a:pPr>
            <a:endParaRPr lang="pt-PT" dirty="0"/>
          </a:p>
          <a:p>
            <a:pPr marL="0" indent="0" algn="ctr">
              <a:buNone/>
            </a:pPr>
            <a:endParaRPr lang="pt-PT" sz="1600" dirty="0">
              <a:hlinkClick r:id="rId2"/>
            </a:endParaRPr>
          </a:p>
          <a:p>
            <a:pPr marL="0" indent="0" algn="ctr">
              <a:buNone/>
            </a:pPr>
            <a:endParaRPr lang="pt-PT" sz="1600" dirty="0">
              <a:hlinkClick r:id="rId2"/>
            </a:endParaRPr>
          </a:p>
          <a:p>
            <a:pPr marL="0" indent="0" algn="ctr">
              <a:buNone/>
            </a:pPr>
            <a:endParaRPr lang="pt-PT" sz="1600" dirty="0">
              <a:hlinkClick r:id="rId2"/>
            </a:endParaRPr>
          </a:p>
          <a:p>
            <a:pPr marL="0" indent="0" algn="ctr">
              <a:buNone/>
            </a:pPr>
            <a:r>
              <a:rPr lang="pt-PT" sz="2100" dirty="0">
                <a:hlinkClick r:id="rId2"/>
              </a:rPr>
              <a:t>Ten software architectural systems</a:t>
            </a:r>
          </a:p>
        </p:txBody>
      </p:sp>
      <p:pic>
        <p:nvPicPr>
          <p:cNvPr id="4" name="Picture 3">
            <a:extLst>
              <a:ext uri="{FF2B5EF4-FFF2-40B4-BE49-F238E27FC236}">
                <a16:creationId xmlns:a16="http://schemas.microsoft.com/office/drawing/2014/main" id="{BA34E0EF-ADCC-4712-9AF4-BD78E7F90434}"/>
              </a:ext>
            </a:extLst>
          </p:cNvPr>
          <p:cNvPicPr>
            <a:picLocks noChangeAspect="1"/>
          </p:cNvPicPr>
          <p:nvPr/>
        </p:nvPicPr>
        <p:blipFill>
          <a:blip r:embed="rId3"/>
          <a:stretch>
            <a:fillRect/>
          </a:stretch>
        </p:blipFill>
        <p:spPr>
          <a:xfrm>
            <a:off x="3046982" y="1562412"/>
            <a:ext cx="5678142" cy="3733175"/>
          </a:xfrm>
          <a:prstGeom prst="rect">
            <a:avLst/>
          </a:prstGeom>
        </p:spPr>
      </p:pic>
    </p:spTree>
    <p:extLst>
      <p:ext uri="{BB962C8B-B14F-4D97-AF65-F5344CB8AC3E}">
        <p14:creationId xmlns:p14="http://schemas.microsoft.com/office/powerpoint/2010/main" val="700819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1EAAB1-439F-4C74-BC25-23DC7E4E80C5}"/>
              </a:ext>
            </a:extLst>
          </p:cNvPr>
          <p:cNvPicPr>
            <a:picLocks noChangeAspect="1"/>
          </p:cNvPicPr>
          <p:nvPr/>
        </p:nvPicPr>
        <p:blipFill>
          <a:blip r:embed="rId2"/>
          <a:stretch>
            <a:fillRect/>
          </a:stretch>
        </p:blipFill>
        <p:spPr>
          <a:xfrm>
            <a:off x="838200" y="926200"/>
            <a:ext cx="4936608" cy="5347992"/>
          </a:xfrm>
          <a:prstGeom prst="rect">
            <a:avLst/>
          </a:prstGeom>
        </p:spPr>
      </p:pic>
      <p:sp>
        <p:nvSpPr>
          <p:cNvPr id="2" name="Title 1">
            <a:extLst>
              <a:ext uri="{FF2B5EF4-FFF2-40B4-BE49-F238E27FC236}">
                <a16:creationId xmlns:a16="http://schemas.microsoft.com/office/drawing/2014/main" id="{0CB300ED-33C6-41EC-9345-A32B486DD74A}"/>
              </a:ext>
            </a:extLst>
          </p:cNvPr>
          <p:cNvSpPr>
            <a:spLocks noGrp="1"/>
          </p:cNvSpPr>
          <p:nvPr>
            <p:ph type="title"/>
          </p:nvPr>
        </p:nvSpPr>
        <p:spPr/>
        <p:txBody>
          <a:bodyPr/>
          <a:lstStyle/>
          <a:p>
            <a:endParaRPr lang="pt-PT" dirty="0"/>
          </a:p>
        </p:txBody>
      </p:sp>
      <p:pic>
        <p:nvPicPr>
          <p:cNvPr id="5" name="Content Placeholder 4">
            <a:extLst>
              <a:ext uri="{FF2B5EF4-FFF2-40B4-BE49-F238E27FC236}">
                <a16:creationId xmlns:a16="http://schemas.microsoft.com/office/drawing/2014/main" id="{3E3E3D46-ECBC-40B7-9D4F-902E3C95FA80}"/>
              </a:ext>
            </a:extLst>
          </p:cNvPr>
          <p:cNvPicPr>
            <a:picLocks noGrp="1" noChangeAspect="1"/>
          </p:cNvPicPr>
          <p:nvPr>
            <p:ph idx="1"/>
          </p:nvPr>
        </p:nvPicPr>
        <p:blipFill>
          <a:blip r:embed="rId3"/>
          <a:stretch>
            <a:fillRect/>
          </a:stretch>
        </p:blipFill>
        <p:spPr>
          <a:xfrm>
            <a:off x="7413500" y="926200"/>
            <a:ext cx="3756248" cy="2736232"/>
          </a:xfrm>
          <a:prstGeom prst="rect">
            <a:avLst/>
          </a:prstGeom>
        </p:spPr>
      </p:pic>
      <p:pic>
        <p:nvPicPr>
          <p:cNvPr id="7" name="Picture 6">
            <a:extLst>
              <a:ext uri="{FF2B5EF4-FFF2-40B4-BE49-F238E27FC236}">
                <a16:creationId xmlns:a16="http://schemas.microsoft.com/office/drawing/2014/main" id="{0A874C5C-E4C9-45AC-94EC-76DD166DCEE2}"/>
              </a:ext>
            </a:extLst>
          </p:cNvPr>
          <p:cNvPicPr>
            <a:picLocks noChangeAspect="1"/>
          </p:cNvPicPr>
          <p:nvPr/>
        </p:nvPicPr>
        <p:blipFill>
          <a:blip r:embed="rId4"/>
          <a:stretch>
            <a:fillRect/>
          </a:stretch>
        </p:blipFill>
        <p:spPr>
          <a:xfrm>
            <a:off x="7413500" y="3918672"/>
            <a:ext cx="3756248" cy="2840663"/>
          </a:xfrm>
          <a:prstGeom prst="rect">
            <a:avLst/>
          </a:prstGeom>
        </p:spPr>
      </p:pic>
    </p:spTree>
    <p:extLst>
      <p:ext uri="{BB962C8B-B14F-4D97-AF65-F5344CB8AC3E}">
        <p14:creationId xmlns:p14="http://schemas.microsoft.com/office/powerpoint/2010/main" val="2167181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social media post&#10;&#10;Description automatically generated">
            <a:extLst>
              <a:ext uri="{FF2B5EF4-FFF2-40B4-BE49-F238E27FC236}">
                <a16:creationId xmlns:a16="http://schemas.microsoft.com/office/drawing/2014/main" id="{8AE6FE24-BF86-4C46-A7D7-670589DF6AF3}"/>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512491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B1249-70A9-4981-A3F2-A3C589BE68CF}"/>
              </a:ext>
            </a:extLst>
          </p:cNvPr>
          <p:cNvSpPr>
            <a:spLocks noGrp="1"/>
          </p:cNvSpPr>
          <p:nvPr>
            <p:ph type="title"/>
          </p:nvPr>
        </p:nvSpPr>
        <p:spPr/>
        <p:txBody>
          <a:bodyPr/>
          <a:lstStyle/>
          <a:p>
            <a:pPr algn="ctr"/>
            <a:r>
              <a:rPr lang="pt-PT" dirty="0"/>
              <a:t>Environmental data sources</a:t>
            </a:r>
          </a:p>
        </p:txBody>
      </p:sp>
      <p:sp>
        <p:nvSpPr>
          <p:cNvPr id="3" name="Content Placeholder 2">
            <a:extLst>
              <a:ext uri="{FF2B5EF4-FFF2-40B4-BE49-F238E27FC236}">
                <a16:creationId xmlns:a16="http://schemas.microsoft.com/office/drawing/2014/main" id="{51DF9296-05E7-4CD5-A51F-B745B9107CE6}"/>
              </a:ext>
            </a:extLst>
          </p:cNvPr>
          <p:cNvSpPr>
            <a:spLocks noGrp="1"/>
          </p:cNvSpPr>
          <p:nvPr>
            <p:ph sz="half" idx="2"/>
          </p:nvPr>
        </p:nvSpPr>
        <p:spPr>
          <a:xfrm>
            <a:off x="836612" y="1566645"/>
            <a:ext cx="5248275" cy="3990409"/>
          </a:xfrm>
        </p:spPr>
        <p:txBody>
          <a:bodyPr>
            <a:normAutofit fontScale="92500" lnSpcReduction="10000"/>
          </a:bodyPr>
          <a:lstStyle/>
          <a:p>
            <a:pPr marL="0" indent="0">
              <a:buNone/>
            </a:pPr>
            <a:r>
              <a:rPr lang="pt-PT" dirty="0">
                <a:hlinkClick r:id="rId2"/>
              </a:rPr>
              <a:t>SILIAMB</a:t>
            </a:r>
            <a:endParaRPr lang="pt-PT" dirty="0"/>
          </a:p>
          <a:p>
            <a:pPr marL="0" indent="0">
              <a:buNone/>
            </a:pPr>
            <a:r>
              <a:rPr lang="pt-PT" dirty="0">
                <a:hlinkClick r:id="rId3"/>
              </a:rPr>
              <a:t>SNIAmb</a:t>
            </a:r>
            <a:endParaRPr lang="pt-PT" dirty="0"/>
          </a:p>
          <a:p>
            <a:pPr marL="0" indent="0">
              <a:buNone/>
            </a:pPr>
            <a:r>
              <a:rPr lang="pt-PT" dirty="0"/>
              <a:t>SNIRH - Recursos Hídricos</a:t>
            </a:r>
          </a:p>
          <a:p>
            <a:pPr marL="0" indent="0">
              <a:buNone/>
            </a:pPr>
            <a:r>
              <a:rPr lang="pt-PT" dirty="0"/>
              <a:t>SIAIA - Avaliação de Impacte Ambiental</a:t>
            </a:r>
          </a:p>
          <a:p>
            <a:pPr marL="0" indent="0">
              <a:buNone/>
            </a:pPr>
            <a:r>
              <a:rPr lang="pt-PT" dirty="0"/>
              <a:t>QUALAR - Qualidade do Ar</a:t>
            </a:r>
          </a:p>
          <a:p>
            <a:pPr marL="0" indent="0">
              <a:buNone/>
            </a:pPr>
            <a:r>
              <a:rPr lang="pt-PT" dirty="0"/>
              <a:t>COSMO</a:t>
            </a:r>
          </a:p>
          <a:p>
            <a:pPr marL="0" indent="0">
              <a:buNone/>
            </a:pPr>
            <a:r>
              <a:rPr lang="pt-PT" dirty="0"/>
              <a:t>SILOGR</a:t>
            </a:r>
          </a:p>
          <a:p>
            <a:pPr marL="0" indent="0">
              <a:buNone/>
            </a:pPr>
            <a:r>
              <a:rPr lang="pt-PT" dirty="0">
                <a:hlinkClick r:id="rId4"/>
              </a:rPr>
              <a:t>Participa</a:t>
            </a:r>
            <a:endParaRPr lang="pt-PT" dirty="0"/>
          </a:p>
        </p:txBody>
      </p:sp>
      <p:pic>
        <p:nvPicPr>
          <p:cNvPr id="7" name="Content Placeholder 6">
            <a:extLst>
              <a:ext uri="{FF2B5EF4-FFF2-40B4-BE49-F238E27FC236}">
                <a16:creationId xmlns:a16="http://schemas.microsoft.com/office/drawing/2014/main" id="{9DD173E3-2CB7-4217-8CA7-9A6F46BC97AE}"/>
              </a:ext>
            </a:extLst>
          </p:cNvPr>
          <p:cNvPicPr>
            <a:picLocks noGrp="1" noChangeAspect="1"/>
          </p:cNvPicPr>
          <p:nvPr>
            <p:ph sz="quarter" idx="4"/>
          </p:nvPr>
        </p:nvPicPr>
        <p:blipFill>
          <a:blip r:embed="rId5"/>
          <a:stretch>
            <a:fillRect/>
          </a:stretch>
        </p:blipFill>
        <p:spPr>
          <a:xfrm>
            <a:off x="6588527" y="1681163"/>
            <a:ext cx="4941486" cy="4531829"/>
          </a:xfrm>
          <a:prstGeom prst="rect">
            <a:avLst/>
          </a:prstGeom>
        </p:spPr>
      </p:pic>
      <p:sp>
        <p:nvSpPr>
          <p:cNvPr id="8" name="TextBox 7">
            <a:extLst>
              <a:ext uri="{FF2B5EF4-FFF2-40B4-BE49-F238E27FC236}">
                <a16:creationId xmlns:a16="http://schemas.microsoft.com/office/drawing/2014/main" id="{FA25E545-6EE1-497E-AFFC-3A171DD4056F}"/>
              </a:ext>
            </a:extLst>
          </p:cNvPr>
          <p:cNvSpPr txBox="1"/>
          <p:nvPr/>
        </p:nvSpPr>
        <p:spPr>
          <a:xfrm>
            <a:off x="7527235" y="6204329"/>
            <a:ext cx="429590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Environmental information components</a:t>
            </a:r>
            <a:endParaRPr kumimoji="0" lang="pt-PT"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B469B06-4938-4D6F-86F6-B7809FD47682}"/>
              </a:ext>
            </a:extLst>
          </p:cNvPr>
          <p:cNvSpPr txBox="1"/>
          <p:nvPr/>
        </p:nvSpPr>
        <p:spPr>
          <a:xfrm>
            <a:off x="1324837" y="6157706"/>
            <a:ext cx="418768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APA Information systems</a:t>
            </a:r>
            <a:endParaRPr kumimoji="0" lang="pt-PT"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264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BE12-DB71-4CFA-BF89-FCAFD03E4B1C}"/>
              </a:ext>
            </a:extLst>
          </p:cNvPr>
          <p:cNvSpPr>
            <a:spLocks noGrp="1"/>
          </p:cNvSpPr>
          <p:nvPr>
            <p:ph type="title"/>
          </p:nvPr>
        </p:nvSpPr>
        <p:spPr/>
        <p:txBody>
          <a:bodyPr/>
          <a:lstStyle/>
          <a:p>
            <a:pPr algn="ctr"/>
            <a:r>
              <a:rPr lang="pt-PT" dirty="0"/>
              <a:t>Environmental sensors</a:t>
            </a:r>
          </a:p>
        </p:txBody>
      </p:sp>
      <p:pic>
        <p:nvPicPr>
          <p:cNvPr id="4" name="Content Placeholder 3">
            <a:extLst>
              <a:ext uri="{FF2B5EF4-FFF2-40B4-BE49-F238E27FC236}">
                <a16:creationId xmlns:a16="http://schemas.microsoft.com/office/drawing/2014/main" id="{A2964D93-8CA7-4B31-B865-93440ACA75D6}"/>
              </a:ext>
            </a:extLst>
          </p:cNvPr>
          <p:cNvPicPr>
            <a:picLocks noGrp="1" noChangeAspect="1"/>
          </p:cNvPicPr>
          <p:nvPr>
            <p:ph idx="1"/>
          </p:nvPr>
        </p:nvPicPr>
        <p:blipFill>
          <a:blip r:embed="rId2"/>
          <a:stretch>
            <a:fillRect/>
          </a:stretch>
        </p:blipFill>
        <p:spPr>
          <a:xfrm>
            <a:off x="585500" y="1690688"/>
            <a:ext cx="5420597" cy="4499097"/>
          </a:xfrm>
          <a:prstGeom prst="rect">
            <a:avLst/>
          </a:prstGeom>
        </p:spPr>
      </p:pic>
      <p:pic>
        <p:nvPicPr>
          <p:cNvPr id="5" name="Picture 4">
            <a:extLst>
              <a:ext uri="{FF2B5EF4-FFF2-40B4-BE49-F238E27FC236}">
                <a16:creationId xmlns:a16="http://schemas.microsoft.com/office/drawing/2014/main" id="{606DA595-D369-49B0-BD5F-9B33B3826899}"/>
              </a:ext>
            </a:extLst>
          </p:cNvPr>
          <p:cNvPicPr>
            <a:picLocks noChangeAspect="1"/>
          </p:cNvPicPr>
          <p:nvPr/>
        </p:nvPicPr>
        <p:blipFill>
          <a:blip r:embed="rId3"/>
          <a:stretch>
            <a:fillRect/>
          </a:stretch>
        </p:blipFill>
        <p:spPr>
          <a:xfrm>
            <a:off x="6096000" y="1690687"/>
            <a:ext cx="6182692" cy="4400623"/>
          </a:xfrm>
          <a:prstGeom prst="rect">
            <a:avLst/>
          </a:prstGeom>
        </p:spPr>
      </p:pic>
      <p:sp>
        <p:nvSpPr>
          <p:cNvPr id="6" name="TextBox 5">
            <a:extLst>
              <a:ext uri="{FF2B5EF4-FFF2-40B4-BE49-F238E27FC236}">
                <a16:creationId xmlns:a16="http://schemas.microsoft.com/office/drawing/2014/main" id="{8D454C32-C6C4-4B6B-9ECA-832F0089FB6B}"/>
              </a:ext>
            </a:extLst>
          </p:cNvPr>
          <p:cNvSpPr txBox="1"/>
          <p:nvPr/>
        </p:nvSpPr>
        <p:spPr>
          <a:xfrm>
            <a:off x="6185905" y="6325464"/>
            <a:ext cx="558406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Sensors used for remote sensing</a:t>
            </a:r>
            <a:endPar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E7CA574-FE58-4F6A-98A1-190A643567AD}"/>
              </a:ext>
            </a:extLst>
          </p:cNvPr>
          <p:cNvSpPr txBox="1"/>
          <p:nvPr/>
        </p:nvSpPr>
        <p:spPr>
          <a:xfrm>
            <a:off x="585500" y="6325464"/>
            <a:ext cx="499937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Environmental IoT sensors</a:t>
            </a:r>
            <a:endPar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873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5BE2C-A7F1-49A5-8CAE-BE3CAB34FDF5}"/>
              </a:ext>
            </a:extLst>
          </p:cNvPr>
          <p:cNvSpPr>
            <a:spLocks noGrp="1"/>
          </p:cNvSpPr>
          <p:nvPr>
            <p:ph type="title"/>
          </p:nvPr>
        </p:nvSpPr>
        <p:spPr/>
        <p:txBody>
          <a:bodyPr/>
          <a:lstStyle/>
          <a:p>
            <a:pPr algn="ctr"/>
            <a:r>
              <a:rPr lang="pt-PT" dirty="0"/>
              <a:t>Environmental models</a:t>
            </a:r>
          </a:p>
        </p:txBody>
      </p:sp>
      <p:pic>
        <p:nvPicPr>
          <p:cNvPr id="4" name="Content Placeholder 3">
            <a:extLst>
              <a:ext uri="{FF2B5EF4-FFF2-40B4-BE49-F238E27FC236}">
                <a16:creationId xmlns:a16="http://schemas.microsoft.com/office/drawing/2014/main" id="{93C7EED2-2740-49EC-8D37-9C3C9DBF3A9C}"/>
              </a:ext>
            </a:extLst>
          </p:cNvPr>
          <p:cNvPicPr>
            <a:picLocks noGrp="1" noChangeAspect="1"/>
          </p:cNvPicPr>
          <p:nvPr>
            <p:ph idx="1"/>
          </p:nvPr>
        </p:nvPicPr>
        <p:blipFill>
          <a:blip r:embed="rId2"/>
          <a:stretch>
            <a:fillRect/>
          </a:stretch>
        </p:blipFill>
        <p:spPr>
          <a:xfrm>
            <a:off x="2532248" y="1305733"/>
            <a:ext cx="7127503" cy="4905400"/>
          </a:xfrm>
          <a:prstGeom prst="rect">
            <a:avLst/>
          </a:prstGeom>
        </p:spPr>
      </p:pic>
      <p:sp>
        <p:nvSpPr>
          <p:cNvPr id="5" name="TextBox 4">
            <a:extLst>
              <a:ext uri="{FF2B5EF4-FFF2-40B4-BE49-F238E27FC236}">
                <a16:creationId xmlns:a16="http://schemas.microsoft.com/office/drawing/2014/main" id="{950ED3C6-9B82-4034-B61D-88F5E2A49541}"/>
              </a:ext>
            </a:extLst>
          </p:cNvPr>
          <p:cNvSpPr txBox="1"/>
          <p:nvPr/>
        </p:nvSpPr>
        <p:spPr>
          <a:xfrm>
            <a:off x="2532185" y="6280894"/>
            <a:ext cx="703384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Water resource management models</a:t>
            </a:r>
            <a:endParaRPr kumimoji="0" lang="pt-PT"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8432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84117-6AC2-4989-A3DD-7232568F4F88}"/>
              </a:ext>
            </a:extLst>
          </p:cNvPr>
          <p:cNvSpPr>
            <a:spLocks noGrp="1"/>
          </p:cNvSpPr>
          <p:nvPr>
            <p:ph type="title"/>
          </p:nvPr>
        </p:nvSpPr>
        <p:spPr/>
        <p:txBody>
          <a:bodyPr/>
          <a:lstStyle/>
          <a:p>
            <a:pPr algn="ctr"/>
            <a:r>
              <a:rPr lang="pt-PT" dirty="0"/>
              <a:t>Environmental apps</a:t>
            </a:r>
          </a:p>
        </p:txBody>
      </p:sp>
      <p:pic>
        <p:nvPicPr>
          <p:cNvPr id="16" name="Content Placeholder 15">
            <a:extLst>
              <a:ext uri="{FF2B5EF4-FFF2-40B4-BE49-F238E27FC236}">
                <a16:creationId xmlns:a16="http://schemas.microsoft.com/office/drawing/2014/main" id="{B0113757-D4E0-4D87-863A-7DBFD4EF6B05}"/>
              </a:ext>
            </a:extLst>
          </p:cNvPr>
          <p:cNvPicPr>
            <a:picLocks noGrp="1" noChangeAspect="1"/>
          </p:cNvPicPr>
          <p:nvPr>
            <p:ph idx="1"/>
          </p:nvPr>
        </p:nvPicPr>
        <p:blipFill>
          <a:blip r:embed="rId2"/>
          <a:stretch>
            <a:fillRect/>
          </a:stretch>
        </p:blipFill>
        <p:spPr>
          <a:xfrm>
            <a:off x="1685925" y="1459510"/>
            <a:ext cx="8820150" cy="4295775"/>
          </a:xfrm>
          <a:prstGeom prst="rect">
            <a:avLst/>
          </a:prstGeom>
        </p:spPr>
      </p:pic>
      <p:sp>
        <p:nvSpPr>
          <p:cNvPr id="17" name="TextBox 16">
            <a:extLst>
              <a:ext uri="{FF2B5EF4-FFF2-40B4-BE49-F238E27FC236}">
                <a16:creationId xmlns:a16="http://schemas.microsoft.com/office/drawing/2014/main" id="{7912A8C1-E41E-4DB9-8571-77BA11D5BD87}"/>
              </a:ext>
            </a:extLst>
          </p:cNvPr>
          <p:cNvSpPr txBox="1"/>
          <p:nvPr/>
        </p:nvSpPr>
        <p:spPr>
          <a:xfrm>
            <a:off x="3896751" y="6091311"/>
            <a:ext cx="429064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Apple’s apps for Earth</a:t>
            </a:r>
            <a:endPar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561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8B60-A806-40ED-944A-804F113D500D}"/>
              </a:ext>
            </a:extLst>
          </p:cNvPr>
          <p:cNvSpPr>
            <a:spLocks noGrp="1"/>
          </p:cNvSpPr>
          <p:nvPr>
            <p:ph type="title"/>
          </p:nvPr>
        </p:nvSpPr>
        <p:spPr/>
        <p:txBody>
          <a:bodyPr/>
          <a:lstStyle/>
          <a:p>
            <a:pPr algn="ctr"/>
            <a:r>
              <a:rPr lang="pt-PT" dirty="0"/>
              <a:t>AI approaches</a:t>
            </a:r>
          </a:p>
        </p:txBody>
      </p:sp>
      <p:sp>
        <p:nvSpPr>
          <p:cNvPr id="3" name="Content Placeholder 2">
            <a:extLst>
              <a:ext uri="{FF2B5EF4-FFF2-40B4-BE49-F238E27FC236}">
                <a16:creationId xmlns:a16="http://schemas.microsoft.com/office/drawing/2014/main" id="{32D5E58D-9642-4512-8B1B-4C90AA23C11B}"/>
              </a:ext>
            </a:extLst>
          </p:cNvPr>
          <p:cNvSpPr>
            <a:spLocks noGrp="1"/>
          </p:cNvSpPr>
          <p:nvPr>
            <p:ph idx="1"/>
          </p:nvPr>
        </p:nvSpPr>
        <p:spPr/>
        <p:txBody>
          <a:bodyPr>
            <a:normAutofit/>
          </a:bodyPr>
          <a:lstStyle/>
          <a:p>
            <a:pPr marL="0" indent="0">
              <a:buNone/>
            </a:pPr>
            <a:r>
              <a:rPr lang="en-US" dirty="0"/>
              <a:t>Machine learning and NOVA environmental engineering students</a:t>
            </a:r>
            <a:endParaRPr lang="pt-PT" dirty="0"/>
          </a:p>
          <a:p>
            <a:pPr marL="0" indent="0">
              <a:buNone/>
            </a:pPr>
            <a:endParaRPr lang="pt-PT" dirty="0"/>
          </a:p>
          <a:p>
            <a:pPr marL="457200" lvl="1" indent="0">
              <a:buNone/>
            </a:pPr>
            <a:r>
              <a:rPr lang="pt-PT" dirty="0"/>
              <a:t>Input</a:t>
            </a:r>
          </a:p>
          <a:p>
            <a:pPr marL="914400" lvl="2" indent="0">
              <a:buNone/>
            </a:pPr>
            <a:r>
              <a:rPr lang="pt-PT" dirty="0"/>
              <a:t>Environmental Engineering students 1982-2019</a:t>
            </a:r>
          </a:p>
          <a:p>
            <a:pPr marL="914400" lvl="2" indent="0">
              <a:buNone/>
            </a:pPr>
            <a:endParaRPr lang="pt-PT" dirty="0"/>
          </a:p>
          <a:p>
            <a:pPr marL="457200" lvl="1" indent="0">
              <a:buNone/>
            </a:pPr>
            <a:r>
              <a:rPr lang="pt-PT" dirty="0"/>
              <a:t>Output</a:t>
            </a:r>
          </a:p>
          <a:p>
            <a:pPr marL="914400" lvl="2" indent="0">
              <a:buNone/>
            </a:pPr>
            <a:r>
              <a:rPr lang="pt-PT" dirty="0"/>
              <a:t>Success (conventional, craftsmanship, societal) 1982-2019</a:t>
            </a:r>
          </a:p>
          <a:p>
            <a:pPr marL="914400" lvl="2" indent="0">
              <a:buNone/>
            </a:pPr>
            <a:endParaRPr lang="pt-PT" dirty="0"/>
          </a:p>
          <a:p>
            <a:pPr marL="457200" lvl="1" indent="0">
              <a:buNone/>
            </a:pPr>
            <a:r>
              <a:rPr lang="pt-PT" dirty="0"/>
              <a:t>Hidden nodes</a:t>
            </a:r>
          </a:p>
          <a:p>
            <a:pPr marL="914400" lvl="2" indent="0">
              <a:buNone/>
            </a:pPr>
            <a:r>
              <a:rPr lang="pt-PT" dirty="0"/>
              <a:t>Accounting for </a:t>
            </a:r>
            <a:r>
              <a:rPr lang="pt-PT" i="1" dirty="0"/>
              <a:t>F in Output= F (Input)</a:t>
            </a:r>
          </a:p>
        </p:txBody>
      </p:sp>
    </p:spTree>
    <p:extLst>
      <p:ext uri="{BB962C8B-B14F-4D97-AF65-F5344CB8AC3E}">
        <p14:creationId xmlns:p14="http://schemas.microsoft.com/office/powerpoint/2010/main" val="2506107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4F5217-B5A7-4F34-A3EF-E442C85D8691}"/>
              </a:ext>
            </a:extLst>
          </p:cNvPr>
          <p:cNvSpPr>
            <a:spLocks noGrp="1"/>
          </p:cNvSpPr>
          <p:nvPr>
            <p:ph type="title"/>
          </p:nvPr>
        </p:nvSpPr>
        <p:spPr/>
        <p:txBody>
          <a:bodyPr/>
          <a:lstStyle/>
          <a:p>
            <a:pPr algn="ctr"/>
            <a:r>
              <a:rPr lang="pt-PT" dirty="0"/>
              <a:t>Neural networks</a:t>
            </a:r>
          </a:p>
        </p:txBody>
      </p:sp>
      <p:pic>
        <p:nvPicPr>
          <p:cNvPr id="6" name="Content Placeholder 5">
            <a:extLst>
              <a:ext uri="{FF2B5EF4-FFF2-40B4-BE49-F238E27FC236}">
                <a16:creationId xmlns:a16="http://schemas.microsoft.com/office/drawing/2014/main" id="{4B692B6C-CA20-4741-9F61-7E8112A695DD}"/>
              </a:ext>
            </a:extLst>
          </p:cNvPr>
          <p:cNvPicPr>
            <a:picLocks noGrp="1" noChangeAspect="1"/>
          </p:cNvPicPr>
          <p:nvPr>
            <p:ph idx="1"/>
          </p:nvPr>
        </p:nvPicPr>
        <p:blipFill>
          <a:blip r:embed="rId2"/>
          <a:stretch>
            <a:fillRect/>
          </a:stretch>
        </p:blipFill>
        <p:spPr>
          <a:xfrm>
            <a:off x="3152775" y="1614487"/>
            <a:ext cx="5886450" cy="3629025"/>
          </a:xfrm>
          <a:prstGeom prst="rect">
            <a:avLst/>
          </a:prstGeom>
        </p:spPr>
      </p:pic>
    </p:spTree>
    <p:extLst>
      <p:ext uri="{BB962C8B-B14F-4D97-AF65-F5344CB8AC3E}">
        <p14:creationId xmlns:p14="http://schemas.microsoft.com/office/powerpoint/2010/main" val="22151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8676-C625-4495-A215-C80054327BAC}"/>
              </a:ext>
            </a:extLst>
          </p:cNvPr>
          <p:cNvSpPr>
            <a:spLocks noGrp="1"/>
          </p:cNvSpPr>
          <p:nvPr>
            <p:ph type="title"/>
          </p:nvPr>
        </p:nvSpPr>
        <p:spPr/>
        <p:txBody>
          <a:bodyPr/>
          <a:lstStyle/>
          <a:p>
            <a:pPr algn="ctr"/>
            <a:r>
              <a:rPr lang="pt-PT" dirty="0"/>
              <a:t>Neural networks</a:t>
            </a:r>
          </a:p>
        </p:txBody>
      </p:sp>
      <p:pic>
        <p:nvPicPr>
          <p:cNvPr id="4" name="Content Placeholder 3">
            <a:extLst>
              <a:ext uri="{FF2B5EF4-FFF2-40B4-BE49-F238E27FC236}">
                <a16:creationId xmlns:a16="http://schemas.microsoft.com/office/drawing/2014/main" id="{B4F5368D-45A5-4683-846E-63FAEC68CC87}"/>
              </a:ext>
            </a:extLst>
          </p:cNvPr>
          <p:cNvPicPr>
            <a:picLocks noGrp="1" noChangeAspect="1"/>
          </p:cNvPicPr>
          <p:nvPr>
            <p:ph idx="1"/>
          </p:nvPr>
        </p:nvPicPr>
        <p:blipFill>
          <a:blip r:embed="rId2"/>
          <a:stretch>
            <a:fillRect/>
          </a:stretch>
        </p:blipFill>
        <p:spPr>
          <a:xfrm>
            <a:off x="1609725" y="3091656"/>
            <a:ext cx="8972550" cy="1819275"/>
          </a:xfrm>
          <a:prstGeom prst="rect">
            <a:avLst/>
          </a:prstGeom>
        </p:spPr>
      </p:pic>
    </p:spTree>
    <p:extLst>
      <p:ext uri="{BB962C8B-B14F-4D97-AF65-F5344CB8AC3E}">
        <p14:creationId xmlns:p14="http://schemas.microsoft.com/office/powerpoint/2010/main" val="3450615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CE444-896D-4328-B659-48E175A2648F}"/>
              </a:ext>
            </a:extLst>
          </p:cNvPr>
          <p:cNvSpPr>
            <a:spLocks noGrp="1"/>
          </p:cNvSpPr>
          <p:nvPr>
            <p:ph type="title"/>
          </p:nvPr>
        </p:nvSpPr>
        <p:spPr/>
        <p:txBody>
          <a:bodyPr/>
          <a:lstStyle/>
          <a:p>
            <a:pPr algn="ctr"/>
            <a:r>
              <a:rPr lang="pt-PT" dirty="0"/>
              <a:t>Neural networks</a:t>
            </a:r>
          </a:p>
        </p:txBody>
      </p:sp>
      <p:pic>
        <p:nvPicPr>
          <p:cNvPr id="8" name="Content Placeholder 7" descr="A close up of a logo&#10;&#10;Description automatically generated">
            <a:extLst>
              <a:ext uri="{FF2B5EF4-FFF2-40B4-BE49-F238E27FC236}">
                <a16:creationId xmlns:a16="http://schemas.microsoft.com/office/drawing/2014/main" id="{A8167BDA-8A5E-4899-BD3B-F387D1B285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4671" y="1535711"/>
            <a:ext cx="7202657" cy="4821418"/>
          </a:xfrm>
        </p:spPr>
      </p:pic>
    </p:spTree>
    <p:extLst>
      <p:ext uri="{BB962C8B-B14F-4D97-AF65-F5344CB8AC3E}">
        <p14:creationId xmlns:p14="http://schemas.microsoft.com/office/powerpoint/2010/main" val="1041877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78D42-F1C3-4FB4-9C54-8705A7CCFE82}"/>
              </a:ext>
            </a:extLst>
          </p:cNvPr>
          <p:cNvSpPr>
            <a:spLocks noGrp="1"/>
          </p:cNvSpPr>
          <p:nvPr>
            <p:ph type="title"/>
          </p:nvPr>
        </p:nvSpPr>
        <p:spPr/>
        <p:txBody>
          <a:bodyPr/>
          <a:lstStyle/>
          <a:p>
            <a:pPr algn="ctr"/>
            <a:r>
              <a:rPr lang="pt-PT" dirty="0"/>
              <a:t>Chat bots</a:t>
            </a:r>
          </a:p>
        </p:txBody>
      </p:sp>
      <p:pic>
        <p:nvPicPr>
          <p:cNvPr id="12" name="Content Placeholder 11" descr="A screenshot of a cell phone&#10;&#10;Description automatically generated">
            <a:extLst>
              <a:ext uri="{FF2B5EF4-FFF2-40B4-BE49-F238E27FC236}">
                <a16:creationId xmlns:a16="http://schemas.microsoft.com/office/drawing/2014/main" id="{52688235-833F-4973-A4E8-3F7B025765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3012" y="1600200"/>
            <a:ext cx="9705975" cy="3657600"/>
          </a:xfrm>
        </p:spPr>
      </p:pic>
    </p:spTree>
    <p:extLst>
      <p:ext uri="{BB962C8B-B14F-4D97-AF65-F5344CB8AC3E}">
        <p14:creationId xmlns:p14="http://schemas.microsoft.com/office/powerpoint/2010/main" val="3787756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A3CAB7-3293-43E6-A8BE-C5347512DBBB}"/>
              </a:ext>
            </a:extLst>
          </p:cNvPr>
          <p:cNvPicPr>
            <a:picLocks noChangeAspect="1"/>
          </p:cNvPicPr>
          <p:nvPr/>
        </p:nvPicPr>
        <p:blipFill>
          <a:blip r:embed="rId2"/>
          <a:stretch>
            <a:fillRect/>
          </a:stretch>
        </p:blipFill>
        <p:spPr>
          <a:xfrm>
            <a:off x="3744685" y="44903"/>
            <a:ext cx="4702629" cy="6768193"/>
          </a:xfrm>
          <a:prstGeom prst="rect">
            <a:avLst/>
          </a:prstGeom>
        </p:spPr>
      </p:pic>
      <p:sp>
        <p:nvSpPr>
          <p:cNvPr id="2" name="Title 1">
            <a:extLst>
              <a:ext uri="{FF2B5EF4-FFF2-40B4-BE49-F238E27FC236}">
                <a16:creationId xmlns:a16="http://schemas.microsoft.com/office/drawing/2014/main" id="{76DDC213-1521-454A-B390-D9966F27142F}"/>
              </a:ext>
            </a:extLst>
          </p:cNvPr>
          <p:cNvSpPr>
            <a:spLocks noGrp="1"/>
          </p:cNvSpPr>
          <p:nvPr>
            <p:ph type="title"/>
          </p:nvPr>
        </p:nvSpPr>
        <p:spPr/>
        <p:txBody>
          <a:bodyPr/>
          <a:lstStyle/>
          <a:p>
            <a:endParaRPr lang="pt-PT" dirty="0"/>
          </a:p>
        </p:txBody>
      </p:sp>
      <p:sp>
        <p:nvSpPr>
          <p:cNvPr id="3" name="Content Placeholder 2">
            <a:extLst>
              <a:ext uri="{FF2B5EF4-FFF2-40B4-BE49-F238E27FC236}">
                <a16:creationId xmlns:a16="http://schemas.microsoft.com/office/drawing/2014/main" id="{585C182D-9A0C-400B-8C16-8A43EF5D4F7A}"/>
              </a:ext>
            </a:extLst>
          </p:cNvPr>
          <p:cNvSpPr>
            <a:spLocks noGrp="1"/>
          </p:cNvSpPr>
          <p:nvPr>
            <p:ph idx="1"/>
          </p:nvPr>
        </p:nvSpPr>
        <p:spPr/>
        <p:txBody>
          <a:bodyPr/>
          <a:lstStyle/>
          <a:p>
            <a:endParaRPr lang="pt-PT" dirty="0"/>
          </a:p>
        </p:txBody>
      </p:sp>
    </p:spTree>
    <p:extLst>
      <p:ext uri="{BB962C8B-B14F-4D97-AF65-F5344CB8AC3E}">
        <p14:creationId xmlns:p14="http://schemas.microsoft.com/office/powerpoint/2010/main" val="1593814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9351B-FD0B-4F28-9D18-14A75357F6F2}"/>
              </a:ext>
            </a:extLst>
          </p:cNvPr>
          <p:cNvSpPr>
            <a:spLocks noGrp="1"/>
          </p:cNvSpPr>
          <p:nvPr>
            <p:ph type="title"/>
          </p:nvPr>
        </p:nvSpPr>
        <p:spPr/>
        <p:txBody>
          <a:bodyPr/>
          <a:lstStyle/>
          <a:p>
            <a:pPr algn="ctr"/>
            <a:r>
              <a:rPr lang="pt-PT" dirty="0"/>
              <a:t>New interfaces: VR/AR/AI</a:t>
            </a:r>
          </a:p>
        </p:txBody>
      </p:sp>
      <p:pic>
        <p:nvPicPr>
          <p:cNvPr id="4" name="Content Placeholder 3">
            <a:extLst>
              <a:ext uri="{FF2B5EF4-FFF2-40B4-BE49-F238E27FC236}">
                <a16:creationId xmlns:a16="http://schemas.microsoft.com/office/drawing/2014/main" id="{C7126A7B-0B8D-466E-8BC7-62CEF26399C4}"/>
              </a:ext>
            </a:extLst>
          </p:cNvPr>
          <p:cNvPicPr>
            <a:picLocks noGrp="1" noChangeAspect="1"/>
          </p:cNvPicPr>
          <p:nvPr>
            <p:ph idx="1"/>
          </p:nvPr>
        </p:nvPicPr>
        <p:blipFill>
          <a:blip r:embed="rId2"/>
          <a:stretch>
            <a:fillRect/>
          </a:stretch>
        </p:blipFill>
        <p:spPr>
          <a:xfrm>
            <a:off x="4133652" y="2541479"/>
            <a:ext cx="4576485" cy="2562832"/>
          </a:xfrm>
          <a:prstGeom prst="rect">
            <a:avLst/>
          </a:prstGeom>
        </p:spPr>
      </p:pic>
      <p:pic>
        <p:nvPicPr>
          <p:cNvPr id="5" name="Picture 4">
            <a:extLst>
              <a:ext uri="{FF2B5EF4-FFF2-40B4-BE49-F238E27FC236}">
                <a16:creationId xmlns:a16="http://schemas.microsoft.com/office/drawing/2014/main" id="{631FE61C-7463-4BBB-A676-B4CDFA15F407}"/>
              </a:ext>
            </a:extLst>
          </p:cNvPr>
          <p:cNvPicPr>
            <a:picLocks noChangeAspect="1"/>
          </p:cNvPicPr>
          <p:nvPr/>
        </p:nvPicPr>
        <p:blipFill>
          <a:blip r:embed="rId3"/>
          <a:stretch>
            <a:fillRect/>
          </a:stretch>
        </p:blipFill>
        <p:spPr>
          <a:xfrm>
            <a:off x="196948" y="2541479"/>
            <a:ext cx="3851251" cy="2562832"/>
          </a:xfrm>
          <a:prstGeom prst="rect">
            <a:avLst/>
          </a:prstGeom>
        </p:spPr>
      </p:pic>
      <p:pic>
        <p:nvPicPr>
          <p:cNvPr id="6" name="Picture 5">
            <a:extLst>
              <a:ext uri="{FF2B5EF4-FFF2-40B4-BE49-F238E27FC236}">
                <a16:creationId xmlns:a16="http://schemas.microsoft.com/office/drawing/2014/main" id="{5ABBA05B-5581-4007-B65A-E7639D102F9C}"/>
              </a:ext>
            </a:extLst>
          </p:cNvPr>
          <p:cNvPicPr>
            <a:picLocks noChangeAspect="1"/>
          </p:cNvPicPr>
          <p:nvPr/>
        </p:nvPicPr>
        <p:blipFill>
          <a:blip r:embed="rId4"/>
          <a:stretch>
            <a:fillRect/>
          </a:stretch>
        </p:blipFill>
        <p:spPr>
          <a:xfrm>
            <a:off x="8795591" y="2541479"/>
            <a:ext cx="3396409" cy="2547307"/>
          </a:xfrm>
          <a:prstGeom prst="rect">
            <a:avLst/>
          </a:prstGeom>
        </p:spPr>
      </p:pic>
      <p:sp>
        <p:nvSpPr>
          <p:cNvPr id="7" name="TextBox 6">
            <a:extLst>
              <a:ext uri="{FF2B5EF4-FFF2-40B4-BE49-F238E27FC236}">
                <a16:creationId xmlns:a16="http://schemas.microsoft.com/office/drawing/2014/main" id="{1F9B6FDD-6A46-42F1-B3C2-863713DE4B2C}"/>
              </a:ext>
            </a:extLst>
          </p:cNvPr>
          <p:cNvSpPr txBox="1"/>
          <p:nvPr/>
        </p:nvSpPr>
        <p:spPr>
          <a:xfrm>
            <a:off x="295422" y="5514535"/>
            <a:ext cx="361539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https://www.youtube.com/watch?v=UaC0UoakO7k</a:t>
            </a:r>
            <a:r>
              <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 name="TextBox 7">
            <a:extLst>
              <a:ext uri="{FF2B5EF4-FFF2-40B4-BE49-F238E27FC236}">
                <a16:creationId xmlns:a16="http://schemas.microsoft.com/office/drawing/2014/main" id="{B31C31A5-22D6-4029-8F89-43D27753A3F7}"/>
              </a:ext>
            </a:extLst>
          </p:cNvPr>
          <p:cNvSpPr txBox="1"/>
          <p:nvPr/>
        </p:nvSpPr>
        <p:spPr>
          <a:xfrm>
            <a:off x="4234375" y="5514535"/>
            <a:ext cx="44757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1800" b="0" i="0" u="none" strike="noStrike" kern="1200" cap="none" spc="0" normalizeH="0" baseline="0" noProof="0">
                <a:ln>
                  <a:noFill/>
                </a:ln>
                <a:solidFill>
                  <a:prstClr val="black"/>
                </a:solidFill>
                <a:effectLst/>
                <a:uLnTx/>
                <a:uFillTx/>
                <a:latin typeface="Calibri" panose="020F0502020204030204"/>
                <a:ea typeface="+mn-ea"/>
                <a:cs typeface="+mn-cs"/>
                <a:hlinkClick r:id="rId6"/>
              </a:rPr>
              <a:t>https://www.youtube.com/watch?v=qXcIZ1R68SQ</a:t>
            </a:r>
            <a:endPar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313F7EA-ECEE-4773-B651-89A9A8E78B1B}"/>
              </a:ext>
            </a:extLst>
          </p:cNvPr>
          <p:cNvSpPr txBox="1"/>
          <p:nvPr/>
        </p:nvSpPr>
        <p:spPr>
          <a:xfrm>
            <a:off x="8795591" y="5514535"/>
            <a:ext cx="32604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https://www.youtube.com/watch?v=hnMBTU-kyh0</a:t>
            </a:r>
            <a:endParaRPr kumimoji="0" lang="pt-P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097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1C86A-F295-46D6-9E94-CC509B77E04D}"/>
              </a:ext>
            </a:extLst>
          </p:cNvPr>
          <p:cNvSpPr>
            <a:spLocks noGrp="1"/>
          </p:cNvSpPr>
          <p:nvPr>
            <p:ph type="title"/>
          </p:nvPr>
        </p:nvSpPr>
        <p:spPr/>
        <p:txBody>
          <a:bodyPr/>
          <a:lstStyle/>
          <a:p>
            <a:r>
              <a:rPr lang="pt-PT" dirty="0"/>
              <a:t>Product development</a:t>
            </a:r>
          </a:p>
        </p:txBody>
      </p:sp>
      <p:sp>
        <p:nvSpPr>
          <p:cNvPr id="3" name="Content Placeholder 2">
            <a:extLst>
              <a:ext uri="{FF2B5EF4-FFF2-40B4-BE49-F238E27FC236}">
                <a16:creationId xmlns:a16="http://schemas.microsoft.com/office/drawing/2014/main" id="{0662ACBC-CEB2-48B4-912C-27F8D1BF613C}"/>
              </a:ext>
            </a:extLst>
          </p:cNvPr>
          <p:cNvSpPr>
            <a:spLocks noGrp="1"/>
          </p:cNvSpPr>
          <p:nvPr>
            <p:ph idx="1"/>
          </p:nvPr>
        </p:nvSpPr>
        <p:spPr/>
        <p:txBody>
          <a:bodyPr>
            <a:normAutofit fontScale="62500" lnSpcReduction="20000"/>
          </a:bodyPr>
          <a:lstStyle/>
          <a:p>
            <a:pPr marL="0" indent="0">
              <a:buNone/>
            </a:pPr>
            <a:r>
              <a:rPr lang="pt-PT" dirty="0"/>
              <a:t>Generation and selection of ideas</a:t>
            </a:r>
          </a:p>
          <a:p>
            <a:pPr marL="0" indent="0">
              <a:buNone/>
            </a:pPr>
            <a:endParaRPr lang="pt-PT" dirty="0"/>
          </a:p>
          <a:p>
            <a:pPr marL="0" indent="0">
              <a:buNone/>
            </a:pPr>
            <a:r>
              <a:rPr lang="pt-PT" dirty="0"/>
              <a:t>Prototyping</a:t>
            </a:r>
          </a:p>
          <a:p>
            <a:pPr marL="0" indent="0">
              <a:buNone/>
            </a:pPr>
            <a:endParaRPr lang="pt-PT" dirty="0"/>
          </a:p>
          <a:p>
            <a:pPr marL="0" indent="0">
              <a:buNone/>
            </a:pPr>
            <a:r>
              <a:rPr lang="pt-PT" dirty="0"/>
              <a:t>Intellectual property</a:t>
            </a:r>
          </a:p>
          <a:p>
            <a:pPr marL="0" indent="0">
              <a:buNone/>
            </a:pPr>
            <a:endParaRPr lang="pt-PT" dirty="0"/>
          </a:p>
          <a:p>
            <a:pPr marL="0" indent="0">
              <a:buNone/>
            </a:pPr>
            <a:r>
              <a:rPr lang="pt-PT" dirty="0"/>
              <a:t>Communication</a:t>
            </a:r>
          </a:p>
          <a:p>
            <a:pPr marL="0" indent="0">
              <a:buNone/>
            </a:pPr>
            <a:endParaRPr lang="pt-PT" dirty="0"/>
          </a:p>
          <a:p>
            <a:pPr marL="0" indent="0">
              <a:buNone/>
            </a:pPr>
            <a:r>
              <a:rPr lang="pt-PT" dirty="0"/>
              <a:t>Financing</a:t>
            </a:r>
          </a:p>
          <a:p>
            <a:pPr marL="0" indent="0">
              <a:buNone/>
            </a:pPr>
            <a:endParaRPr lang="pt-PT" dirty="0"/>
          </a:p>
          <a:p>
            <a:pPr marL="0" indent="0">
              <a:buNone/>
            </a:pPr>
            <a:r>
              <a:rPr lang="pt-PT" dirty="0"/>
              <a:t>MVP</a:t>
            </a:r>
          </a:p>
          <a:p>
            <a:pPr marL="0" indent="0">
              <a:buNone/>
            </a:pPr>
            <a:endParaRPr lang="pt-PT" dirty="0"/>
          </a:p>
          <a:p>
            <a:pPr marL="0" indent="0">
              <a:buNone/>
            </a:pPr>
            <a:r>
              <a:rPr lang="pt-PT" dirty="0"/>
              <a:t>Marketing and sales</a:t>
            </a:r>
          </a:p>
        </p:txBody>
      </p:sp>
      <p:pic>
        <p:nvPicPr>
          <p:cNvPr id="4" name="Picture 3">
            <a:extLst>
              <a:ext uri="{FF2B5EF4-FFF2-40B4-BE49-F238E27FC236}">
                <a16:creationId xmlns:a16="http://schemas.microsoft.com/office/drawing/2014/main" id="{BCA1E041-C1C2-4012-8E12-C1318E7408D9}"/>
              </a:ext>
            </a:extLst>
          </p:cNvPr>
          <p:cNvPicPr>
            <a:picLocks noChangeAspect="1"/>
          </p:cNvPicPr>
          <p:nvPr/>
        </p:nvPicPr>
        <p:blipFill>
          <a:blip r:embed="rId2"/>
          <a:stretch>
            <a:fillRect/>
          </a:stretch>
        </p:blipFill>
        <p:spPr>
          <a:xfrm>
            <a:off x="6650993" y="734477"/>
            <a:ext cx="3683706" cy="2013189"/>
          </a:xfrm>
          <a:prstGeom prst="rect">
            <a:avLst/>
          </a:prstGeom>
        </p:spPr>
      </p:pic>
      <p:pic>
        <p:nvPicPr>
          <p:cNvPr id="6" name="Picture 5">
            <a:extLst>
              <a:ext uri="{FF2B5EF4-FFF2-40B4-BE49-F238E27FC236}">
                <a16:creationId xmlns:a16="http://schemas.microsoft.com/office/drawing/2014/main" id="{64E4B187-92C8-4B3B-9A6A-5BF6FBDC6F2B}"/>
              </a:ext>
            </a:extLst>
          </p:cNvPr>
          <p:cNvPicPr>
            <a:picLocks noChangeAspect="1"/>
          </p:cNvPicPr>
          <p:nvPr/>
        </p:nvPicPr>
        <p:blipFill>
          <a:blip r:embed="rId3"/>
          <a:stretch>
            <a:fillRect/>
          </a:stretch>
        </p:blipFill>
        <p:spPr>
          <a:xfrm>
            <a:off x="5345723" y="2832402"/>
            <a:ext cx="6732467" cy="3787012"/>
          </a:xfrm>
          <a:prstGeom prst="rect">
            <a:avLst/>
          </a:prstGeom>
        </p:spPr>
      </p:pic>
    </p:spTree>
    <p:extLst>
      <p:ext uri="{BB962C8B-B14F-4D97-AF65-F5344CB8AC3E}">
        <p14:creationId xmlns:p14="http://schemas.microsoft.com/office/powerpoint/2010/main" val="3508504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E523F-1055-4E1A-A308-1B0EE7C17CDE}"/>
              </a:ext>
            </a:extLst>
          </p:cNvPr>
          <p:cNvSpPr>
            <a:spLocks noGrp="1"/>
          </p:cNvSpPr>
          <p:nvPr>
            <p:ph type="title"/>
          </p:nvPr>
        </p:nvSpPr>
        <p:spPr/>
        <p:txBody>
          <a:bodyPr/>
          <a:lstStyle/>
          <a:p>
            <a:pPr algn="ctr"/>
            <a:r>
              <a:rPr lang="pt-PT" dirty="0"/>
              <a:t>Ars Digita* Layer Cake</a:t>
            </a:r>
          </a:p>
        </p:txBody>
      </p:sp>
      <p:sp>
        <p:nvSpPr>
          <p:cNvPr id="3" name="Content Placeholder 2">
            <a:extLst>
              <a:ext uri="{FF2B5EF4-FFF2-40B4-BE49-F238E27FC236}">
                <a16:creationId xmlns:a16="http://schemas.microsoft.com/office/drawing/2014/main" id="{E1661E64-D63A-408F-A30A-D9FD84253A14}"/>
              </a:ext>
            </a:extLst>
          </p:cNvPr>
          <p:cNvSpPr>
            <a:spLocks noGrp="1"/>
          </p:cNvSpPr>
          <p:nvPr>
            <p:ph idx="1"/>
          </p:nvPr>
        </p:nvSpPr>
        <p:spPr/>
        <p:txBody>
          <a:bodyPr>
            <a:normAutofit fontScale="92500" lnSpcReduction="10000"/>
          </a:bodyPr>
          <a:lstStyle/>
          <a:p>
            <a:pPr marL="0" indent="0">
              <a:buNone/>
            </a:pPr>
            <a:r>
              <a:rPr lang="pt-PT" dirty="0"/>
              <a:t>Ideas</a:t>
            </a:r>
          </a:p>
          <a:p>
            <a:pPr marL="0" indent="0">
              <a:buNone/>
            </a:pPr>
            <a:endParaRPr lang="pt-PT" dirty="0"/>
          </a:p>
          <a:p>
            <a:pPr marL="0" indent="0">
              <a:buNone/>
            </a:pPr>
            <a:r>
              <a:rPr lang="pt-PT" dirty="0"/>
              <a:t>Management (strategic, financial, IP, operations, product and project management, marketing &amp; communications, human resources)</a:t>
            </a:r>
          </a:p>
          <a:p>
            <a:pPr marL="0" indent="0">
              <a:buNone/>
            </a:pPr>
            <a:endParaRPr lang="pt-PT" dirty="0"/>
          </a:p>
          <a:p>
            <a:pPr marL="0" indent="0">
              <a:buNone/>
            </a:pPr>
            <a:r>
              <a:rPr lang="pt-PT" dirty="0"/>
              <a:t>Design (conceptual, UI, UX, industrial)</a:t>
            </a:r>
          </a:p>
          <a:p>
            <a:pPr marL="0" indent="0">
              <a:buNone/>
            </a:pPr>
            <a:endParaRPr lang="pt-PT" dirty="0"/>
          </a:p>
          <a:p>
            <a:pPr marL="0" indent="0">
              <a:buNone/>
            </a:pPr>
            <a:r>
              <a:rPr lang="pt-PT" dirty="0"/>
              <a:t>Technology (energy, communications, hardware, software)</a:t>
            </a:r>
          </a:p>
          <a:p>
            <a:pPr marL="0" indent="0">
              <a:buNone/>
            </a:pPr>
            <a:endParaRPr lang="pt-PT" dirty="0"/>
          </a:p>
          <a:p>
            <a:pPr marL="0" indent="0">
              <a:buNone/>
            </a:pPr>
            <a:r>
              <a:rPr lang="pt-PT" dirty="0"/>
              <a:t>*</a:t>
            </a:r>
            <a:r>
              <a:rPr lang="pt-PT" sz="1900" dirty="0">
                <a:hlinkClick r:id="rId2"/>
              </a:rPr>
              <a:t>https://en.wikipedia.org/wiki/ArsDigita</a:t>
            </a:r>
            <a:endParaRPr lang="pt-PT" sz="1900" dirty="0"/>
          </a:p>
        </p:txBody>
      </p:sp>
    </p:spTree>
    <p:extLst>
      <p:ext uri="{BB962C8B-B14F-4D97-AF65-F5344CB8AC3E}">
        <p14:creationId xmlns:p14="http://schemas.microsoft.com/office/powerpoint/2010/main" val="546721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F86099-F8A7-413E-85E2-39EC863A1D7F}"/>
              </a:ext>
            </a:extLst>
          </p:cNvPr>
          <p:cNvPicPr>
            <a:picLocks noChangeAspect="1"/>
          </p:cNvPicPr>
          <p:nvPr/>
        </p:nvPicPr>
        <p:blipFill>
          <a:blip r:embed="rId2"/>
          <a:stretch>
            <a:fillRect/>
          </a:stretch>
        </p:blipFill>
        <p:spPr>
          <a:xfrm>
            <a:off x="794091" y="1322363"/>
            <a:ext cx="9984230" cy="3967089"/>
          </a:xfrm>
          <a:prstGeom prst="rect">
            <a:avLst/>
          </a:prstGeom>
        </p:spPr>
      </p:pic>
      <p:sp>
        <p:nvSpPr>
          <p:cNvPr id="2" name="Title 1">
            <a:extLst>
              <a:ext uri="{FF2B5EF4-FFF2-40B4-BE49-F238E27FC236}">
                <a16:creationId xmlns:a16="http://schemas.microsoft.com/office/drawing/2014/main" id="{97221070-1D5B-436F-A3BD-69ED9177DAEA}"/>
              </a:ext>
            </a:extLst>
          </p:cNvPr>
          <p:cNvSpPr>
            <a:spLocks noGrp="1"/>
          </p:cNvSpPr>
          <p:nvPr>
            <p:ph type="title"/>
          </p:nvPr>
        </p:nvSpPr>
        <p:spPr/>
        <p:txBody>
          <a:bodyPr/>
          <a:lstStyle/>
          <a:p>
            <a:endParaRPr lang="pt-PT" dirty="0"/>
          </a:p>
        </p:txBody>
      </p:sp>
      <p:sp>
        <p:nvSpPr>
          <p:cNvPr id="3" name="Content Placeholder 2">
            <a:extLst>
              <a:ext uri="{FF2B5EF4-FFF2-40B4-BE49-F238E27FC236}">
                <a16:creationId xmlns:a16="http://schemas.microsoft.com/office/drawing/2014/main" id="{33758271-571F-4079-B58C-FCA6865F199F}"/>
              </a:ext>
            </a:extLst>
          </p:cNvPr>
          <p:cNvSpPr>
            <a:spLocks noGrp="1"/>
          </p:cNvSpPr>
          <p:nvPr>
            <p:ph idx="1"/>
          </p:nvPr>
        </p:nvSpPr>
        <p:spPr/>
        <p:txBody>
          <a:bodyPr/>
          <a:lstStyle/>
          <a:p>
            <a:endParaRPr lang="pt-PT"/>
          </a:p>
        </p:txBody>
      </p:sp>
    </p:spTree>
    <p:extLst>
      <p:ext uri="{BB962C8B-B14F-4D97-AF65-F5344CB8AC3E}">
        <p14:creationId xmlns:p14="http://schemas.microsoft.com/office/powerpoint/2010/main" val="3218027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E4BDE-32DD-4739-BB03-56383C94F1A4}"/>
              </a:ext>
            </a:extLst>
          </p:cNvPr>
          <p:cNvSpPr>
            <a:spLocks noGrp="1"/>
          </p:cNvSpPr>
          <p:nvPr>
            <p:ph type="title"/>
          </p:nvPr>
        </p:nvSpPr>
        <p:spPr>
          <a:xfrm>
            <a:off x="464234" y="365125"/>
            <a:ext cx="10889566" cy="1325563"/>
          </a:xfrm>
        </p:spPr>
        <p:txBody>
          <a:bodyPr/>
          <a:lstStyle/>
          <a:p>
            <a:r>
              <a:rPr lang="pt-PT" dirty="0"/>
              <a:t>Your problems: benchmark levels</a:t>
            </a:r>
          </a:p>
        </p:txBody>
      </p:sp>
      <p:sp>
        <p:nvSpPr>
          <p:cNvPr id="3" name="Content Placeholder 2">
            <a:extLst>
              <a:ext uri="{FF2B5EF4-FFF2-40B4-BE49-F238E27FC236}">
                <a16:creationId xmlns:a16="http://schemas.microsoft.com/office/drawing/2014/main" id="{C3AB0F7E-A6DE-466D-B819-43D8155CFDCE}"/>
              </a:ext>
            </a:extLst>
          </p:cNvPr>
          <p:cNvSpPr>
            <a:spLocks noGrp="1"/>
          </p:cNvSpPr>
          <p:nvPr>
            <p:ph idx="1"/>
          </p:nvPr>
        </p:nvSpPr>
        <p:spPr>
          <a:xfrm>
            <a:off x="464234" y="1825624"/>
            <a:ext cx="10889566" cy="4926867"/>
          </a:xfrm>
        </p:spPr>
        <p:txBody>
          <a:bodyPr>
            <a:normAutofit fontScale="92500" lnSpcReduction="10000"/>
          </a:bodyPr>
          <a:lstStyle/>
          <a:p>
            <a:pPr marL="0" indent="0">
              <a:buNone/>
            </a:pPr>
            <a:r>
              <a:rPr lang="pt-PT" dirty="0"/>
              <a:t>Wastewater treatment monitoring</a:t>
            </a:r>
          </a:p>
          <a:p>
            <a:pPr marL="0" indent="0">
              <a:buNone/>
            </a:pPr>
            <a:endParaRPr lang="pt-PT" dirty="0"/>
          </a:p>
          <a:p>
            <a:pPr marL="0" indent="0">
              <a:buNone/>
            </a:pPr>
            <a:endParaRPr lang="pt-PT" sz="2000" dirty="0">
              <a:hlinkClick r:id="rId2"/>
            </a:endParaRPr>
          </a:p>
          <a:p>
            <a:pPr marL="0" indent="0">
              <a:buNone/>
            </a:pPr>
            <a:endParaRPr lang="pt-PT" sz="2000" dirty="0">
              <a:hlinkClick r:id="rId2"/>
            </a:endParaRPr>
          </a:p>
          <a:p>
            <a:pPr marL="0" indent="0">
              <a:buNone/>
            </a:pPr>
            <a:endParaRPr lang="pt-PT" sz="2000" dirty="0">
              <a:hlinkClick r:id="rId2"/>
            </a:endParaRPr>
          </a:p>
          <a:p>
            <a:pPr marL="0" indent="0">
              <a:buNone/>
            </a:pPr>
            <a:endParaRPr lang="pt-PT" sz="2000" dirty="0">
              <a:hlinkClick r:id="rId2"/>
            </a:endParaRPr>
          </a:p>
          <a:p>
            <a:pPr marL="0" indent="0">
              <a:buNone/>
            </a:pPr>
            <a:endParaRPr lang="pt-PT" sz="2000" dirty="0">
              <a:hlinkClick r:id="rId2"/>
            </a:endParaRPr>
          </a:p>
          <a:p>
            <a:pPr marL="0" indent="0">
              <a:buNone/>
            </a:pPr>
            <a:endParaRPr lang="pt-PT" sz="2000" dirty="0">
              <a:hlinkClick r:id="rId3"/>
            </a:endParaRPr>
          </a:p>
          <a:p>
            <a:pPr marL="0" indent="0">
              <a:buNone/>
            </a:pPr>
            <a:endParaRPr lang="en-US" sz="2000" dirty="0">
              <a:hlinkClick r:id="rId4"/>
            </a:endParaRPr>
          </a:p>
          <a:p>
            <a:pPr marL="0" indent="0">
              <a:buNone/>
            </a:pPr>
            <a:r>
              <a:rPr lang="en-US" sz="2000" dirty="0">
                <a:hlinkClick r:id="rId4"/>
              </a:rPr>
              <a:t>Self-organizing map and clustering for wastewater treatment monitoring</a:t>
            </a:r>
            <a:r>
              <a:rPr lang="en-US" sz="2000" dirty="0"/>
              <a:t> (academic)</a:t>
            </a:r>
          </a:p>
          <a:p>
            <a:pPr marL="0" indent="0">
              <a:buNone/>
            </a:pPr>
            <a:r>
              <a:rPr lang="en-US" sz="2000" dirty="0">
                <a:hlinkClick r:id="rId5"/>
              </a:rPr>
              <a:t>Wastewater treatment system and method</a:t>
            </a:r>
            <a:r>
              <a:rPr lang="en-US" sz="2000" dirty="0"/>
              <a:t> (intellectual property)</a:t>
            </a:r>
          </a:p>
          <a:p>
            <a:pPr marL="0" indent="0">
              <a:buNone/>
            </a:pPr>
            <a:r>
              <a:rPr lang="pt-PT" sz="2000" dirty="0">
                <a:hlinkClick r:id="rId6"/>
              </a:rPr>
              <a:t>Wastewater treatment monitoring</a:t>
            </a:r>
            <a:r>
              <a:rPr lang="pt-PT" sz="2000" dirty="0"/>
              <a:t> (industry)</a:t>
            </a:r>
            <a:endParaRPr lang="pt-PT" sz="2000" dirty="0">
              <a:hlinkClick r:id="rId3"/>
            </a:endParaRPr>
          </a:p>
          <a:p>
            <a:pPr marL="0" indent="0">
              <a:buNone/>
            </a:pPr>
            <a:r>
              <a:rPr lang="pt-PT" sz="2000" dirty="0">
                <a:hlinkClick r:id="rId2"/>
              </a:rPr>
              <a:t>Water market data</a:t>
            </a:r>
            <a:r>
              <a:rPr lang="pt-PT" sz="2000" dirty="0"/>
              <a:t> (market)</a:t>
            </a:r>
          </a:p>
          <a:p>
            <a:pPr marL="0" indent="0">
              <a:buNone/>
            </a:pPr>
            <a:endParaRPr lang="pt-PT" sz="2000" dirty="0"/>
          </a:p>
        </p:txBody>
      </p:sp>
      <p:pic>
        <p:nvPicPr>
          <p:cNvPr id="4" name="Picture 3">
            <a:extLst>
              <a:ext uri="{FF2B5EF4-FFF2-40B4-BE49-F238E27FC236}">
                <a16:creationId xmlns:a16="http://schemas.microsoft.com/office/drawing/2014/main" id="{E6F2B52E-2E55-4FD4-BB43-84AFC2B49DA8}"/>
              </a:ext>
            </a:extLst>
          </p:cNvPr>
          <p:cNvPicPr>
            <a:picLocks noChangeAspect="1"/>
          </p:cNvPicPr>
          <p:nvPr/>
        </p:nvPicPr>
        <p:blipFill>
          <a:blip r:embed="rId7"/>
          <a:stretch>
            <a:fillRect/>
          </a:stretch>
        </p:blipFill>
        <p:spPr>
          <a:xfrm>
            <a:off x="590842" y="2292484"/>
            <a:ext cx="4949699" cy="2701954"/>
          </a:xfrm>
          <a:prstGeom prst="rect">
            <a:avLst/>
          </a:prstGeom>
        </p:spPr>
      </p:pic>
    </p:spTree>
    <p:extLst>
      <p:ext uri="{BB962C8B-B14F-4D97-AF65-F5344CB8AC3E}">
        <p14:creationId xmlns:p14="http://schemas.microsoft.com/office/powerpoint/2010/main" val="3785386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7529-B224-400C-B474-78A0F7482D28}"/>
              </a:ext>
            </a:extLst>
          </p:cNvPr>
          <p:cNvSpPr>
            <a:spLocks noGrp="1"/>
          </p:cNvSpPr>
          <p:nvPr>
            <p:ph type="title"/>
          </p:nvPr>
        </p:nvSpPr>
        <p:spPr/>
        <p:txBody>
          <a:bodyPr/>
          <a:lstStyle/>
          <a:p>
            <a:r>
              <a:rPr lang="pt-PT" dirty="0"/>
              <a:t>Your problems: quality standards</a:t>
            </a:r>
          </a:p>
        </p:txBody>
      </p:sp>
      <p:sp>
        <p:nvSpPr>
          <p:cNvPr id="3" name="Content Placeholder 2">
            <a:extLst>
              <a:ext uri="{FF2B5EF4-FFF2-40B4-BE49-F238E27FC236}">
                <a16:creationId xmlns:a16="http://schemas.microsoft.com/office/drawing/2014/main" id="{26861751-D456-4834-A351-D6CB5D135894}"/>
              </a:ext>
            </a:extLst>
          </p:cNvPr>
          <p:cNvSpPr>
            <a:spLocks noGrp="1"/>
          </p:cNvSpPr>
          <p:nvPr>
            <p:ph idx="1"/>
          </p:nvPr>
        </p:nvSpPr>
        <p:spPr/>
        <p:txBody>
          <a:bodyPr>
            <a:normAutofit fontScale="92500" lnSpcReduction="10000"/>
          </a:bodyPr>
          <a:lstStyle/>
          <a:p>
            <a:pPr marL="0" indent="0">
              <a:buNone/>
            </a:pPr>
            <a:r>
              <a:rPr lang="pt-PT" dirty="0"/>
              <a:t>Remote sensing data analysis</a:t>
            </a:r>
          </a:p>
          <a:p>
            <a:pPr marL="0" indent="0">
              <a:buNone/>
            </a:pPr>
            <a:endParaRPr lang="pt-PT" dirty="0"/>
          </a:p>
          <a:p>
            <a:pPr marL="457200" lvl="1" indent="0">
              <a:buNone/>
            </a:pPr>
            <a:endParaRPr lang="pt-PT" dirty="0">
              <a:hlinkClick r:id="rId2"/>
            </a:endParaRPr>
          </a:p>
          <a:p>
            <a:pPr marL="457200" lvl="1" indent="0">
              <a:buNone/>
            </a:pPr>
            <a:endParaRPr lang="pt-PT" dirty="0">
              <a:hlinkClick r:id="rId2"/>
            </a:endParaRPr>
          </a:p>
          <a:p>
            <a:pPr marL="457200" lvl="1" indent="0">
              <a:buNone/>
            </a:pPr>
            <a:endParaRPr lang="pt-PT" dirty="0">
              <a:hlinkClick r:id="rId2"/>
            </a:endParaRPr>
          </a:p>
          <a:p>
            <a:pPr marL="457200" lvl="1" indent="0">
              <a:buNone/>
            </a:pPr>
            <a:endParaRPr lang="pt-PT" dirty="0">
              <a:hlinkClick r:id="rId2"/>
            </a:endParaRPr>
          </a:p>
          <a:p>
            <a:pPr marL="0" indent="0">
              <a:buNone/>
            </a:pPr>
            <a:endParaRPr lang="pt-PT" dirty="0"/>
          </a:p>
          <a:p>
            <a:pPr marL="0" indent="0">
              <a:buNone/>
            </a:pPr>
            <a:endParaRPr lang="pt-PT" dirty="0"/>
          </a:p>
          <a:p>
            <a:pPr marL="0" indent="0">
              <a:buNone/>
            </a:pPr>
            <a:endParaRPr lang="pt-PT" dirty="0"/>
          </a:p>
          <a:p>
            <a:pPr marL="0" indent="0">
              <a:buNone/>
            </a:pPr>
            <a:endParaRPr lang="pt-PT" dirty="0"/>
          </a:p>
          <a:p>
            <a:pPr marL="457200" lvl="1" indent="0">
              <a:buNone/>
            </a:pPr>
            <a:r>
              <a:rPr lang="pt-PT" dirty="0">
                <a:solidFill>
                  <a:prstClr val="black"/>
                </a:solidFill>
                <a:hlinkClick r:id="rId2">
                  <a:extLst>
                    <a:ext uri="{A12FA001-AC4F-418D-AE19-62706E023703}">
                      <ahyp:hlinkClr xmlns:ahyp="http://schemas.microsoft.com/office/drawing/2018/hyperlinkcolor" val="tx"/>
                    </a:ext>
                  </a:extLst>
                </a:hlinkClick>
              </a:rPr>
              <a:t>https://www.descarteslabs.com/</a:t>
            </a:r>
            <a:r>
              <a:rPr lang="pt-PT" dirty="0">
                <a:solidFill>
                  <a:prstClr val="black"/>
                </a:solidFill>
              </a:rPr>
              <a:t> </a:t>
            </a:r>
            <a:endParaRPr lang="pt-PT" dirty="0"/>
          </a:p>
        </p:txBody>
      </p:sp>
      <p:pic>
        <p:nvPicPr>
          <p:cNvPr id="4" name="Picture 3">
            <a:extLst>
              <a:ext uri="{FF2B5EF4-FFF2-40B4-BE49-F238E27FC236}">
                <a16:creationId xmlns:a16="http://schemas.microsoft.com/office/drawing/2014/main" id="{9E7111F3-BB2E-43A2-9441-D9D67E6A4F61}"/>
              </a:ext>
            </a:extLst>
          </p:cNvPr>
          <p:cNvPicPr>
            <a:picLocks noChangeAspect="1"/>
          </p:cNvPicPr>
          <p:nvPr/>
        </p:nvPicPr>
        <p:blipFill>
          <a:blip r:embed="rId3"/>
          <a:stretch>
            <a:fillRect/>
          </a:stretch>
        </p:blipFill>
        <p:spPr>
          <a:xfrm>
            <a:off x="1158838" y="2714297"/>
            <a:ext cx="5991639" cy="2573994"/>
          </a:xfrm>
          <a:prstGeom prst="rect">
            <a:avLst/>
          </a:prstGeom>
        </p:spPr>
      </p:pic>
    </p:spTree>
    <p:extLst>
      <p:ext uri="{BB962C8B-B14F-4D97-AF65-F5344CB8AC3E}">
        <p14:creationId xmlns:p14="http://schemas.microsoft.com/office/powerpoint/2010/main" val="1587225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74EAF-4E88-4DF7-B46D-B28C08A1AFD2}"/>
              </a:ext>
            </a:extLst>
          </p:cNvPr>
          <p:cNvSpPr>
            <a:spLocks noGrp="1"/>
          </p:cNvSpPr>
          <p:nvPr>
            <p:ph type="title"/>
          </p:nvPr>
        </p:nvSpPr>
        <p:spPr/>
        <p:txBody>
          <a:bodyPr/>
          <a:lstStyle/>
          <a:p>
            <a:r>
              <a:rPr lang="pt-PT" dirty="0"/>
              <a:t>Your problems: quality standards</a:t>
            </a:r>
          </a:p>
        </p:txBody>
      </p:sp>
      <p:sp>
        <p:nvSpPr>
          <p:cNvPr id="3" name="Content Placeholder 2">
            <a:extLst>
              <a:ext uri="{FF2B5EF4-FFF2-40B4-BE49-F238E27FC236}">
                <a16:creationId xmlns:a16="http://schemas.microsoft.com/office/drawing/2014/main" id="{DAE59949-AD5A-4084-AF3D-9600C022C5C3}"/>
              </a:ext>
            </a:extLst>
          </p:cNvPr>
          <p:cNvSpPr>
            <a:spLocks noGrp="1"/>
          </p:cNvSpPr>
          <p:nvPr>
            <p:ph idx="1"/>
          </p:nvPr>
        </p:nvSpPr>
        <p:spPr/>
        <p:txBody>
          <a:bodyPr>
            <a:normAutofit/>
          </a:bodyPr>
          <a:lstStyle/>
          <a:p>
            <a:pPr marL="0" indent="0">
              <a:buNone/>
            </a:pPr>
            <a:r>
              <a:rPr lang="pt-PT" dirty="0"/>
              <a:t>Land use planning engine</a:t>
            </a:r>
          </a:p>
          <a:p>
            <a:pPr marL="0" indent="0">
              <a:buNone/>
            </a:pPr>
            <a:endParaRPr lang="pt-PT" dirty="0">
              <a:hlinkClick r:id="rId2"/>
            </a:endParaRPr>
          </a:p>
          <a:p>
            <a:pPr marL="0" indent="0">
              <a:buNone/>
            </a:pPr>
            <a:endParaRPr lang="pt-PT" dirty="0">
              <a:hlinkClick r:id="rId2"/>
            </a:endParaRPr>
          </a:p>
          <a:p>
            <a:pPr marL="0" indent="0">
              <a:buNone/>
            </a:pPr>
            <a:endParaRPr lang="pt-PT" dirty="0">
              <a:hlinkClick r:id="rId2"/>
            </a:endParaRPr>
          </a:p>
          <a:p>
            <a:pPr marL="0" indent="0">
              <a:buNone/>
            </a:pPr>
            <a:endParaRPr lang="pt-PT" dirty="0">
              <a:hlinkClick r:id="rId2"/>
            </a:endParaRPr>
          </a:p>
          <a:p>
            <a:pPr marL="0" indent="0">
              <a:buNone/>
            </a:pPr>
            <a:endParaRPr lang="pt-PT" dirty="0">
              <a:hlinkClick r:id="rId2"/>
            </a:endParaRPr>
          </a:p>
          <a:p>
            <a:pPr marL="0" indent="0">
              <a:buNone/>
            </a:pPr>
            <a:endParaRPr lang="pt-PT" dirty="0"/>
          </a:p>
          <a:p>
            <a:pPr marL="457200" lvl="1" indent="0">
              <a:buNone/>
            </a:pPr>
            <a:endParaRPr lang="pt-PT" dirty="0">
              <a:hlinkClick r:id="rId2"/>
            </a:endParaRPr>
          </a:p>
          <a:p>
            <a:pPr marL="457200" lvl="1" indent="0">
              <a:buNone/>
            </a:pPr>
            <a:r>
              <a:rPr lang="pt-PT" dirty="0">
                <a:hlinkClick r:id="rId2"/>
              </a:rPr>
              <a:t>Building blocks of a smart city</a:t>
            </a:r>
          </a:p>
          <a:p>
            <a:pPr marL="0" indent="0">
              <a:buNone/>
            </a:pPr>
            <a:endParaRPr lang="pt-PT" dirty="0">
              <a:hlinkClick r:id="rId2"/>
            </a:endParaRPr>
          </a:p>
          <a:p>
            <a:pPr marL="0" indent="0">
              <a:buNone/>
            </a:pPr>
            <a:endParaRPr lang="pt-PT" dirty="0"/>
          </a:p>
        </p:txBody>
      </p:sp>
      <p:pic>
        <p:nvPicPr>
          <p:cNvPr id="4" name="Picture 3">
            <a:extLst>
              <a:ext uri="{FF2B5EF4-FFF2-40B4-BE49-F238E27FC236}">
                <a16:creationId xmlns:a16="http://schemas.microsoft.com/office/drawing/2014/main" id="{111783F2-06D2-4CB2-BE61-4B7680F12197}"/>
              </a:ext>
            </a:extLst>
          </p:cNvPr>
          <p:cNvPicPr>
            <a:picLocks noChangeAspect="1"/>
          </p:cNvPicPr>
          <p:nvPr/>
        </p:nvPicPr>
        <p:blipFill>
          <a:blip r:embed="rId3"/>
          <a:stretch>
            <a:fillRect/>
          </a:stretch>
        </p:blipFill>
        <p:spPr>
          <a:xfrm>
            <a:off x="942534" y="2277334"/>
            <a:ext cx="6865327" cy="3447920"/>
          </a:xfrm>
          <a:prstGeom prst="rect">
            <a:avLst/>
          </a:prstGeom>
        </p:spPr>
      </p:pic>
    </p:spTree>
    <p:extLst>
      <p:ext uri="{BB962C8B-B14F-4D97-AF65-F5344CB8AC3E}">
        <p14:creationId xmlns:p14="http://schemas.microsoft.com/office/powerpoint/2010/main" val="28800788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0D9C9-90C5-4F0C-9A9C-6E1E253BAE9B}"/>
              </a:ext>
            </a:extLst>
          </p:cNvPr>
          <p:cNvSpPr>
            <a:spLocks noGrp="1"/>
          </p:cNvSpPr>
          <p:nvPr>
            <p:ph type="title"/>
          </p:nvPr>
        </p:nvSpPr>
        <p:spPr/>
        <p:txBody>
          <a:bodyPr/>
          <a:lstStyle/>
          <a:p>
            <a:r>
              <a:rPr lang="pt-PT" dirty="0"/>
              <a:t>Your problems: quality standards</a:t>
            </a:r>
          </a:p>
        </p:txBody>
      </p:sp>
      <p:sp>
        <p:nvSpPr>
          <p:cNvPr id="3" name="Content Placeholder 2">
            <a:extLst>
              <a:ext uri="{FF2B5EF4-FFF2-40B4-BE49-F238E27FC236}">
                <a16:creationId xmlns:a16="http://schemas.microsoft.com/office/drawing/2014/main" id="{C668AC2E-4EAB-4239-98CA-9BB081E25081}"/>
              </a:ext>
            </a:extLst>
          </p:cNvPr>
          <p:cNvSpPr>
            <a:spLocks noGrp="1"/>
          </p:cNvSpPr>
          <p:nvPr>
            <p:ph idx="1"/>
          </p:nvPr>
        </p:nvSpPr>
        <p:spPr/>
        <p:txBody>
          <a:bodyPr/>
          <a:lstStyle/>
          <a:p>
            <a:pPr marL="0" indent="0">
              <a:buNone/>
            </a:pPr>
            <a:r>
              <a:rPr lang="pt-PT" dirty="0"/>
              <a:t>Life cycle analysis</a:t>
            </a:r>
          </a:p>
          <a:p>
            <a:pPr marL="0" indent="0">
              <a:buNone/>
            </a:pPr>
            <a:endParaRPr lang="pt-PT" dirty="0"/>
          </a:p>
          <a:p>
            <a:pPr marL="0" indent="0">
              <a:buNone/>
            </a:pPr>
            <a:endParaRPr lang="pt-PT" dirty="0"/>
          </a:p>
          <a:p>
            <a:pPr marL="457200" lvl="1" indent="0">
              <a:buNone/>
            </a:pPr>
            <a:r>
              <a:rPr lang="pt-PT" dirty="0">
                <a:hlinkClick r:id="rId2"/>
              </a:rPr>
              <a:t>Sustainable design guide</a:t>
            </a:r>
          </a:p>
          <a:p>
            <a:pPr marL="457200" lvl="1" indent="0">
              <a:buNone/>
            </a:pPr>
            <a:r>
              <a:rPr lang="pt-PT" dirty="0">
                <a:hlinkClick r:id="rId2"/>
              </a:rPr>
              <a:t>by Solid Works</a:t>
            </a:r>
            <a:endParaRPr lang="pt-PT" dirty="0"/>
          </a:p>
          <a:p>
            <a:pPr marL="0" indent="0">
              <a:buNone/>
            </a:pPr>
            <a:endParaRPr lang="pt-PT" dirty="0"/>
          </a:p>
        </p:txBody>
      </p:sp>
      <p:pic>
        <p:nvPicPr>
          <p:cNvPr id="4" name="Picture 3">
            <a:extLst>
              <a:ext uri="{FF2B5EF4-FFF2-40B4-BE49-F238E27FC236}">
                <a16:creationId xmlns:a16="http://schemas.microsoft.com/office/drawing/2014/main" id="{CFDFF91E-12E7-4D32-94B9-D9BABA011D03}"/>
              </a:ext>
            </a:extLst>
          </p:cNvPr>
          <p:cNvPicPr>
            <a:picLocks noChangeAspect="1"/>
          </p:cNvPicPr>
          <p:nvPr/>
        </p:nvPicPr>
        <p:blipFill>
          <a:blip r:embed="rId3"/>
          <a:stretch>
            <a:fillRect/>
          </a:stretch>
        </p:blipFill>
        <p:spPr>
          <a:xfrm>
            <a:off x="5446688" y="1421790"/>
            <a:ext cx="5772150" cy="4895850"/>
          </a:xfrm>
          <a:prstGeom prst="rect">
            <a:avLst/>
          </a:prstGeom>
        </p:spPr>
      </p:pic>
    </p:spTree>
    <p:extLst>
      <p:ext uri="{BB962C8B-B14F-4D97-AF65-F5344CB8AC3E}">
        <p14:creationId xmlns:p14="http://schemas.microsoft.com/office/powerpoint/2010/main" val="1734245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EE28-EC9D-4F88-9A89-828A474F8774}"/>
              </a:ext>
            </a:extLst>
          </p:cNvPr>
          <p:cNvSpPr>
            <a:spLocks noGrp="1"/>
          </p:cNvSpPr>
          <p:nvPr>
            <p:ph type="title"/>
          </p:nvPr>
        </p:nvSpPr>
        <p:spPr/>
        <p:txBody>
          <a:bodyPr/>
          <a:lstStyle/>
          <a:p>
            <a:pPr algn="ctr"/>
            <a:r>
              <a:rPr lang="pt-PT" dirty="0">
                <a:latin typeface="+mn-lt"/>
              </a:rPr>
              <a:t>Additional readings</a:t>
            </a:r>
          </a:p>
        </p:txBody>
      </p:sp>
      <p:sp>
        <p:nvSpPr>
          <p:cNvPr id="3" name="Content Placeholder 2">
            <a:extLst>
              <a:ext uri="{FF2B5EF4-FFF2-40B4-BE49-F238E27FC236}">
                <a16:creationId xmlns:a16="http://schemas.microsoft.com/office/drawing/2014/main" id="{34973DAB-C880-47DC-BC41-269CFBDEF48F}"/>
              </a:ext>
            </a:extLst>
          </p:cNvPr>
          <p:cNvSpPr>
            <a:spLocks noGrp="1"/>
          </p:cNvSpPr>
          <p:nvPr>
            <p:ph idx="1"/>
          </p:nvPr>
        </p:nvSpPr>
        <p:spPr/>
        <p:txBody>
          <a:bodyPr>
            <a:normAutofit lnSpcReduction="10000"/>
          </a:bodyPr>
          <a:lstStyle/>
          <a:p>
            <a:pPr marL="0" indent="0">
              <a:buNone/>
            </a:pPr>
            <a:r>
              <a:rPr lang="pt-PT" sz="2600" dirty="0"/>
              <a:t>Abraham Flexner, The Usefulness of Useless Knowledge, 1939 (</a:t>
            </a:r>
            <a:r>
              <a:rPr lang="pt-PT" sz="2600" dirty="0">
                <a:hlinkClick r:id="rId2"/>
              </a:rPr>
              <a:t>https://library.ias.edu/files/UsefulnessHarpers.pdf</a:t>
            </a:r>
            <a:r>
              <a:rPr lang="pt-PT" sz="2600" dirty="0"/>
              <a:t>) </a:t>
            </a:r>
          </a:p>
          <a:p>
            <a:pPr marL="0" indent="0">
              <a:buNone/>
            </a:pPr>
            <a:r>
              <a:rPr lang="pt-PT" sz="2600" dirty="0"/>
              <a:t>Alexander Von Gabain, The EIT: Addressing Societal Changes Via the Integration of the Knowledge Triangle, 2012, (em </a:t>
            </a:r>
            <a:r>
              <a:rPr lang="pt-PT" sz="2600" dirty="0">
                <a:hlinkClick r:id="rId3"/>
              </a:rPr>
              <a:t>http://slideplayer.com/slide/7723914/</a:t>
            </a:r>
            <a:r>
              <a:rPr lang="pt-PT" sz="2600" dirty="0"/>
              <a:t>) </a:t>
            </a:r>
          </a:p>
          <a:p>
            <a:pPr marL="0" indent="0">
              <a:buNone/>
            </a:pPr>
            <a:r>
              <a:rPr lang="pt-PT" sz="2600" dirty="0"/>
              <a:t>Clayton Christensen, The Innovator’s Dilemma, Harper, 2002 (</a:t>
            </a:r>
            <a:r>
              <a:rPr lang="pt-PT" sz="2600" dirty="0">
                <a:hlinkClick r:id="rId4"/>
              </a:rPr>
              <a:t>http://dl4a.org/uploads/doc/The_Innovators_Dilemma.pdf</a:t>
            </a:r>
            <a:r>
              <a:rPr lang="pt-PT" sz="2600" dirty="0"/>
              <a:t>) </a:t>
            </a:r>
          </a:p>
          <a:p>
            <a:pPr marL="0" indent="0">
              <a:buNone/>
            </a:pPr>
            <a:r>
              <a:rPr lang="pt-PT" sz="2600" dirty="0"/>
              <a:t>Peter Thiel and Blake Masters, From Zero to One, Crown, 2014 (ver </a:t>
            </a:r>
            <a:r>
              <a:rPr lang="pt-PT" sz="2600" dirty="0">
                <a:hlinkClick r:id="rId5"/>
              </a:rPr>
              <a:t>http://blakemasters.com/peter-thiels-cs183-startup</a:t>
            </a:r>
            <a:r>
              <a:rPr lang="pt-PT" sz="2600" dirty="0"/>
              <a:t>) </a:t>
            </a:r>
          </a:p>
          <a:p>
            <a:pPr marL="0" indent="0">
              <a:buNone/>
            </a:pPr>
            <a:r>
              <a:rPr lang="pt-PT" sz="2600" dirty="0"/>
              <a:t>Robert Pirsig, Zen and the Art of Motorcycle Maintenance, Harper, 1974 (</a:t>
            </a:r>
            <a:r>
              <a:rPr lang="pt-PT" sz="2600" dirty="0">
                <a:hlinkClick r:id="rId6"/>
              </a:rPr>
              <a:t>http://www.arvindguptatoys.com/arvindgupta/zen-motorcycle.pdf</a:t>
            </a:r>
            <a:r>
              <a:rPr lang="pt-PT" sz="2600" dirty="0"/>
              <a:t>) </a:t>
            </a:r>
          </a:p>
          <a:p>
            <a:endParaRPr lang="pt-PT" dirty="0"/>
          </a:p>
        </p:txBody>
      </p:sp>
    </p:spTree>
    <p:extLst>
      <p:ext uri="{BB962C8B-B14F-4D97-AF65-F5344CB8AC3E}">
        <p14:creationId xmlns:p14="http://schemas.microsoft.com/office/powerpoint/2010/main" val="2688520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1369</Words>
  <Application>Microsoft Office PowerPoint</Application>
  <PresentationFormat>Widescreen</PresentationFormat>
  <Paragraphs>355</Paragraphs>
  <Slides>42</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42</vt:i4>
      </vt:variant>
    </vt:vector>
  </HeadingPairs>
  <TitlesOfParts>
    <vt:vector size="48" baseType="lpstr">
      <vt:lpstr>Arial</vt:lpstr>
      <vt:lpstr>Calibri</vt:lpstr>
      <vt:lpstr>Calibri Light</vt:lpstr>
      <vt:lpstr>Impact</vt:lpstr>
      <vt:lpstr>Office Theme</vt:lpstr>
      <vt:lpstr>2_Office Theme</vt:lpstr>
      <vt:lpstr>Sistemas de Informação e Modelação em Ambiente (SIMA)</vt:lpstr>
      <vt:lpstr>PowerPoint Presentation</vt:lpstr>
      <vt:lpstr>SIMA</vt:lpstr>
      <vt:lpstr>Challenges</vt:lpstr>
      <vt:lpstr>Challenges</vt:lpstr>
      <vt:lpstr>Challenge 1</vt:lpstr>
      <vt:lpstr>Challenge 2</vt:lpstr>
      <vt:lpstr>Challenge 3</vt:lpstr>
      <vt:lpstr>The plan</vt:lpstr>
      <vt:lpstr>The plan- workshops</vt:lpstr>
      <vt:lpstr>The plan- meetings with supporting individuals</vt:lpstr>
      <vt:lpstr>The Library https://myexplora.live/sima-2021 </vt:lpstr>
      <vt:lpstr>PowerPoint Presentation</vt:lpstr>
      <vt:lpstr>Mental models</vt:lpstr>
      <vt:lpstr>Knowledge summaries</vt:lpstr>
      <vt:lpstr>Software tools</vt:lpstr>
      <vt:lpstr>Hardware tools</vt:lpstr>
      <vt:lpstr>Mathematical models</vt:lpstr>
      <vt:lpstr>Mathematical models</vt:lpstr>
      <vt:lpstr>Mathematical models</vt:lpstr>
      <vt:lpstr>Software architectures</vt:lpstr>
      <vt:lpstr>PowerPoint Presentation</vt:lpstr>
      <vt:lpstr>PowerPoint Presentation</vt:lpstr>
      <vt:lpstr>Environmental data sources</vt:lpstr>
      <vt:lpstr>Environmental sensors</vt:lpstr>
      <vt:lpstr>Environmental models</vt:lpstr>
      <vt:lpstr>Environmental apps</vt:lpstr>
      <vt:lpstr>AI approaches</vt:lpstr>
      <vt:lpstr>Neural networks</vt:lpstr>
      <vt:lpstr>Neural networks</vt:lpstr>
      <vt:lpstr>Neural networks</vt:lpstr>
      <vt:lpstr>Chat bots</vt:lpstr>
      <vt:lpstr>PowerPoint Presentation</vt:lpstr>
      <vt:lpstr>New interfaces: VR/AR/AI</vt:lpstr>
      <vt:lpstr>Product development</vt:lpstr>
      <vt:lpstr>Ars Digita* Layer Cake</vt:lpstr>
      <vt:lpstr>PowerPoint Presentation</vt:lpstr>
      <vt:lpstr>Your problems: benchmark levels</vt:lpstr>
      <vt:lpstr>Your problems: quality standards</vt:lpstr>
      <vt:lpstr>Your problems: quality standards</vt:lpstr>
      <vt:lpstr>Your problems: quality standards</vt:lpstr>
      <vt:lpstr>Additional readings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Sistemas de Informação e Modelação em Ambiente (SIMA)</dc:title>
  <dc:creator>Antonio Camara</dc:creator>
  <cp:lastModifiedBy>Margarida Guerra</cp:lastModifiedBy>
  <cp:revision>23</cp:revision>
  <dcterms:created xsi:type="dcterms:W3CDTF">2020-03-05T14:28:24Z</dcterms:created>
  <dcterms:modified xsi:type="dcterms:W3CDTF">2021-04-07T11:15:30Z</dcterms:modified>
</cp:coreProperties>
</file>