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419" r:id="rId3"/>
    <p:sldId id="417" r:id="rId4"/>
    <p:sldId id="418" r:id="rId5"/>
    <p:sldId id="261" r:id="rId6"/>
    <p:sldId id="412" r:id="rId7"/>
    <p:sldId id="413" r:id="rId8"/>
    <p:sldId id="262" r:id="rId9"/>
    <p:sldId id="414" r:id="rId10"/>
    <p:sldId id="416" r:id="rId11"/>
    <p:sldId id="263" r:id="rId12"/>
    <p:sldId id="264" r:id="rId13"/>
    <p:sldId id="265" r:id="rId14"/>
    <p:sldId id="266" r:id="rId15"/>
    <p:sldId id="408" r:id="rId16"/>
    <p:sldId id="256" r:id="rId17"/>
    <p:sldId id="409" r:id="rId18"/>
    <p:sldId id="410" r:id="rId19"/>
    <p:sldId id="411" r:id="rId20"/>
    <p:sldId id="415" r:id="rId21"/>
    <p:sldId id="269" r:id="rId22"/>
    <p:sldId id="268" r:id="rId23"/>
    <p:sldId id="271" r:id="rId24"/>
    <p:sldId id="407" r:id="rId25"/>
    <p:sldId id="257" r:id="rId26"/>
    <p:sldId id="258" r:id="rId27"/>
    <p:sldId id="259" r:id="rId28"/>
    <p:sldId id="260" r:id="rId2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A522D-4829-418C-9FD8-28F10C6A1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A91EA-CBCB-4754-9419-74BD5697C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61E2C-6CC5-4996-8312-3E61A7447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E7912-7DDA-4B04-A07B-F9F12ADF1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6D314-DF3C-478C-A3F0-AD017524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7697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67DD-D0ED-4198-896A-88A1D55B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59F8B-9D3D-441E-B01B-FF5EF63C6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815E7-0E77-49D1-A985-E503DE172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44716-6CAB-4FAC-B4A7-0BC4A24B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6B3D0-B56F-4209-89AF-01F409D12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398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AF47-2536-4CBC-8E69-CBC0EB462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D890A-4395-4BE3-8105-8FA875118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0137-3F62-4A08-BE4F-67C68F5C7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98757-E408-49A3-8D0A-31C79DE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0A7FC-538D-4F1D-BD3C-F30DE3EF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19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EA376-44C4-454A-9AB6-F3AB04A0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8CD84-9CC7-4074-B281-CC100354E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0D7CC-6023-4B89-82B1-39453018D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69F03-F9D1-4A7D-8D06-88EA4ABDF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7FB7C-3E48-47F3-A8E2-AF677F20F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244FA-842F-41E1-A246-0E7F5A9B7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574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E5ED-6729-4BF4-8227-BAB8670C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16999-1497-4234-AD21-1F2AE8014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70716-2492-40C3-A377-05EA611B9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7A6D3B-13D1-450B-9944-FB483E070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8A0EAE-133A-4DEA-B7C1-01A618CAA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1EA968-F4BF-4B96-BD9B-A325AC03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CD70C2-941E-42F8-A996-FD57F3DCB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F0DB25-2335-464B-9980-F45AF3B4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670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AA307-454B-40BF-9F87-94EBC8A62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599EC4-7463-4C1F-807E-EECDFA59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251A3-75B2-4D23-931D-678C6520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C5624-BCE6-4E62-98A5-DB5828B4A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184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BB2196-CABD-4EFA-9D86-2E8295F69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80BC15-1035-415C-B44F-A818241F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2D653-A206-4ADF-AB4F-057DEB67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415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5750-9100-4AD4-B177-61A7AE37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F8828-3D89-4E98-9B67-7C2D5DFD2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3B972-201C-470D-A728-898CCFAF4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38589-3BBB-4A53-9EE4-D3034967C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29C10-4544-4F1D-9E14-97FBD40A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A4926-3DE8-41E1-A623-1F0396BD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308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1E1A-5C4D-4C90-92A2-039558347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0B7357-47AD-4CCB-AD70-9E93A4C853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32962-89A3-4B21-9BEC-E9BEC4001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4050B-E5BB-4764-8F84-33D29A262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FA4C-2ECC-4B49-A04F-974D24F6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87B4E-D1A1-46AC-A096-86F1BDAA4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314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9F9F4-CEC8-420B-8B71-8041D7A1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7E832B-7CE5-47E5-875D-415BE421A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D22BC-88E4-4019-911F-07F31D26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23758-56B7-47DB-8BF8-93DA7BED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0ABFC-0BF7-4E6F-BFA7-B1282142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55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7896EA-F067-4E3F-86F7-305A02EEA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255E8-C8A2-40D0-BB5E-7DB71A8E0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3D1C2-F5EE-4DDB-BDCB-EA8C1308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9D8AC-B571-48B8-BCBE-0AC4A50AA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E2135-F515-4BAA-AD81-22DFD6AA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854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33D63-F26F-4880-AECF-2F8390FD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A1426-ADB7-4178-975E-EE3F7C815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1D5A6-C35F-44C6-97A0-1B7CF1E98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962CE-0277-494F-9F79-80AFEC257C80}" type="datetimeFigureOut">
              <a:rPr lang="pt-PT" smtClean="0"/>
              <a:t>23/11/2021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B82E9-2466-4176-B655-91CF9B546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E0C41-E7D7-4FC3-BAFC-F02AFE06E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435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933358760635179" TargetMode="External"/><Relationship Id="rId7" Type="http://schemas.openxmlformats.org/officeDocument/2006/relationships/hyperlink" Target="https://www.facebook.com/groups/183536175571026/" TargetMode="External"/><Relationship Id="rId2" Type="http://schemas.openxmlformats.org/officeDocument/2006/relationships/hyperlink" Target="https://myexplora.live/ada-202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s02web.zoom.us/j/5362353244" TargetMode="External"/><Relationship Id="rId5" Type="http://schemas.openxmlformats.org/officeDocument/2006/relationships/hyperlink" Target="mailto:asc@fct.unl.pt" TargetMode="External"/><Relationship Id="rId4" Type="http://schemas.openxmlformats.org/officeDocument/2006/relationships/hyperlink" Target="https://www.linkedin.com/in/antonio-camara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egeneration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medium.com/however-mathematics/applications-of-calculus-in-real-life-c805e9ea5c9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edium.com/however-mathematics/applications-of-calculus-in-real-life-c805e9ea5c9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edium.com/however-mathematics/applications-of-calculus-in-real-life-c805e9ea5c9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towardsdatascience.com/10-common-software-architectural-patterns-in-a-nutshell-a0b47a1e9013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sniamb.apambiente.pt" TargetMode="External"/><Relationship Id="rId7" Type="http://schemas.openxmlformats.org/officeDocument/2006/relationships/hyperlink" Target="http://apambiente.pt/index.php?ref=77&amp;amp;subref=839" TargetMode="External"/><Relationship Id="rId2" Type="http://schemas.openxmlformats.org/officeDocument/2006/relationships/hyperlink" Target="siliamb.apambiente.pt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afety.networkrail.co.uk/home-2/environment-and-sustainable-development/environment/" TargetMode="External"/><Relationship Id="rId5" Type="http://schemas.openxmlformats.org/officeDocument/2006/relationships/image" Target="../media/image12.png"/><Relationship Id="rId4" Type="http://schemas.openxmlformats.org/officeDocument/2006/relationships/hyperlink" Target="participa.p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vidcomm.com/2018/11/25/iot-connected-pipelines-sensors/" TargetMode="External"/><Relationship Id="rId4" Type="http://schemas.openxmlformats.org/officeDocument/2006/relationships/hyperlink" Target="https://www.researchgate.net/figure/Various-platforms-and-sensors-used-for-remote-sensing_fig1_30735140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Conceptual-framework-for-Integrated-Water-Resource-Management-IWRM-and-the-context-for_fig14_278028993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apples-apps-for-earth-raise-awareness-but-thats-not-enough-58114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www.youtube.com/watch?v=hnMBTU-kyh0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qXcIZ1R68SQ" TargetMode="External"/><Relationship Id="rId5" Type="http://schemas.openxmlformats.org/officeDocument/2006/relationships/hyperlink" Target="https://www.youtube.com/watch?v=UaC0UoakO7k" TargetMode="Externa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ArsDigita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si.com/applications/wastewater" TargetMode="External"/><Relationship Id="rId7" Type="http://schemas.openxmlformats.org/officeDocument/2006/relationships/image" Target="../media/image28.png"/><Relationship Id="rId2" Type="http://schemas.openxmlformats.org/officeDocument/2006/relationships/hyperlink" Target="https://www.gwiwaterdata.com/public_storage/client_media/uploaded/WaterData_brochure_fina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si.com/applications/wastewater(industry)" TargetMode="External"/><Relationship Id="rId5" Type="http://schemas.openxmlformats.org/officeDocument/2006/relationships/hyperlink" Target="https://patents.google.com/patent/US8372274B2/en" TargetMode="External"/><Relationship Id="rId4" Type="http://schemas.openxmlformats.org/officeDocument/2006/relationships/hyperlink" Target="https://www.sciencedirect.com/science/article/abs/pii/S095219760400020X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descarteslabs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esri.com/about/newsroom/arcwatch/the-building-blocks-of-a-smart-city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solidworks.com/sustainability/sustainable-design-guide/ch4-qualitative-matrix-life-cycle-assessment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4C106A0-BC16-4741-B7C9-AA70202BCE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ADA</a:t>
            </a:r>
            <a:br>
              <a:rPr lang="pt-PT" dirty="0"/>
            </a:br>
            <a:r>
              <a:rPr lang="pt-PT" dirty="0"/>
              <a:t>in a nutshell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73426B-7DE7-4A98-AD59-D788C3088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7"/>
            <a:ext cx="9356035" cy="2133599"/>
          </a:xfrm>
        </p:spPr>
        <p:txBody>
          <a:bodyPr>
            <a:normAutofit/>
          </a:bodyPr>
          <a:lstStyle/>
          <a:p>
            <a:endParaRPr lang="pt-PT" dirty="0"/>
          </a:p>
          <a:p>
            <a:r>
              <a:rPr lang="pt-PT" dirty="0"/>
              <a:t>António Câmara</a:t>
            </a:r>
          </a:p>
          <a:p>
            <a:endParaRPr lang="pt-PT" dirty="0"/>
          </a:p>
          <a:p>
            <a:r>
              <a:rPr lang="pt-PT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09706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6484-98F5-4A74-9979-41976CEE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CA6BC-7AC4-4DC5-A844-8FA2A109E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026" y="1550504"/>
            <a:ext cx="9766852" cy="5307496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pt-PT" sz="3400" dirty="0">
                <a:solidFill>
                  <a:prstClr val="black"/>
                </a:solidFill>
                <a:hlinkClick r:id="rId2"/>
              </a:rPr>
              <a:t>ADA 2021 site</a:t>
            </a:r>
            <a:endParaRPr lang="pt-PT" sz="34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pt-PT" sz="3400" dirty="0">
                <a:hlinkClick r:id="rId3"/>
              </a:rPr>
              <a:t>ADA 2021 Facebook group </a:t>
            </a:r>
            <a:endParaRPr lang="pt-PT" sz="3400" dirty="0"/>
          </a:p>
          <a:p>
            <a:pPr marL="0" indent="0">
              <a:buNone/>
            </a:pPr>
            <a:endParaRPr lang="pt-PT" sz="3400" dirty="0"/>
          </a:p>
          <a:p>
            <a:pPr marL="0" indent="0">
              <a:buNone/>
            </a:pPr>
            <a:r>
              <a:rPr lang="pt-PT" sz="3400" dirty="0"/>
              <a:t>Antonio Camara </a:t>
            </a:r>
          </a:p>
          <a:p>
            <a:pPr marL="0" indent="0">
              <a:buNone/>
            </a:pPr>
            <a:r>
              <a:rPr lang="pt-PT" sz="3400" dirty="0">
                <a:hlinkClick r:id="rId4"/>
              </a:rPr>
              <a:t>https://www.linkedin.com/in/antonio-camara/</a:t>
            </a:r>
            <a:endParaRPr lang="pt-PT" sz="3400" dirty="0"/>
          </a:p>
          <a:p>
            <a:pPr marL="0" indent="0">
              <a:buNone/>
            </a:pPr>
            <a:r>
              <a:rPr lang="pt-PT" sz="3400" dirty="0">
                <a:hlinkClick r:id="rId5"/>
              </a:rPr>
              <a:t>asc@fct.unl.pt</a:t>
            </a:r>
            <a:endParaRPr lang="pt-PT" sz="3400" dirty="0"/>
          </a:p>
          <a:p>
            <a:pPr marL="0" indent="0">
              <a:buNone/>
            </a:pPr>
            <a:r>
              <a:rPr lang="pt-PT" sz="3400" dirty="0"/>
              <a:t>Whatsapp: +351 913509370</a:t>
            </a:r>
          </a:p>
          <a:p>
            <a:pPr marL="0" indent="0">
              <a:buNone/>
            </a:pPr>
            <a:r>
              <a:rPr lang="pt-PT" sz="3400" dirty="0"/>
              <a:t>Zoom room: </a:t>
            </a:r>
          </a:p>
          <a:p>
            <a:pPr marL="0" indent="0">
              <a:buNone/>
            </a:pPr>
            <a:r>
              <a:rPr lang="pt-PT" sz="3400" dirty="0">
                <a:hlinkClick r:id="rId6"/>
              </a:rPr>
              <a:t>https://us02web.zoom.us/j/5362353244</a:t>
            </a:r>
            <a:r>
              <a:rPr lang="pt-PT" sz="3400" dirty="0"/>
              <a:t> </a:t>
            </a:r>
          </a:p>
          <a:p>
            <a:pPr marL="0" indent="0">
              <a:buNone/>
            </a:pPr>
            <a:r>
              <a:rPr lang="pt-PT" sz="3400" dirty="0"/>
              <a:t>ID da reunião: 536 235 3244</a:t>
            </a:r>
          </a:p>
          <a:p>
            <a:pPr marL="0" indent="0">
              <a:buNone/>
            </a:pPr>
            <a:endParaRPr lang="pt-PT" sz="3400" dirty="0"/>
          </a:p>
          <a:p>
            <a:pPr marL="0" indent="0">
              <a:buNone/>
            </a:pPr>
            <a:r>
              <a:rPr lang="pt-PT" sz="3400" dirty="0"/>
              <a:t>Join and follow Explora group </a:t>
            </a:r>
          </a:p>
          <a:p>
            <a:pPr marL="0" indent="0">
              <a:buNone/>
            </a:pPr>
            <a:r>
              <a:rPr lang="pt-PT" sz="3400" dirty="0">
                <a:hlinkClick r:id="rId7"/>
              </a:rPr>
              <a:t>https://www.facebook.com/groups/183536175571026/</a:t>
            </a:r>
            <a:endParaRPr lang="pt-PT" sz="3400" dirty="0"/>
          </a:p>
          <a:p>
            <a:pPr marL="0" indent="0">
              <a:buNone/>
            </a:pPr>
            <a:endParaRPr lang="pt-PT" sz="3400" dirty="0"/>
          </a:p>
          <a:p>
            <a:pPr marL="0" indent="0">
              <a:buNone/>
            </a:pPr>
            <a:r>
              <a:rPr lang="pt-PT" sz="3400" dirty="0"/>
              <a:t>Send me an email if you want to receive Sunday News 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83902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14E3B0-C2D0-4693-886E-5AC50AE2B095}"/>
              </a:ext>
            </a:extLst>
          </p:cNvPr>
          <p:cNvSpPr txBox="1"/>
          <p:nvPr/>
        </p:nvSpPr>
        <p:spPr>
          <a:xfrm>
            <a:off x="2039814" y="2884331"/>
            <a:ext cx="821553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25/Nov.	ADAI in a nutshell. Humans, AI and Nature: the Internet of Everything</a:t>
            </a:r>
          </a:p>
          <a:p>
            <a:r>
              <a:rPr lang="pt-PT" sz="2000" dirty="0"/>
              <a:t>29/Nov.	Environmental data types, infra-structures and sensors</a:t>
            </a:r>
          </a:p>
          <a:p>
            <a:r>
              <a:rPr lang="pt-PT" sz="2000" dirty="0"/>
              <a:t>2/dez.	Knowldge discovery</a:t>
            </a:r>
          </a:p>
          <a:p>
            <a:r>
              <a:rPr lang="pt-PT" sz="2000" dirty="0"/>
              <a:t>6/dez.	Machine learning</a:t>
            </a:r>
          </a:p>
          <a:p>
            <a:r>
              <a:rPr lang="pt-PT" sz="2000" dirty="0"/>
              <a:t>9/dez.	Natural language processing</a:t>
            </a:r>
          </a:p>
          <a:p>
            <a:r>
              <a:rPr lang="pt-PT" sz="2000" dirty="0"/>
              <a:t>13/dez.	Genetic algorthms</a:t>
            </a:r>
          </a:p>
          <a:p>
            <a:r>
              <a:rPr lang="pt-PT" sz="2000" dirty="0"/>
              <a:t>16/dez.	Data visualization</a:t>
            </a:r>
          </a:p>
          <a:p>
            <a:r>
              <a:rPr lang="pt-PT" sz="2000" dirty="0"/>
              <a:t>20/dez.	Augmented reality</a:t>
            </a:r>
          </a:p>
          <a:p>
            <a:r>
              <a:rPr lang="pt-PT" sz="2000" dirty="0"/>
              <a:t>3/jan.	Virtual reality</a:t>
            </a:r>
          </a:p>
          <a:p>
            <a:r>
              <a:rPr lang="pt-PT" sz="2000" dirty="0"/>
              <a:t>6/jan.	Student presentations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FDA201-1AB8-4FC5-B7F4-F8545D14F221}"/>
              </a:ext>
            </a:extLst>
          </p:cNvPr>
          <p:cNvSpPr txBox="1"/>
          <p:nvPr/>
        </p:nvSpPr>
        <p:spPr>
          <a:xfrm>
            <a:off x="2039814" y="1111347"/>
            <a:ext cx="7090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ADA schedule until the end of the semester</a:t>
            </a:r>
          </a:p>
        </p:txBody>
      </p:sp>
    </p:spTree>
    <p:extLst>
      <p:ext uri="{BB962C8B-B14F-4D97-AF65-F5344CB8AC3E}">
        <p14:creationId xmlns:p14="http://schemas.microsoft.com/office/powerpoint/2010/main" val="3067090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2EFCF-55A5-424F-8C73-AAAAE4459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ADA projects AI/AR/VR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47B96-617A-441E-A368-8B973F1FA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Formulate a problem dealing with  ecosystem re-generation. Describe the data, logic and presentation layers of a software solution for that problem. Use AI in the back end and AR/VR on the front end.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Ecosystem re-generation problems (see </a:t>
            </a:r>
            <a:r>
              <a:rPr lang="pt-PT" dirty="0">
                <a:hlinkClick r:id="rId2"/>
              </a:rPr>
              <a:t>https://regeneration.org/</a:t>
            </a:r>
            <a:r>
              <a:rPr lang="pt-PT" dirty="0"/>
              <a:t> for inspiration) may be defined in general terms or be site specific. </a:t>
            </a:r>
          </a:p>
        </p:txBody>
      </p:sp>
    </p:spTree>
    <p:extLst>
      <p:ext uri="{BB962C8B-B14F-4D97-AF65-F5344CB8AC3E}">
        <p14:creationId xmlns:p14="http://schemas.microsoft.com/office/powerpoint/2010/main" val="555182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203BB-93CA-4FDD-92DE-4D90202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Mathematical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4B2B2-922B-4D3D-8A28-1B64FDEAD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5" y="1825625"/>
            <a:ext cx="11022496" cy="4363140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r>
              <a:rPr lang="en-US" sz="5200" dirty="0">
                <a:latin typeface="+mj-lt"/>
              </a:rPr>
              <a:t>Analyze a system     </a:t>
            </a:r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r>
              <a:rPr lang="en-US" sz="3200" dirty="0">
                <a:hlinkClick r:id="rId2"/>
              </a:rPr>
              <a:t>Applications of mathematics in real life</a:t>
            </a:r>
            <a:endParaRPr lang="en-US" sz="32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>
              <a:hlinkClick r:id="rId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F5C8FA-0114-4A93-95AA-E9B51F16E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334" y="110976"/>
            <a:ext cx="4953429" cy="3429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10A1FB-66C5-4CB4-A2BA-4891BDFAE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784" y="3429000"/>
            <a:ext cx="4550243" cy="315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84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203BB-93CA-4FDD-92DE-4D90202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Mathematical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4B2B2-922B-4D3D-8A28-1B64FDEAD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5" y="1825625"/>
            <a:ext cx="11022496" cy="436314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600" dirty="0">
                <a:latin typeface="+mj-lt"/>
              </a:rPr>
              <a:t>Obtain an optimal solution</a:t>
            </a:r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2500" dirty="0">
              <a:solidFill>
                <a:prstClr val="black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>
              <a:buNone/>
            </a:pPr>
            <a:r>
              <a:rPr lang="en-US" sz="25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Applications of mathematics in real life</a:t>
            </a:r>
            <a:endParaRPr lang="en-US" sz="25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pt-PT" sz="74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>
              <a:hlinkClick r:id="rId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17AD3D-56B2-46A4-A170-A0A82A674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298" y="346285"/>
            <a:ext cx="3959904" cy="2741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BDBF11-624B-4B3C-ABB0-F77CA6133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981" y="3659826"/>
            <a:ext cx="3954221" cy="27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32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203BB-93CA-4FDD-92DE-4D90202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Mathematical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4B2B2-922B-4D3D-8A28-1B64FDEAD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476" y="1825625"/>
            <a:ext cx="11022496" cy="4363140"/>
          </a:xfrm>
        </p:spPr>
        <p:txBody>
          <a:bodyPr>
            <a:normAutofit fontScale="550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5800" dirty="0">
              <a:latin typeface="+mj-lt"/>
            </a:endParaRPr>
          </a:p>
          <a:p>
            <a:pPr marL="457200" lvl="1" indent="0">
              <a:buNone/>
            </a:pPr>
            <a:r>
              <a:rPr lang="en-US" sz="5800" dirty="0">
                <a:latin typeface="+mj-lt"/>
              </a:rPr>
              <a:t>Predict the evolution of a system</a:t>
            </a:r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/>
          </a:p>
          <a:p>
            <a:pPr marL="457200" lvl="1" indent="0">
              <a:buNone/>
            </a:pPr>
            <a:endParaRPr lang="en-US" sz="74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r>
              <a:rPr lang="en-US" sz="45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Applications of mathematics in real life</a:t>
            </a:r>
            <a:endParaRPr lang="en-US" sz="45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pt-PT" sz="74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/>
          </a:p>
          <a:p>
            <a:pPr marL="0" indent="0">
              <a:buNone/>
            </a:pPr>
            <a:endParaRPr lang="pt-PT" sz="5000" dirty="0">
              <a:hlinkClick r:id="rId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01F0D9-3D3C-4F3E-8168-0489CB8BA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439" y="577898"/>
            <a:ext cx="4572396" cy="34292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50C68D-66FD-45AB-A86E-8B5668CEA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873" y="4142132"/>
            <a:ext cx="3621157" cy="271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9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24C25-EB84-406D-88CD-2E1A2FBE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Software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1724F-BC52-42E9-ADBE-71909C280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 algn="ctr">
              <a:buNone/>
            </a:pPr>
            <a:endParaRPr lang="pt-PT" sz="1600" dirty="0">
              <a:hlinkClick r:id="rId2"/>
            </a:endParaRPr>
          </a:p>
          <a:p>
            <a:pPr marL="0" indent="0" algn="ctr">
              <a:buNone/>
            </a:pPr>
            <a:endParaRPr lang="pt-PT" sz="1600" dirty="0">
              <a:hlinkClick r:id="rId2"/>
            </a:endParaRPr>
          </a:p>
          <a:p>
            <a:pPr marL="0" indent="0" algn="ctr">
              <a:buNone/>
            </a:pPr>
            <a:endParaRPr lang="pt-PT" sz="1600" dirty="0">
              <a:hlinkClick r:id="rId2"/>
            </a:endParaRPr>
          </a:p>
          <a:p>
            <a:pPr marL="0" indent="0" algn="ctr">
              <a:buNone/>
            </a:pPr>
            <a:r>
              <a:rPr lang="pt-PT" sz="2100" dirty="0">
                <a:hlinkClick r:id="rId2"/>
              </a:rPr>
              <a:t>Ten software architectural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34E0EF-ADCC-4712-9AF4-BD78E7F90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982" y="1562412"/>
            <a:ext cx="5678142" cy="373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19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1EAAB1-439F-4C74-BC25-23DC7E4E8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26200"/>
            <a:ext cx="4936608" cy="5347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B300ED-33C6-41EC-9345-A32B486D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3E3D46-ECBC-40B7-9D4F-902E3C95F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13500" y="926200"/>
            <a:ext cx="3756248" cy="2736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874C5C-E4C9-45AC-94EC-76DD166DC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500" y="3918672"/>
            <a:ext cx="3756248" cy="284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81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AE6FE24-BF86-4C46-A7D7-670589DF6A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91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1249-70A9-4981-A3F2-A3C589BE6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F9296-05E7-4CD5-A51F-B745B9107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1566645"/>
            <a:ext cx="5248275" cy="39904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>
                <a:hlinkClick r:id="rId2"/>
              </a:rPr>
              <a:t>SILIAMB</a:t>
            </a:r>
            <a:endParaRPr lang="pt-PT" dirty="0"/>
          </a:p>
          <a:p>
            <a:pPr marL="0" indent="0">
              <a:buNone/>
            </a:pPr>
            <a:r>
              <a:rPr lang="pt-PT" dirty="0">
                <a:hlinkClick r:id="rId3"/>
              </a:rPr>
              <a:t>SNIAmb</a:t>
            </a:r>
            <a:endParaRPr lang="pt-PT" dirty="0"/>
          </a:p>
          <a:p>
            <a:pPr marL="0" indent="0">
              <a:buNone/>
            </a:pPr>
            <a:r>
              <a:rPr lang="pt-PT" dirty="0"/>
              <a:t>SNIRH - Recursos Hídricos</a:t>
            </a:r>
          </a:p>
          <a:p>
            <a:pPr marL="0" indent="0">
              <a:buNone/>
            </a:pPr>
            <a:r>
              <a:rPr lang="pt-PT" dirty="0"/>
              <a:t>SIAIA - Avaliação de Impacte Ambiental</a:t>
            </a:r>
          </a:p>
          <a:p>
            <a:pPr marL="0" indent="0">
              <a:buNone/>
            </a:pPr>
            <a:r>
              <a:rPr lang="pt-PT" dirty="0"/>
              <a:t>QUALAR - Qualidade do Ar</a:t>
            </a:r>
          </a:p>
          <a:p>
            <a:pPr marL="0" indent="0">
              <a:buNone/>
            </a:pPr>
            <a:r>
              <a:rPr lang="pt-PT" dirty="0"/>
              <a:t>COSMO</a:t>
            </a:r>
          </a:p>
          <a:p>
            <a:pPr marL="0" indent="0">
              <a:buNone/>
            </a:pPr>
            <a:r>
              <a:rPr lang="pt-PT" dirty="0"/>
              <a:t>SILOGR</a:t>
            </a:r>
          </a:p>
          <a:p>
            <a:pPr marL="0" indent="0">
              <a:buNone/>
            </a:pPr>
            <a:r>
              <a:rPr lang="pt-PT" dirty="0">
                <a:hlinkClick r:id="rId4"/>
              </a:rPr>
              <a:t>Participa</a:t>
            </a:r>
            <a:endParaRPr lang="pt-P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D173E3-2CB7-4217-8CA7-9A6F46BC97A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6588527" y="1681163"/>
            <a:ext cx="4941486" cy="45318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25E545-6EE1-497E-AFFC-3A171DD4056F}"/>
              </a:ext>
            </a:extLst>
          </p:cNvPr>
          <p:cNvSpPr txBox="1"/>
          <p:nvPr/>
        </p:nvSpPr>
        <p:spPr>
          <a:xfrm>
            <a:off x="7527235" y="6204329"/>
            <a:ext cx="4295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hlinkClick r:id="rId6"/>
              </a:rPr>
              <a:t>Environmental information components</a:t>
            </a:r>
            <a:endParaRPr lang="pt-PT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469B06-4938-4D6F-86F6-B7809FD47682}"/>
              </a:ext>
            </a:extLst>
          </p:cNvPr>
          <p:cNvSpPr txBox="1"/>
          <p:nvPr/>
        </p:nvSpPr>
        <p:spPr>
          <a:xfrm>
            <a:off x="1324837" y="6157706"/>
            <a:ext cx="4187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hlinkClick r:id="rId7"/>
              </a:rPr>
              <a:t>APA Information systems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630264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BE12-DB71-4CFA-BF89-FCAFD03E4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sensors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964D93-8CA7-4B31-B865-93440ACA7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500" y="1690688"/>
            <a:ext cx="5420597" cy="44990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6DA595-D369-49B0-BD5F-9B33B3826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0687"/>
            <a:ext cx="6182692" cy="44006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454C32-C6C4-4B6B-9ECA-832F0089FB6B}"/>
              </a:ext>
            </a:extLst>
          </p:cNvPr>
          <p:cNvSpPr txBox="1"/>
          <p:nvPr/>
        </p:nvSpPr>
        <p:spPr>
          <a:xfrm>
            <a:off x="6185905" y="6325464"/>
            <a:ext cx="5584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hlinkClick r:id="rId4"/>
              </a:rPr>
              <a:t>Sensors used for remote sensing</a:t>
            </a:r>
            <a:endParaRPr lang="pt-P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7CA574-FE58-4F6A-98A1-190A643567AD}"/>
              </a:ext>
            </a:extLst>
          </p:cNvPr>
          <p:cNvSpPr txBox="1"/>
          <p:nvPr/>
        </p:nvSpPr>
        <p:spPr>
          <a:xfrm>
            <a:off x="585500" y="6325464"/>
            <a:ext cx="499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hlinkClick r:id="rId5"/>
              </a:rPr>
              <a:t>Environmental IoT sensors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71873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5BE2C-A7F1-49A5-8CAE-BE3CAB34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models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C7EED2-2740-49EC-8D37-9C3C9DBF3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2248" y="1305733"/>
            <a:ext cx="7127503" cy="4905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0ED3C6-9B82-4034-B61D-88F5E2A49541}"/>
              </a:ext>
            </a:extLst>
          </p:cNvPr>
          <p:cNvSpPr txBox="1"/>
          <p:nvPr/>
        </p:nvSpPr>
        <p:spPr>
          <a:xfrm>
            <a:off x="2532185" y="6280894"/>
            <a:ext cx="7033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hlinkClick r:id="rId3"/>
              </a:rPr>
              <a:t>Water resource management models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048432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84117-6AC2-4989-A3DD-7232568F4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apps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B0113757-D4E0-4D87-863A-7DBFD4EF6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925" y="1459510"/>
            <a:ext cx="8820150" cy="42957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912A8C1-E41E-4DB9-8571-77BA11D5BD87}"/>
              </a:ext>
            </a:extLst>
          </p:cNvPr>
          <p:cNvSpPr txBox="1"/>
          <p:nvPr/>
        </p:nvSpPr>
        <p:spPr>
          <a:xfrm>
            <a:off x="3896751" y="6091311"/>
            <a:ext cx="429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hlinkClick r:id="rId3"/>
              </a:rPr>
              <a:t>Apple’s apps for Earth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4561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B8B60-A806-40ED-944A-804F113D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AI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5E58D-9642-4512-8B1B-4C90AA23C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Machine learning and NOVA environmental engineering students</a:t>
            </a: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Input</a:t>
            </a:r>
          </a:p>
          <a:p>
            <a:pPr marL="914400" lvl="2" indent="0">
              <a:buNone/>
            </a:pPr>
            <a:r>
              <a:rPr lang="pt-PT" dirty="0"/>
              <a:t>Environmental Enginnering students 1982-2019</a:t>
            </a:r>
          </a:p>
          <a:p>
            <a:pPr marL="914400" lvl="2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Output</a:t>
            </a:r>
          </a:p>
          <a:p>
            <a:pPr marL="914400" lvl="2" indent="0">
              <a:buNone/>
            </a:pPr>
            <a:r>
              <a:rPr lang="pt-PT" dirty="0"/>
              <a:t>Success (conventional, craftsmanship, societal) 1982-2019</a:t>
            </a:r>
          </a:p>
          <a:p>
            <a:pPr marL="914400" lvl="2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/>
              <a:t>Hidden nodes</a:t>
            </a:r>
          </a:p>
          <a:p>
            <a:pPr marL="914400" lvl="2" indent="0">
              <a:buNone/>
            </a:pPr>
            <a:r>
              <a:rPr lang="pt-PT" dirty="0"/>
              <a:t>Accounting for </a:t>
            </a:r>
            <a:r>
              <a:rPr lang="pt-PT" i="1" dirty="0"/>
              <a:t>F in Output= F (Input)</a:t>
            </a:r>
          </a:p>
        </p:txBody>
      </p:sp>
    </p:spTree>
    <p:extLst>
      <p:ext uri="{BB962C8B-B14F-4D97-AF65-F5344CB8AC3E}">
        <p14:creationId xmlns:p14="http://schemas.microsoft.com/office/powerpoint/2010/main" val="2506107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4F5217-B5A7-4F34-A3EF-E442C85D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692B6C-CA20-4741-9F61-7E8112A69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2775" y="1614487"/>
            <a:ext cx="58864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C8676-C625-4495-A215-C80054327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F5368D-45A5-4683-846E-63FAEC68C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9725" y="3091656"/>
            <a:ext cx="89725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15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E444-896D-4328-B659-48E175A2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Neural networks</a:t>
            </a:r>
          </a:p>
        </p:txBody>
      </p:sp>
      <p:pic>
        <p:nvPicPr>
          <p:cNvPr id="8" name="Content Placeholder 7" descr="A close up of a logo&#10;&#10;Description automatically generated">
            <a:extLst>
              <a:ext uri="{FF2B5EF4-FFF2-40B4-BE49-F238E27FC236}">
                <a16:creationId xmlns:a16="http://schemas.microsoft.com/office/drawing/2014/main" id="{A8167BDA-8A5E-4899-BD3B-F387D1B285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671" y="1535711"/>
            <a:ext cx="7202657" cy="4821418"/>
          </a:xfrm>
        </p:spPr>
      </p:pic>
    </p:spTree>
    <p:extLst>
      <p:ext uri="{BB962C8B-B14F-4D97-AF65-F5344CB8AC3E}">
        <p14:creationId xmlns:p14="http://schemas.microsoft.com/office/powerpoint/2010/main" val="1041877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8D42-F1C3-4FB4-9C54-8705A7CCF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Chat bots</a:t>
            </a:r>
          </a:p>
        </p:txBody>
      </p:sp>
      <p:pic>
        <p:nvPicPr>
          <p:cNvPr id="12" name="Content Placeholder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2688235-833F-4973-A4E8-3F7B02576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2" y="1600200"/>
            <a:ext cx="9705975" cy="3657600"/>
          </a:xfrm>
        </p:spPr>
      </p:pic>
    </p:spTree>
    <p:extLst>
      <p:ext uri="{BB962C8B-B14F-4D97-AF65-F5344CB8AC3E}">
        <p14:creationId xmlns:p14="http://schemas.microsoft.com/office/powerpoint/2010/main" val="3787756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A3CAB7-3293-43E6-A8BE-C5347512D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685" y="44903"/>
            <a:ext cx="4702629" cy="6768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DDC213-1521-454A-B390-D9966F27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C182D-9A0C-400B-8C16-8A43EF5D4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93814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9351B-FD0B-4F28-9D18-14A75357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New interfaces: VR/AR/AI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126A7B-0B8D-466E-8BC7-62CEF2639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3652" y="2541479"/>
            <a:ext cx="4576485" cy="2562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1FE61C-7463-4BBB-A676-B4CDFA15F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48" y="2541479"/>
            <a:ext cx="3851251" cy="2562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BBA05B-5581-4007-B65A-E7639D102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591" y="2541479"/>
            <a:ext cx="3396409" cy="25473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9B6FDD-6A46-42F1-B3C2-863713DE4B2C}"/>
              </a:ext>
            </a:extLst>
          </p:cNvPr>
          <p:cNvSpPr txBox="1"/>
          <p:nvPr/>
        </p:nvSpPr>
        <p:spPr>
          <a:xfrm>
            <a:off x="295422" y="5514535"/>
            <a:ext cx="3615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hlinkClick r:id="rId5"/>
              </a:rPr>
              <a:t>https://www.youtube.com/watch?v=UaC0UoakO7k</a:t>
            </a:r>
            <a:r>
              <a:rPr lang="pt-PT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1C31A5-22D6-4029-8F89-43D27753A3F7}"/>
              </a:ext>
            </a:extLst>
          </p:cNvPr>
          <p:cNvSpPr txBox="1"/>
          <p:nvPr/>
        </p:nvSpPr>
        <p:spPr>
          <a:xfrm>
            <a:off x="4234375" y="5514535"/>
            <a:ext cx="4475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>
                <a:hlinkClick r:id="rId6"/>
              </a:rPr>
              <a:t>https://www.youtube.com/watch?v=qXcIZ1R68SQ</a:t>
            </a:r>
            <a:endParaRPr lang="pt-P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13F7EA-ECEE-4773-B651-89A9A8E78B1B}"/>
              </a:ext>
            </a:extLst>
          </p:cNvPr>
          <p:cNvSpPr txBox="1"/>
          <p:nvPr/>
        </p:nvSpPr>
        <p:spPr>
          <a:xfrm>
            <a:off x="8795591" y="5514535"/>
            <a:ext cx="3260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hlinkClick r:id="rId7"/>
              </a:rPr>
              <a:t>https://www.youtube.com/watch?v=hnMBTU-kyh0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19097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C86A-F295-46D6-9E94-CC509B77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Product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ACBC-CEB2-48B4-912C-27F8D1BF6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PT" dirty="0"/>
              <a:t>Generation and selection of ideas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Prototyping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Intellectual property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Communication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Financing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MVP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Marketing and sales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A1E041-C1C2-4012-8E12-C1318E740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993" y="734477"/>
            <a:ext cx="3683706" cy="20131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E4B187-92C8-4B3B-9A6A-5BF6FBDC6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723" y="2832402"/>
            <a:ext cx="6732467" cy="378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04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E523F-1055-4E1A-A308-1B0EE7C1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Ars Digita* Layer Cake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61E64-D63A-408F-A30A-D9FD84253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Ideas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Management (strategic, financial, IP, operations, product and project management, marketing &amp; communications, human resources)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Design (conceptual, UI, UX, industrial)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Technology (energy, communications, hardware, software)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*</a:t>
            </a:r>
            <a:r>
              <a:rPr lang="pt-PT" sz="1900" dirty="0">
                <a:hlinkClick r:id="rId2"/>
              </a:rPr>
              <a:t>https://en.wikipedia.org/wiki/ArsDigita</a:t>
            </a:r>
            <a:endParaRPr lang="pt-PT" sz="1900" dirty="0"/>
          </a:p>
        </p:txBody>
      </p:sp>
    </p:spTree>
    <p:extLst>
      <p:ext uri="{BB962C8B-B14F-4D97-AF65-F5344CB8AC3E}">
        <p14:creationId xmlns:p14="http://schemas.microsoft.com/office/powerpoint/2010/main" val="546721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F86099-F8A7-413E-85E2-39EC863A1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1" y="1322363"/>
            <a:ext cx="9984230" cy="39670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221070-1D5B-436F-A3BD-69ED9177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58271-571F-4079-B58C-FCA6865F1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8027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4BDE-32DD-4739-BB03-56383C94F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34" y="365125"/>
            <a:ext cx="10889566" cy="1325563"/>
          </a:xfrm>
        </p:spPr>
        <p:txBody>
          <a:bodyPr/>
          <a:lstStyle/>
          <a:p>
            <a:r>
              <a:rPr lang="pt-PT" dirty="0"/>
              <a:t>Your problems: benchmark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0F7E-A6DE-466D-B819-43D8155CF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34" y="1825624"/>
            <a:ext cx="10889566" cy="49268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Wastewater treatment monitoring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2"/>
            </a:endParaRPr>
          </a:p>
          <a:p>
            <a:pPr marL="0" indent="0">
              <a:buNone/>
            </a:pPr>
            <a:endParaRPr lang="pt-PT" sz="2000" dirty="0">
              <a:hlinkClick r:id="rId3"/>
            </a:endParaRPr>
          </a:p>
          <a:p>
            <a:pPr marL="0" indent="0">
              <a:buNone/>
            </a:pPr>
            <a:endParaRPr lang="en-US" sz="2000" dirty="0">
              <a:hlinkClick r:id="rId4"/>
            </a:endParaRPr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Self-organizing map and clustering for wastewater treatment monitoring</a:t>
            </a:r>
            <a:r>
              <a:rPr lang="en-US" sz="2000" dirty="0"/>
              <a:t> (academic)</a:t>
            </a:r>
          </a:p>
          <a:p>
            <a:pPr marL="0" indent="0">
              <a:buNone/>
            </a:pPr>
            <a:r>
              <a:rPr lang="en-US" sz="2000" dirty="0">
                <a:hlinkClick r:id="rId5"/>
              </a:rPr>
              <a:t>Wastewater treatment system and method</a:t>
            </a:r>
            <a:r>
              <a:rPr lang="en-US" sz="2000" dirty="0"/>
              <a:t> (intellectual property)</a:t>
            </a:r>
          </a:p>
          <a:p>
            <a:pPr marL="0" indent="0">
              <a:buNone/>
            </a:pPr>
            <a:r>
              <a:rPr lang="pt-PT" sz="2000" dirty="0">
                <a:hlinkClick r:id="rId6"/>
              </a:rPr>
              <a:t>Wastewater treatment monitoring</a:t>
            </a:r>
            <a:r>
              <a:rPr lang="pt-PT" sz="2000" dirty="0"/>
              <a:t> (industry)</a:t>
            </a:r>
            <a:endParaRPr lang="pt-PT" sz="2000" dirty="0">
              <a:hlinkClick r:id="rId3"/>
            </a:endParaRPr>
          </a:p>
          <a:p>
            <a:pPr marL="0" indent="0">
              <a:buNone/>
            </a:pPr>
            <a:r>
              <a:rPr lang="pt-PT" sz="2000" dirty="0">
                <a:hlinkClick r:id="rId2"/>
              </a:rPr>
              <a:t>Water market data</a:t>
            </a:r>
            <a:r>
              <a:rPr lang="pt-PT" sz="2000" dirty="0"/>
              <a:t> (market)</a:t>
            </a:r>
          </a:p>
          <a:p>
            <a:pPr marL="0" indent="0">
              <a:buNone/>
            </a:pPr>
            <a:endParaRPr lang="pt-PT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F2B52E-2E55-4FD4-BB43-84AFC2B49D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842" y="2292484"/>
            <a:ext cx="4949699" cy="27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86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17529-B224-400C-B474-78A0F7482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Your problems: quality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61751-D456-4834-A351-D6CB5D135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Remote sensing data analysis</a:t>
            </a:r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https://www.descarteslabs.com/</a:t>
            </a:r>
            <a:r>
              <a:rPr lang="pt-PT" dirty="0">
                <a:solidFill>
                  <a:prstClr val="black"/>
                </a:solidFill>
              </a:rPr>
              <a:t> </a:t>
            </a: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7111F3-BB2E-43A2-9441-D9D67E6A4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838" y="2714297"/>
            <a:ext cx="5991639" cy="257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25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74EAF-4E88-4DF7-B46D-B28C08A1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Your problems: quality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59949-AD5A-4084-AF3D-9600C022C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/>
              <a:t>Land use planning engine</a:t>
            </a: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endParaRPr lang="pt-PT" dirty="0">
              <a:hlinkClick r:id="rId2"/>
            </a:endParaRPr>
          </a:p>
          <a:p>
            <a:pPr marL="457200" lvl="1" indent="0">
              <a:buNone/>
            </a:pPr>
            <a:r>
              <a:rPr lang="pt-PT" dirty="0">
                <a:hlinkClick r:id="rId2"/>
              </a:rPr>
              <a:t>Building blocks of a smart city</a:t>
            </a:r>
          </a:p>
          <a:p>
            <a:pPr marL="0" indent="0">
              <a:buNone/>
            </a:pPr>
            <a:endParaRPr lang="pt-PT" dirty="0">
              <a:hlinkClick r:id="rId2"/>
            </a:endParaRPr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783F2-06D2-4CB2-BE61-4B7680F12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34" y="2277334"/>
            <a:ext cx="6865327" cy="34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078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0D9C9-90C5-4F0C-9A9C-6E1E253B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Your problems: quality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8AC2E-4EAB-4239-98CA-9BB081E25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Life cycle analysis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457200" lvl="1" indent="0">
              <a:buNone/>
            </a:pPr>
            <a:r>
              <a:rPr lang="pt-PT" dirty="0">
                <a:hlinkClick r:id="rId2"/>
              </a:rPr>
              <a:t>Sustainable design guide</a:t>
            </a:r>
          </a:p>
          <a:p>
            <a:pPr marL="457200" lvl="1" indent="0">
              <a:buNone/>
            </a:pPr>
            <a:r>
              <a:rPr lang="pt-PT" dirty="0">
                <a:hlinkClick r:id="rId2"/>
              </a:rPr>
              <a:t>by Solid Works</a:t>
            </a: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FF91E-12E7-4D32-94B9-D9BABA011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88" y="1421790"/>
            <a:ext cx="577215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45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607</Words>
  <Application>Microsoft Office PowerPoint</Application>
  <PresentationFormat>Widescreen</PresentationFormat>
  <Paragraphs>200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ADA in a nutshell</vt:lpstr>
      <vt:lpstr>ADA 2021</vt:lpstr>
      <vt:lpstr>PowerPoint Presentation</vt:lpstr>
      <vt:lpstr>ADA projects AI/AR/VR</vt:lpstr>
      <vt:lpstr>Mathematical models</vt:lpstr>
      <vt:lpstr>Mathematical models</vt:lpstr>
      <vt:lpstr>Mathematical models</vt:lpstr>
      <vt:lpstr>Software architectures</vt:lpstr>
      <vt:lpstr>PowerPoint Presentation</vt:lpstr>
      <vt:lpstr>PowerPoint Presentation</vt:lpstr>
      <vt:lpstr>Environmental data sources</vt:lpstr>
      <vt:lpstr>Environmental sensors</vt:lpstr>
      <vt:lpstr>Environmental models</vt:lpstr>
      <vt:lpstr>Environmental apps</vt:lpstr>
      <vt:lpstr>AI approaches</vt:lpstr>
      <vt:lpstr>Neural networks</vt:lpstr>
      <vt:lpstr>Neural networks</vt:lpstr>
      <vt:lpstr>Neural networks</vt:lpstr>
      <vt:lpstr>Chat bots</vt:lpstr>
      <vt:lpstr>PowerPoint Presentation</vt:lpstr>
      <vt:lpstr>New interfaces: VR/AR/AI</vt:lpstr>
      <vt:lpstr>Product development</vt:lpstr>
      <vt:lpstr>Ars Digita* Layer Cake</vt:lpstr>
      <vt:lpstr>PowerPoint Presentation</vt:lpstr>
      <vt:lpstr>Your problems: benchmark levels</vt:lpstr>
      <vt:lpstr>Your problems: quality standards</vt:lpstr>
      <vt:lpstr>Your problems: quality standards</vt:lpstr>
      <vt:lpstr>Your problems: quality standards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SIMA in a nutshell</dc:title>
  <dc:creator>Antonio Camara</dc:creator>
  <cp:lastModifiedBy>Brandkey Digital Lda</cp:lastModifiedBy>
  <cp:revision>13</cp:revision>
  <dcterms:created xsi:type="dcterms:W3CDTF">2020-03-09T06:46:32Z</dcterms:created>
  <dcterms:modified xsi:type="dcterms:W3CDTF">2021-11-23T15:14:51Z</dcterms:modified>
</cp:coreProperties>
</file>