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</p:sldMasterIdLst>
  <p:sldIdLst>
    <p:sldId id="256" r:id="rId5"/>
    <p:sldId id="257" r:id="rId6"/>
    <p:sldId id="259" r:id="rId7"/>
    <p:sldId id="260" r:id="rId8"/>
    <p:sldId id="346" r:id="rId9"/>
    <p:sldId id="261" r:id="rId10"/>
    <p:sldId id="262" r:id="rId11"/>
    <p:sldId id="263" r:id="rId12"/>
    <p:sldId id="264" r:id="rId13"/>
    <p:sldId id="265" r:id="rId14"/>
    <p:sldId id="348" r:id="rId15"/>
    <p:sldId id="347" r:id="rId16"/>
    <p:sldId id="349" r:id="rId17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81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84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08DF9A-9951-4900-992F-807D464A6B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DCA20D6-5297-440D-992A-FB8498B759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C6F7DE-0221-4878-9548-0E47C5F652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95439-8ACD-4C34-B896-F25EE9AB3302}" type="datetimeFigureOut">
              <a:rPr lang="pt-PT" smtClean="0"/>
              <a:t>08/11/2021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63399D-C1EB-42AD-9DF7-CADAD6ECFF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218E4A-7CE7-4181-8D90-29AABA484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B2A66-C426-4F71-9508-618174375875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495044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713AFA-78B5-4209-BE51-71076D7392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2A8657-D0AF-484D-90A5-B2C876E90F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4803F3-90AA-43C1-9317-E200C0C2D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95439-8ACD-4C34-B896-F25EE9AB3302}" type="datetimeFigureOut">
              <a:rPr lang="pt-PT" smtClean="0"/>
              <a:t>08/11/2021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F9D67E-453E-429B-8E5E-300AEB3C1F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4249E7-1C6C-4AF6-969E-07C14A926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B2A66-C426-4F71-9508-618174375875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0546356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204819-0A87-4327-A7BA-5FE3C8142A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8B72D3-56E0-4E33-BEED-9E872A2182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694838-508F-4B57-9875-EBAAD53517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95439-8ACD-4C34-B896-F25EE9AB3302}" type="datetimeFigureOut">
              <a:rPr lang="pt-PT" smtClean="0"/>
              <a:t>08/11/2021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03CFD7-DB57-4B45-8DA9-13E5ED13E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823AC4-615A-49CA-9EFC-C52E58BF77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B2A66-C426-4F71-9508-618174375875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6419070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E13DAA-8315-4EF5-8E9C-A78216590A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AF280A-0B76-48CC-BC41-924C8E9FAF5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B70B74-4815-4EE3-89BB-FB1C836A3D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541F57-06D2-49C6-B733-7E9C2A8A60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95439-8ACD-4C34-B896-F25EE9AB3302}" type="datetimeFigureOut">
              <a:rPr lang="pt-PT" smtClean="0"/>
              <a:t>08/11/2021</a:t>
            </a:fld>
            <a:endParaRPr lang="pt-P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21F3A4-F5BC-499D-9D5E-979604F824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7D9567-29BA-4297-B7CD-1C095716F1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B2A66-C426-4F71-9508-618174375875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8855890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38B9CC-F3F1-4FFA-A8AE-647279A783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433F17-0759-44AF-9E50-CFED7B3145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0DBCD9-96F2-43FC-9C2C-1A2365AC25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0A28FB4-394F-43D7-9D5A-BA29C25970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C7747B-AF65-4172-9E33-273F85F4E76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96B7D82-B902-4381-A743-7373AB83FB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95439-8ACD-4C34-B896-F25EE9AB3302}" type="datetimeFigureOut">
              <a:rPr lang="pt-PT" smtClean="0"/>
              <a:t>08/11/2021</a:t>
            </a:fld>
            <a:endParaRPr lang="pt-PT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F5E40A-3670-4B59-872D-4819882D4B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61E886E-DACD-47FE-8653-011CB2EA78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B2A66-C426-4F71-9508-618174375875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295334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D2C6DF-EA1C-4493-8D59-42CDD9E44D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F1E93AE-1B39-4692-B2ED-EBB437A8E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95439-8ACD-4C34-B896-F25EE9AB3302}" type="datetimeFigureOut">
              <a:rPr lang="pt-PT" smtClean="0"/>
              <a:t>08/11/2021</a:t>
            </a:fld>
            <a:endParaRPr lang="pt-P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FF84A39-3348-40F4-873B-CADFCA5B99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497D4D-5EBE-43D0-A7B3-4B18E8DFD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B2A66-C426-4F71-9508-618174375875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804144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611E2ED-4F88-4CDF-A89C-8833B586BC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95439-8ACD-4C34-B896-F25EE9AB3302}" type="datetimeFigureOut">
              <a:rPr lang="pt-PT" smtClean="0"/>
              <a:t>08/11/2021</a:t>
            </a:fld>
            <a:endParaRPr lang="pt-PT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8DCE769-E36B-4436-BBAE-8BE039BC02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254F57-7B56-498E-A618-9A30802528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B2A66-C426-4F71-9508-618174375875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058857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C6A820-BE02-4480-A7BA-2C542A45ED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9B3233-717A-4C1E-AF8D-32C5B96043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B067CB-3505-4AAB-8C9E-86BDA783B9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18CF2C-61BD-4736-B429-7CB5554D06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95439-8ACD-4C34-B896-F25EE9AB3302}" type="datetimeFigureOut">
              <a:rPr lang="pt-PT" smtClean="0"/>
              <a:t>08/11/2021</a:t>
            </a:fld>
            <a:endParaRPr lang="pt-P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BA8368-E185-4D3A-A11D-E7D9FE3E15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74B365-A748-4FA5-8483-26C0790A0C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B2A66-C426-4F71-9508-618174375875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50149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04C7FB-2822-481E-97A8-B4DA9BE71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2E5A7E1-F8C5-47D1-8060-C7E2AEA4775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FFD859-80FC-4CEF-B042-AD3FFD5CF5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46529D-9560-4168-9C68-8F24879ABA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95439-8ACD-4C34-B896-F25EE9AB3302}" type="datetimeFigureOut">
              <a:rPr lang="pt-PT" smtClean="0"/>
              <a:t>08/11/2021</a:t>
            </a:fld>
            <a:endParaRPr lang="pt-P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70E2BB-E968-44CB-A1F6-476284DD75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8BE2E8-6744-469D-8699-02E2E8D5DE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B2A66-C426-4F71-9508-618174375875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097584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E2CE2-A53B-4C49-8BCF-E7AC18E70C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544950-38E1-4901-9F50-9BB58C16DB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754C21-B825-4F0F-BCCF-7B65C6428E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95439-8ACD-4C34-B896-F25EE9AB3302}" type="datetimeFigureOut">
              <a:rPr lang="pt-PT" smtClean="0"/>
              <a:t>08/11/2021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B5CA9A-EB64-4C32-B5CD-43A78FD58B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86DA46-9F3F-4105-A371-7B442B456A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B2A66-C426-4F71-9508-618174375875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4220739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865EE37-4D0C-423A-A5D8-D78B7908FB9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36F74AD-7C50-45AD-8B02-D62AFD7E92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361747-F9AA-4EB2-8690-9A18A1B6F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95439-8ACD-4C34-B896-F25EE9AB3302}" type="datetimeFigureOut">
              <a:rPr lang="pt-PT" smtClean="0"/>
              <a:t>08/11/2021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5470EC-305E-4FA5-808B-E994C8CB89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5ED945-78CF-4166-8F35-CBC3B213EE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B2A66-C426-4F71-9508-618174375875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45743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676B35-A500-4E57-A44B-964F29AE5D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278906-023D-485D-9D55-93B716F94FA6}" type="datetimeFigureOut">
              <a:rPr lang="en-US"/>
              <a:pPr>
                <a:defRPr/>
              </a:pPr>
              <a:t>11/8/2021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61D4F2-5185-430F-AA43-ABCF4CA762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9184BF-4A3A-4C81-9647-4C54673756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607D64-7D0B-48E9-900B-77667605AB73}" type="slidenum">
              <a:rPr lang="en-US" altLang="pt-PT"/>
              <a:pPr>
                <a:defRPr/>
              </a:pPr>
              <a:t>‹#›</a:t>
            </a:fld>
            <a:endParaRPr lang="en-US" altLang="pt-PT"/>
          </a:p>
        </p:txBody>
      </p:sp>
    </p:spTree>
    <p:extLst>
      <p:ext uri="{BB962C8B-B14F-4D97-AF65-F5344CB8AC3E}">
        <p14:creationId xmlns:p14="http://schemas.microsoft.com/office/powerpoint/2010/main" val="24910348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E066A7-4867-42BD-9293-D2E2B1EB5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952DC4-0B67-4396-B77A-C1184BDFBD03}" type="datetimeFigureOut">
              <a:rPr lang="en-US"/>
              <a:pPr>
                <a:defRPr/>
              </a:pPr>
              <a:t>11/8/2021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5EDA4C-300A-4048-BEFD-39C4A788C6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DAA9AF-68E3-4736-BAE3-97B209FF7F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CF33FC-3807-4D0E-B774-4AF17C9CC26C}" type="slidenum">
              <a:rPr lang="en-US" altLang="pt-PT"/>
              <a:pPr>
                <a:defRPr/>
              </a:pPr>
              <a:t>‹#›</a:t>
            </a:fld>
            <a:endParaRPr lang="en-US" altLang="pt-PT"/>
          </a:p>
        </p:txBody>
      </p:sp>
    </p:spTree>
    <p:extLst>
      <p:ext uri="{BB962C8B-B14F-4D97-AF65-F5344CB8AC3E}">
        <p14:creationId xmlns:p14="http://schemas.microsoft.com/office/powerpoint/2010/main" val="9885482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3BB510-D16B-4CAB-A4C2-173CCDF2F3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12CCA2-68A7-4F3F-AEAB-48C98B4AC3D3}" type="datetimeFigureOut">
              <a:rPr lang="en-US"/>
              <a:pPr>
                <a:defRPr/>
              </a:pPr>
              <a:t>11/8/2021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D9FE48-06BD-4DEE-B77A-647D47040C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129E0F-CE57-4D9E-9065-99D263416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C74EDD-8338-459C-81B7-B4C4577F1F6F}" type="slidenum">
              <a:rPr lang="en-US" altLang="pt-PT"/>
              <a:pPr>
                <a:defRPr/>
              </a:pPr>
              <a:t>‹#›</a:t>
            </a:fld>
            <a:endParaRPr lang="en-US" altLang="pt-PT"/>
          </a:p>
        </p:txBody>
      </p:sp>
    </p:spTree>
    <p:extLst>
      <p:ext uri="{BB962C8B-B14F-4D97-AF65-F5344CB8AC3E}">
        <p14:creationId xmlns:p14="http://schemas.microsoft.com/office/powerpoint/2010/main" val="27004442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CF4B709-D083-46A8-8E99-5675CDC7B9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394578-6A13-43EF-A89D-7429B4528578}" type="datetimeFigureOut">
              <a:rPr lang="en-US"/>
              <a:pPr>
                <a:defRPr/>
              </a:pPr>
              <a:t>11/8/2021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A059E13-79F5-4A9F-AC9D-CDEF22EEE0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2E1DC89-78ED-4075-BF22-3A3C65C405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B1BCDC-A329-45D7-8D8E-613EE953B037}" type="slidenum">
              <a:rPr lang="en-US" altLang="pt-PT"/>
              <a:pPr>
                <a:defRPr/>
              </a:pPr>
              <a:t>‹#›</a:t>
            </a:fld>
            <a:endParaRPr lang="en-US" altLang="pt-PT"/>
          </a:p>
        </p:txBody>
      </p:sp>
    </p:spTree>
    <p:extLst>
      <p:ext uri="{BB962C8B-B14F-4D97-AF65-F5344CB8AC3E}">
        <p14:creationId xmlns:p14="http://schemas.microsoft.com/office/powerpoint/2010/main" val="11243162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96495CBA-752A-474B-B63E-6E58DAEC4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F7E238-5600-465F-9A78-147C322B31B9}" type="datetimeFigureOut">
              <a:rPr lang="en-US"/>
              <a:pPr>
                <a:defRPr/>
              </a:pPr>
              <a:t>11/8/2021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ED1D3906-203E-48D5-9FE4-FC617C2B9A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1E1DE973-E9B7-4042-BB12-877511D045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24E3B3-458C-4F39-82E1-57EF569A62D5}" type="slidenum">
              <a:rPr lang="en-US" altLang="pt-PT"/>
              <a:pPr>
                <a:defRPr/>
              </a:pPr>
              <a:t>‹#›</a:t>
            </a:fld>
            <a:endParaRPr lang="en-US" altLang="pt-PT"/>
          </a:p>
        </p:txBody>
      </p:sp>
    </p:spTree>
    <p:extLst>
      <p:ext uri="{BB962C8B-B14F-4D97-AF65-F5344CB8AC3E}">
        <p14:creationId xmlns:p14="http://schemas.microsoft.com/office/powerpoint/2010/main" val="34479385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E650611D-1024-427E-BC28-C63835D383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8DE335-4419-445F-9E27-CFA517D5B0DE}" type="datetimeFigureOut">
              <a:rPr lang="en-US"/>
              <a:pPr>
                <a:defRPr/>
              </a:pPr>
              <a:t>11/8/2021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2137EE5D-7A6D-4E48-9031-D87C592C24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0478065C-F875-445D-81FD-D20F13164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36EEFE-3A92-4100-AA02-054AA4305DA5}" type="slidenum">
              <a:rPr lang="en-US" altLang="pt-PT"/>
              <a:pPr>
                <a:defRPr/>
              </a:pPr>
              <a:t>‹#›</a:t>
            </a:fld>
            <a:endParaRPr lang="en-US" altLang="pt-PT"/>
          </a:p>
        </p:txBody>
      </p:sp>
    </p:spTree>
    <p:extLst>
      <p:ext uri="{BB962C8B-B14F-4D97-AF65-F5344CB8AC3E}">
        <p14:creationId xmlns:p14="http://schemas.microsoft.com/office/powerpoint/2010/main" val="13314704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E7480524-869C-4481-9D3C-CDEE10549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E9C64E-7730-4CB3-B539-4C50372B5667}" type="datetimeFigureOut">
              <a:rPr lang="en-US"/>
              <a:pPr>
                <a:defRPr/>
              </a:pPr>
              <a:t>11/8/2021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0B48176F-8BCD-45F5-9EA4-9C41AD0307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95BD8478-EE9B-435C-A5F1-689890DDD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14D8F5-28B6-46A6-836F-70A23FAF86FA}" type="slidenum">
              <a:rPr lang="en-US" altLang="pt-PT"/>
              <a:pPr>
                <a:defRPr/>
              </a:pPr>
              <a:t>‹#›</a:t>
            </a:fld>
            <a:endParaRPr lang="en-US" altLang="pt-PT"/>
          </a:p>
        </p:txBody>
      </p:sp>
    </p:spTree>
    <p:extLst>
      <p:ext uri="{BB962C8B-B14F-4D97-AF65-F5344CB8AC3E}">
        <p14:creationId xmlns:p14="http://schemas.microsoft.com/office/powerpoint/2010/main" val="277051461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CF301C6-8E9E-425F-B3B0-D7EF85B33F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D54894-6B2A-4A15-A878-87EE7B3AA6D4}" type="datetimeFigureOut">
              <a:rPr lang="en-US"/>
              <a:pPr>
                <a:defRPr/>
              </a:pPr>
              <a:t>11/8/2021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A7DC6CA-CDF0-4D29-9AE5-D4C8421BFB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0972EC2-2D78-4E6D-9017-FFD02DDA3D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3B1BA2-65CF-40AD-86E0-B278A3E1DD05}" type="slidenum">
              <a:rPr lang="en-US" altLang="pt-PT"/>
              <a:pPr>
                <a:defRPr/>
              </a:pPr>
              <a:t>‹#›</a:t>
            </a:fld>
            <a:endParaRPr lang="en-US" altLang="pt-PT"/>
          </a:p>
        </p:txBody>
      </p:sp>
    </p:spTree>
    <p:extLst>
      <p:ext uri="{BB962C8B-B14F-4D97-AF65-F5344CB8AC3E}">
        <p14:creationId xmlns:p14="http://schemas.microsoft.com/office/powerpoint/2010/main" val="42809624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B3D9A321-3EFF-4F42-81FA-7EF45E530E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1C25E0-CBCB-4B02-BF59-66AD6627F57C}" type="datetimeFigureOut">
              <a:rPr lang="en-US"/>
              <a:pPr>
                <a:defRPr/>
              </a:pPr>
              <a:t>11/8/2021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808F84C-867F-48A2-8658-87CD5EDBAA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C037964-383B-49AC-9093-D5FE825E4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2791B1-AE46-4EED-BD47-0580A7C7E9F2}" type="slidenum">
              <a:rPr lang="en-US" altLang="pt-PT"/>
              <a:pPr>
                <a:defRPr/>
              </a:pPr>
              <a:t>‹#›</a:t>
            </a:fld>
            <a:endParaRPr lang="en-US" altLang="pt-PT"/>
          </a:p>
        </p:txBody>
      </p:sp>
    </p:spTree>
    <p:extLst>
      <p:ext uri="{BB962C8B-B14F-4D97-AF65-F5344CB8AC3E}">
        <p14:creationId xmlns:p14="http://schemas.microsoft.com/office/powerpoint/2010/main" val="118321639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3FD017-CE04-4428-81AF-48723E6DE1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867A32-A155-41AD-BCC0-55CD8BFC2E89}" type="datetimeFigureOut">
              <a:rPr lang="en-US"/>
              <a:pPr>
                <a:defRPr/>
              </a:pPr>
              <a:t>11/8/2021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7CD508-3E27-4BB3-A5DF-333C9856A9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802EEA-3FCA-4050-92CF-C41687CF0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E2ACE0-32BF-44E6-98A3-6D2BF73433D4}" type="slidenum">
              <a:rPr lang="en-US" altLang="pt-PT"/>
              <a:pPr>
                <a:defRPr/>
              </a:pPr>
              <a:t>‹#›</a:t>
            </a:fld>
            <a:endParaRPr lang="en-US" altLang="pt-PT"/>
          </a:p>
        </p:txBody>
      </p:sp>
    </p:spTree>
    <p:extLst>
      <p:ext uri="{BB962C8B-B14F-4D97-AF65-F5344CB8AC3E}">
        <p14:creationId xmlns:p14="http://schemas.microsoft.com/office/powerpoint/2010/main" val="20656660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80F4D1-92BE-4241-98AA-F7A904ED33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F29482-8D9E-406D-8255-3E869EC7C6A3}" type="datetimeFigureOut">
              <a:rPr lang="en-US"/>
              <a:pPr>
                <a:defRPr/>
              </a:pPr>
              <a:t>11/8/2021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AD3E0-1A57-405A-94A2-AEBBCB1FEC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4F0F63-5E68-439F-BF8F-A610BF2DC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4F1434-6D01-490F-BA4D-B7DC230C2C9C}" type="slidenum">
              <a:rPr lang="en-US" altLang="pt-PT"/>
              <a:pPr>
                <a:defRPr/>
              </a:pPr>
              <a:t>‹#›</a:t>
            </a:fld>
            <a:endParaRPr lang="en-US" altLang="pt-PT"/>
          </a:p>
        </p:txBody>
      </p:sp>
    </p:spTree>
    <p:extLst>
      <p:ext uri="{BB962C8B-B14F-4D97-AF65-F5344CB8AC3E}">
        <p14:creationId xmlns:p14="http://schemas.microsoft.com/office/powerpoint/2010/main" val="254602317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A1AECF-285C-417A-A14B-C03B78B11C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97D08B-15F5-4295-B630-3ACF23757682}" type="datetimeFigureOut">
              <a:rPr lang="pt-PT"/>
              <a:pPr>
                <a:defRPr/>
              </a:pPr>
              <a:t>08/11/2021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4E2E30-B379-4886-969F-D341D48DB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6AD2D3-E40E-44CF-AD16-B12087DA1E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65CAA9-548A-4209-8958-64ECED73F1A7}" type="slidenum">
              <a:rPr lang="pt-PT" altLang="pt-PT"/>
              <a:pPr/>
              <a:t>‹#›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51795084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F43F94-F3BE-477A-B99E-7C3EBFBE21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0241A3-22F7-483D-819D-1399608D7021}" type="datetimeFigureOut">
              <a:rPr lang="pt-PT"/>
              <a:pPr>
                <a:defRPr/>
              </a:pPr>
              <a:t>08/11/2021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093E36-7F95-4E2E-A6DF-B5BA69B097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2303BC-477F-4C22-9EC1-E99ED9A4DA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ABF0FF-0097-428E-9EDA-8BBC9B366751}" type="slidenum">
              <a:rPr lang="pt-PT" altLang="pt-PT"/>
              <a:pPr/>
              <a:t>‹#›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264054868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B3266C-2EDD-46DD-8F28-108B22D9F2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AFA0D4-59BC-4E84-8671-2A6C2B6C5280}" type="datetimeFigureOut">
              <a:rPr lang="pt-PT"/>
              <a:pPr>
                <a:defRPr/>
              </a:pPr>
              <a:t>08/11/2021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4CA899-1923-44A4-8907-7A0C33BE37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0E1E9B-7BB6-48DC-9669-698C9C129C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380B20-CB8D-471C-B71E-B73461E92BAA}" type="slidenum">
              <a:rPr lang="pt-PT" altLang="pt-PT"/>
              <a:pPr/>
              <a:t>‹#›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164391691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F414991-64E2-44C8-9644-FCAE9F63DC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9EAC59-5DB7-4843-9ECB-B077AE5D4D77}" type="datetimeFigureOut">
              <a:rPr lang="pt-PT"/>
              <a:pPr>
                <a:defRPr/>
              </a:pPr>
              <a:t>08/11/2021</a:t>
            </a:fld>
            <a:endParaRPr lang="pt-PT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2D4D3E9-A122-43BA-B87C-4F5A24D7BA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4AFBB12-0F4E-4B6B-ACEF-927AC79C22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6572AA-47C6-4AF8-81AF-AAD401191348}" type="slidenum">
              <a:rPr lang="pt-PT" altLang="pt-PT"/>
              <a:pPr/>
              <a:t>‹#›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37561778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BD66162E-1EE7-4415-B7C2-41B0467C73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137CD6-1A4E-4AC8-9081-E1360FF5EF9D}" type="datetimeFigureOut">
              <a:rPr lang="pt-PT"/>
              <a:pPr>
                <a:defRPr/>
              </a:pPr>
              <a:t>08/11/2021</a:t>
            </a:fld>
            <a:endParaRPr lang="pt-PT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CC90624F-6895-468C-8ACB-C83359D2F4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873FD14-EDDB-42C3-8D68-A6FC13AF58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160EA8-D56B-4AE3-B0E3-EBC03FB3FA2E}" type="slidenum">
              <a:rPr lang="pt-PT" altLang="pt-PT"/>
              <a:pPr/>
              <a:t>‹#›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208430597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2B0C2D93-812D-4DCC-8C8E-EE08CB15AC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5A03FE-2595-4152-8491-CD5FB68C4A60}" type="datetimeFigureOut">
              <a:rPr lang="pt-PT"/>
              <a:pPr>
                <a:defRPr/>
              </a:pPr>
              <a:t>08/11/2021</a:t>
            </a:fld>
            <a:endParaRPr lang="pt-PT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DFD92E86-BA83-4FFB-9F38-605500B31C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9A373267-3A2E-4213-B743-4A4E4ADD93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3E0ACF-0B21-4FB1-A8CE-D4C82C05B992}" type="slidenum">
              <a:rPr lang="pt-PT" altLang="pt-PT"/>
              <a:pPr/>
              <a:t>‹#›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140580731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804FB383-2BEF-4A81-B8C3-9E1AB4B01E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A6126B-032F-4CF3-8D34-B6FAEA944572}" type="datetimeFigureOut">
              <a:rPr lang="pt-PT"/>
              <a:pPr>
                <a:defRPr/>
              </a:pPr>
              <a:t>08/11/2021</a:t>
            </a:fld>
            <a:endParaRPr lang="pt-PT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941B7BDF-EEC4-4DD8-9C09-562F8B936B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99B790A0-47B6-443F-A61F-5F6E55CB49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852044-7788-46FD-861F-B0F21DF9743F}" type="slidenum">
              <a:rPr lang="pt-PT" altLang="pt-PT"/>
              <a:pPr/>
              <a:t>‹#›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33088588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D8CD5F4-429C-466A-A839-864FA6ABC0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6B5411-9FD7-415A-86B2-963BFA781617}" type="datetimeFigureOut">
              <a:rPr lang="pt-PT"/>
              <a:pPr>
                <a:defRPr/>
              </a:pPr>
              <a:t>08/11/2021</a:t>
            </a:fld>
            <a:endParaRPr lang="pt-PT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801D569A-9316-42A5-8FCD-E4E40013DB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3694944-2DA8-4347-A730-F4A95702F7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292B52-5ED9-4EBF-84F0-9CFC905816C6}" type="slidenum">
              <a:rPr lang="pt-PT" altLang="pt-PT"/>
              <a:pPr/>
              <a:t>‹#›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202273557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PT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B4F31EEC-92F9-4BBF-B79F-D7DFCE7E7C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8D1AF4-8D28-456B-8B8A-AAE45911AF8F}" type="datetimeFigureOut">
              <a:rPr lang="pt-PT"/>
              <a:pPr>
                <a:defRPr/>
              </a:pPr>
              <a:t>08/11/2021</a:t>
            </a:fld>
            <a:endParaRPr lang="pt-PT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47374E0-00A2-4A46-A851-82C28DF750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F9AF0FF-8528-4EA6-9999-2366146968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279C09-BAC3-4356-AFEB-9A353B058F77}" type="slidenum">
              <a:rPr lang="pt-PT" altLang="pt-PT"/>
              <a:pPr/>
              <a:t>‹#›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189659092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43199B-D3EA-4239-AEDC-B4B6B2B2A3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47465C-5A92-4B41-9F80-12AA2F54033F}" type="datetimeFigureOut">
              <a:rPr lang="pt-PT"/>
              <a:pPr>
                <a:defRPr/>
              </a:pPr>
              <a:t>08/11/2021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10B38D-56AC-4236-B395-FF1B95DCFD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D9F039-66F8-4B83-AB13-34F9E543F9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EBC7C8-12D6-4E60-A766-019A053DE06D}" type="slidenum">
              <a:rPr lang="pt-PT" altLang="pt-PT"/>
              <a:pPr/>
              <a:t>‹#›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222352755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A0403E-8663-4C42-8977-F06327030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D039D9-F629-481B-8E5C-6468B845EABB}" type="datetimeFigureOut">
              <a:rPr lang="pt-PT"/>
              <a:pPr>
                <a:defRPr/>
              </a:pPr>
              <a:t>08/11/2021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A67D73-E500-4110-B435-1D4B8B52A5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D96695-DDE0-4216-9AEB-FFF1E18FDC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5701B5-0DCF-4023-921D-9A80D721958A}" type="slidenum">
              <a:rPr lang="pt-PT" altLang="pt-PT"/>
              <a:pPr/>
              <a:t>‹#›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28091420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D512F-2F0D-F643-A92A-F171CDF83319}" type="datetimeFigureOut">
              <a:rPr lang="en-US" smtClean="0"/>
              <a:t>11/8/2021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6C2EF-2375-E448-B049-39080FC131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41492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D512F-2F0D-F643-A92A-F171CDF83319}" type="datetimeFigureOut">
              <a:rPr lang="en-US" smtClean="0"/>
              <a:t>11/8/2021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6C2EF-2375-E448-B049-39080FC131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81625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D512F-2F0D-F643-A92A-F171CDF83319}" type="datetimeFigureOut">
              <a:rPr lang="en-US" smtClean="0"/>
              <a:t>11/8/2021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6C2EF-2375-E448-B049-39080FC131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11155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D512F-2F0D-F643-A92A-F171CDF83319}" type="datetimeFigureOut">
              <a:rPr lang="en-US" smtClean="0"/>
              <a:t>11/8/2021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6C2EF-2375-E448-B049-39080FC131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54241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D512F-2F0D-F643-A92A-F171CDF83319}" type="datetimeFigureOut">
              <a:rPr lang="en-US" smtClean="0"/>
              <a:t>11/8/2021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6C2EF-2375-E448-B049-39080FC131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64635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D512F-2F0D-F643-A92A-F171CDF83319}" type="datetimeFigureOut">
              <a:rPr lang="en-US" smtClean="0"/>
              <a:t>11/8/2021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6C2EF-2375-E448-B049-39080FC131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90139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D512F-2F0D-F643-A92A-F171CDF83319}" type="datetimeFigureOut">
              <a:rPr lang="en-US" smtClean="0"/>
              <a:t>11/8/2021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6C2EF-2375-E448-B049-39080FC131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51371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D512F-2F0D-F643-A92A-F171CDF83319}" type="datetimeFigureOut">
              <a:rPr lang="en-US" smtClean="0"/>
              <a:t>11/8/2021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6C2EF-2375-E448-B049-39080FC131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004306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D512F-2F0D-F643-A92A-F171CDF83319}" type="datetimeFigureOut">
              <a:rPr lang="en-US" smtClean="0"/>
              <a:t>11/8/2021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6C2EF-2375-E448-B049-39080FC131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83593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D512F-2F0D-F643-A92A-F171CDF83319}" type="datetimeFigureOut">
              <a:rPr lang="en-US" smtClean="0"/>
              <a:t>11/8/2021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6C2EF-2375-E448-B049-39080FC131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20134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D512F-2F0D-F643-A92A-F171CDF83319}" type="datetimeFigureOut">
              <a:rPr lang="en-US" smtClean="0"/>
              <a:t>11/8/2021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6C2EF-2375-E448-B049-39080FC131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2770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2FFBB8F-4747-4D49-9004-C2C432BA35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3AA45A-AD72-441E-91B5-05DE1D9BE1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E58F28-1201-47C7-99DD-E47059B624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E95439-8ACD-4C34-B896-F25EE9AB3302}" type="datetimeFigureOut">
              <a:rPr lang="pt-PT" smtClean="0"/>
              <a:t>08/11/2021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BFAA79-AFD0-4D70-BD2F-E56E31E795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D2C9C1-EF24-490E-A8EE-11B35829B8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5B2A66-C426-4F71-9508-618174375875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079243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0594836B-0393-42DD-B261-B29236C427FB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t-PT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AD302934-1CB6-487F-9E3F-750945DE2B2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t-PT"/>
              <a:t>Click to edit Master text styles</a:t>
            </a:r>
          </a:p>
          <a:p>
            <a:pPr lvl="1"/>
            <a:r>
              <a:rPr lang="en-US" altLang="pt-PT"/>
              <a:t>Second level</a:t>
            </a:r>
          </a:p>
          <a:p>
            <a:pPr lvl="2"/>
            <a:r>
              <a:rPr lang="en-US" altLang="pt-PT"/>
              <a:t>Third level</a:t>
            </a:r>
          </a:p>
          <a:p>
            <a:pPr lvl="3"/>
            <a:r>
              <a:rPr lang="en-US" altLang="pt-PT"/>
              <a:t>Fourth level</a:t>
            </a:r>
          </a:p>
          <a:p>
            <a:pPr lvl="4"/>
            <a:r>
              <a:rPr lang="en-US" altLang="pt-PT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0C5111-A498-41EB-B26E-F7935C6A44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2140FA7-4F49-4A22-9495-88EF2501C57C}" type="datetimeFigureOut">
              <a:rPr lang="en-US"/>
              <a:pPr>
                <a:defRPr/>
              </a:pPr>
              <a:t>11/8/2021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4D7ED6-555B-4C95-8D1A-34136E0D75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3DBA08-BC5E-4D15-AADB-23AA816A6F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EB6BF47B-DCC4-4F5B-A10C-8F8C54A18801}" type="slidenum">
              <a:rPr lang="en-US" altLang="pt-PT"/>
              <a:pPr>
                <a:defRPr/>
              </a:pPr>
              <a:t>‹#›</a:t>
            </a:fld>
            <a:endParaRPr lang="en-US" altLang="pt-PT"/>
          </a:p>
        </p:txBody>
      </p:sp>
    </p:spTree>
    <p:extLst>
      <p:ext uri="{BB962C8B-B14F-4D97-AF65-F5344CB8AC3E}">
        <p14:creationId xmlns:p14="http://schemas.microsoft.com/office/powerpoint/2010/main" val="3817505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8C4C9E57-3C14-447F-ACB5-427144949454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t-PT"/>
              <a:t>Click to edit Master title style</a:t>
            </a:r>
            <a:endParaRPr lang="pt-PT" altLang="pt-PT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6952C468-B6BD-4998-9DE9-2E8519FAE65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t-PT"/>
              <a:t>Click to edit Master text styles</a:t>
            </a:r>
          </a:p>
          <a:p>
            <a:pPr lvl="1"/>
            <a:r>
              <a:rPr lang="en-US" altLang="pt-PT"/>
              <a:t>Second level</a:t>
            </a:r>
          </a:p>
          <a:p>
            <a:pPr lvl="2"/>
            <a:r>
              <a:rPr lang="en-US" altLang="pt-PT"/>
              <a:t>Third level</a:t>
            </a:r>
          </a:p>
          <a:p>
            <a:pPr lvl="3"/>
            <a:r>
              <a:rPr lang="en-US" altLang="pt-PT"/>
              <a:t>Fourth level</a:t>
            </a:r>
          </a:p>
          <a:p>
            <a:pPr lvl="4"/>
            <a:r>
              <a:rPr lang="en-US" altLang="pt-PT"/>
              <a:t>Fifth level</a:t>
            </a:r>
            <a:endParaRPr lang="pt-PT" alt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272E15-4D30-41A1-8DEF-7E8F1E1DD1A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6DF46C4-5A96-4E93-BF23-9A5F15E1C8C1}" type="datetimeFigureOut">
              <a:rPr lang="pt-PT"/>
              <a:pPr>
                <a:defRPr/>
              </a:pPr>
              <a:t>08/11/2021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A478F9-5D65-4DBB-82FA-A5E18F886E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E5B76C-B40A-44A4-B87B-F8AFC2833C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0927BCEA-4F0D-4732-83D2-AC7429CD6446}" type="slidenum">
              <a:rPr lang="pt-PT" altLang="pt-PT"/>
              <a:pPr/>
              <a:t>‹#›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2061570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3D512F-2F0D-F643-A92A-F171CDF83319}" type="datetimeFigureOut">
              <a:rPr lang="en-US" smtClean="0"/>
              <a:t>11/8/2021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46C2EF-2375-E448-B049-39080FC131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308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groups/650785816295716" TargetMode="External"/><Relationship Id="rId7" Type="http://schemas.openxmlformats.org/officeDocument/2006/relationships/hyperlink" Target="https://www.facebook.com/groups/183536175571026/" TargetMode="External"/><Relationship Id="rId2" Type="http://schemas.openxmlformats.org/officeDocument/2006/relationships/hyperlink" Target="https://myexplora.live/adsa-2021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us02web.zoom.us/j/5362353244" TargetMode="External"/><Relationship Id="rId5" Type="http://schemas.openxmlformats.org/officeDocument/2006/relationships/hyperlink" Target="mailto:asc@fct.unl.pt" TargetMode="External"/><Relationship Id="rId4" Type="http://schemas.openxmlformats.org/officeDocument/2006/relationships/hyperlink" Target="https://www.linkedin.com/in/antonio-camara/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community.computingatschool.org.uk/files/9402/original.pdf" TargetMode="External"/><Relationship Id="rId3" Type="http://schemas.openxmlformats.org/officeDocument/2006/relationships/hyperlink" Target="https://community.computingatschool.org.uk/files/9397/original.pdf" TargetMode="External"/><Relationship Id="rId7" Type="http://schemas.openxmlformats.org/officeDocument/2006/relationships/hyperlink" Target="https://community.computingatschool.org.uk/files/9401/original.pdf" TargetMode="External"/><Relationship Id="rId12" Type="http://schemas.openxmlformats.org/officeDocument/2006/relationships/image" Target="../media/image1.emf"/><Relationship Id="rId2" Type="http://schemas.openxmlformats.org/officeDocument/2006/relationships/hyperlink" Target="https://community.computingatschool.org.uk/files/9396/original.pdf" TargetMode="External"/><Relationship Id="rId1" Type="http://schemas.openxmlformats.org/officeDocument/2006/relationships/slideLayout" Target="../slideLayouts/slideLayout24.xml"/><Relationship Id="rId6" Type="http://schemas.openxmlformats.org/officeDocument/2006/relationships/hyperlink" Target="https://community.computingatschool.org.uk/files/9400/original.pdf" TargetMode="External"/><Relationship Id="rId11" Type="http://schemas.openxmlformats.org/officeDocument/2006/relationships/hyperlink" Target="https://community.computingatschool.org.uk/files/9405/original.pdf" TargetMode="External"/><Relationship Id="rId5" Type="http://schemas.openxmlformats.org/officeDocument/2006/relationships/hyperlink" Target="https://community.computingatschool.org.uk/files/9399/original.pdf" TargetMode="External"/><Relationship Id="rId10" Type="http://schemas.openxmlformats.org/officeDocument/2006/relationships/hyperlink" Target="https://community.computingatschool.org.uk/files/9404/original.pdf" TargetMode="External"/><Relationship Id="rId4" Type="http://schemas.openxmlformats.org/officeDocument/2006/relationships/hyperlink" Target="https://community.computingatschool.org.uk/files/9398/original.pdf" TargetMode="External"/><Relationship Id="rId9" Type="http://schemas.openxmlformats.org/officeDocument/2006/relationships/hyperlink" Target="https://community.computingatschool.org.uk/files/9403/original.pdf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web.mit.edu/urbanupgrading/urbanenvironment/issues/key-UE-issues.html" TargetMode="Externa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blog.iqmatrix.com/defining-problem" TargetMode="Externa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jf-alcantara.pt/cartao-alcantara/" TargetMode="External"/><Relationship Id="rId2" Type="http://schemas.openxmlformats.org/officeDocument/2006/relationships/hyperlink" Target="https://www.dinheirovivo.pt/poupanca/lixo-a-nova-moeda-de-campolide/" TargetMode="External"/><Relationship Id="rId1" Type="http://schemas.openxmlformats.org/officeDocument/2006/relationships/slideLayout" Target="../slideLayouts/slideLayout13.xml"/><Relationship Id="rId4" Type="http://schemas.openxmlformats.org/officeDocument/2006/relationships/hyperlink" Target="https://www.timeout.com/coolest-neighbourhoods-in-the-world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esearchgate.net/publication/330425196_The_Mapping_and_Spatial_Analysis_of_Crime" TargetMode="External"/><Relationship Id="rId2" Type="http://schemas.openxmlformats.org/officeDocument/2006/relationships/hyperlink" Target="https://onezero.medium.com/police-are-trying-to-predict-the-future-ea33b359b6ef" TargetMode="External"/><Relationship Id="rId1" Type="http://schemas.openxmlformats.org/officeDocument/2006/relationships/slideLayout" Target="../slideLayouts/slideLayout13.xml"/><Relationship Id="rId5" Type="http://schemas.openxmlformats.org/officeDocument/2006/relationships/hyperlink" Target="http://ec.europa.eu/environment/integration/research/newsalert/pdf/255na5_en.pdf" TargetMode="External"/><Relationship Id="rId4" Type="http://schemas.openxmlformats.org/officeDocument/2006/relationships/hyperlink" Target="https://www.mdpi.com/2413-8851/2/1/21/pdf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3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pdxscholar.library.pdx.edu/cgi/viewcontent.cgi?article=1003&amp;context=trec_data" TargetMode="External"/><Relationship Id="rId2" Type="http://schemas.openxmlformats.org/officeDocument/2006/relationships/hyperlink" Target="https://www.vox.com/energy-and-environment/2019/4/9/18300797/barcelona-spain-superblocks-urban-plan" TargetMode="Externa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911925-3810-4A43-B9D7-7C6348D0A17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PT" dirty="0"/>
              <a:t>ADSA 2021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17297A-FEEA-489E-BB27-C8F16AD4648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PT" dirty="0"/>
          </a:p>
          <a:p>
            <a:r>
              <a:rPr lang="pt-PT" dirty="0"/>
              <a:t>Antonio Camara</a:t>
            </a:r>
          </a:p>
          <a:p>
            <a:r>
              <a:rPr lang="pt-PT" dirty="0"/>
              <a:t>November 2021</a:t>
            </a:r>
          </a:p>
        </p:txBody>
      </p:sp>
    </p:spTree>
    <p:extLst>
      <p:ext uri="{BB962C8B-B14F-4D97-AF65-F5344CB8AC3E}">
        <p14:creationId xmlns:p14="http://schemas.microsoft.com/office/powerpoint/2010/main" val="8145073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0F6484-98F5-4A74-9979-41976CEE3F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ADSA 2021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2CA6BC-7AC4-4DC5-A844-8FA2A109E2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3026" y="1550504"/>
            <a:ext cx="9766852" cy="5307496"/>
          </a:xfrm>
        </p:spPr>
        <p:txBody>
          <a:bodyPr>
            <a:normAutofit fontScale="62500" lnSpcReduction="20000"/>
          </a:bodyPr>
          <a:lstStyle/>
          <a:p>
            <a:pPr marL="0" lvl="0" indent="0">
              <a:buNone/>
            </a:pPr>
            <a:r>
              <a:rPr lang="pt-PT" sz="3400" dirty="0">
                <a:solidFill>
                  <a:prstClr val="black"/>
                </a:solidFill>
                <a:hlinkClick r:id="rId2"/>
              </a:rPr>
              <a:t>ADSA 2021 site</a:t>
            </a:r>
            <a:endParaRPr lang="pt-PT" sz="3400" dirty="0">
              <a:solidFill>
                <a:prstClr val="black"/>
              </a:solidFill>
            </a:endParaRPr>
          </a:p>
          <a:p>
            <a:pPr marL="0" indent="0">
              <a:buNone/>
            </a:pPr>
            <a:r>
              <a:rPr lang="pt-PT" sz="3400" dirty="0">
                <a:hlinkClick r:id="rId3"/>
              </a:rPr>
              <a:t>ADSA 2021 Facebook group </a:t>
            </a:r>
            <a:endParaRPr lang="pt-PT" sz="3400" dirty="0"/>
          </a:p>
          <a:p>
            <a:pPr marL="0" indent="0">
              <a:buNone/>
            </a:pPr>
            <a:endParaRPr lang="pt-PT" sz="3400" dirty="0"/>
          </a:p>
          <a:p>
            <a:pPr marL="0" indent="0">
              <a:buNone/>
            </a:pPr>
            <a:r>
              <a:rPr lang="pt-PT" sz="3400" dirty="0"/>
              <a:t>Antonio Camara </a:t>
            </a:r>
          </a:p>
          <a:p>
            <a:pPr marL="0" indent="0">
              <a:buNone/>
            </a:pPr>
            <a:r>
              <a:rPr lang="pt-PT" sz="3400" dirty="0">
                <a:hlinkClick r:id="rId4"/>
              </a:rPr>
              <a:t>https://www.linkedin.com/in/antonio-camara/</a:t>
            </a:r>
            <a:endParaRPr lang="pt-PT" sz="3400" dirty="0"/>
          </a:p>
          <a:p>
            <a:pPr marL="0" indent="0">
              <a:buNone/>
            </a:pPr>
            <a:r>
              <a:rPr lang="pt-PT" sz="3400" dirty="0">
                <a:hlinkClick r:id="rId5"/>
              </a:rPr>
              <a:t>asc@fct.unl.pt</a:t>
            </a:r>
            <a:endParaRPr lang="pt-PT" sz="3400" dirty="0"/>
          </a:p>
          <a:p>
            <a:pPr marL="0" indent="0">
              <a:buNone/>
            </a:pPr>
            <a:r>
              <a:rPr lang="pt-PT" sz="3400" dirty="0"/>
              <a:t>Whatsapp: +351 913509370</a:t>
            </a:r>
          </a:p>
          <a:p>
            <a:pPr marL="0" indent="0">
              <a:buNone/>
            </a:pPr>
            <a:r>
              <a:rPr lang="pt-PT" sz="3400" dirty="0"/>
              <a:t>Zoom room: </a:t>
            </a:r>
          </a:p>
          <a:p>
            <a:pPr marL="0" indent="0">
              <a:buNone/>
            </a:pPr>
            <a:r>
              <a:rPr lang="pt-PT" sz="3400" dirty="0">
                <a:hlinkClick r:id="rId6"/>
              </a:rPr>
              <a:t>https://us02web.zoom.us/j/5362353244</a:t>
            </a:r>
            <a:r>
              <a:rPr lang="pt-PT" sz="3400" dirty="0"/>
              <a:t> </a:t>
            </a:r>
          </a:p>
          <a:p>
            <a:pPr marL="0" indent="0">
              <a:buNone/>
            </a:pPr>
            <a:r>
              <a:rPr lang="pt-PT" sz="3400" dirty="0"/>
              <a:t>ID da reunião: 536 235 3244</a:t>
            </a:r>
          </a:p>
          <a:p>
            <a:pPr marL="0" indent="0">
              <a:buNone/>
            </a:pPr>
            <a:endParaRPr lang="pt-PT" sz="3400" dirty="0"/>
          </a:p>
          <a:p>
            <a:pPr marL="0" indent="0">
              <a:buNone/>
            </a:pPr>
            <a:r>
              <a:rPr lang="pt-PT" sz="3400" dirty="0"/>
              <a:t>Join and follow Explora group </a:t>
            </a:r>
          </a:p>
          <a:p>
            <a:pPr marL="0" indent="0">
              <a:buNone/>
            </a:pPr>
            <a:r>
              <a:rPr lang="pt-PT" sz="3400" dirty="0">
                <a:hlinkClick r:id="rId7"/>
              </a:rPr>
              <a:t>https://www.facebook.com/groups/183536175571026/</a:t>
            </a:r>
            <a:endParaRPr lang="pt-PT" sz="3400" dirty="0"/>
          </a:p>
          <a:p>
            <a:pPr marL="0" indent="0">
              <a:buNone/>
            </a:pPr>
            <a:endParaRPr lang="pt-PT" sz="3400" dirty="0"/>
          </a:p>
          <a:p>
            <a:pPr marL="0" indent="0">
              <a:buNone/>
            </a:pPr>
            <a:r>
              <a:rPr lang="pt-PT" sz="3400" dirty="0"/>
              <a:t>Send me an email if you want to receive Sunday News </a:t>
            </a:r>
          </a:p>
          <a:p>
            <a:pPr marL="0" indent="0">
              <a:buNone/>
            </a:pP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5839024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2B6100-97CE-48C9-BE21-7A3D97D5AF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ADSA 2021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E76AA0-68F9-428C-90C9-1EA574A6AE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529863"/>
            <a:ext cx="10972800" cy="4525963"/>
          </a:xfrm>
        </p:spPr>
        <p:txBody>
          <a:bodyPr/>
          <a:lstStyle/>
          <a:p>
            <a:pPr marL="0" indent="0">
              <a:buNone/>
            </a:pPr>
            <a:r>
              <a:rPr lang="pt-PT" sz="2400" dirty="0"/>
              <a:t>November  </a:t>
            </a:r>
          </a:p>
          <a:p>
            <a:pPr marL="0" indent="0">
              <a:buNone/>
            </a:pPr>
            <a:r>
              <a:rPr lang="pt-PT" sz="2400" dirty="0"/>
              <a:t>9th- Introduction. Description of problems</a:t>
            </a:r>
          </a:p>
          <a:p>
            <a:pPr marL="0" indent="0">
              <a:buNone/>
            </a:pPr>
            <a:r>
              <a:rPr lang="pt-PT" sz="2400" dirty="0"/>
              <a:t>17th, 18th and 19th (remote)- Description of your ADSA 2021 problems (first attempt). Basic principles for technical writing and oral presentations</a:t>
            </a:r>
          </a:p>
          <a:p>
            <a:pPr marL="0" indent="0">
              <a:buNone/>
            </a:pPr>
            <a:r>
              <a:rPr lang="pt-PT" sz="2400" dirty="0"/>
              <a:t>23rd- Causal diagramming/dynamic modelling</a:t>
            </a:r>
          </a:p>
          <a:p>
            <a:pPr marL="0" indent="0">
              <a:buNone/>
            </a:pPr>
            <a:r>
              <a:rPr lang="pt-PT" sz="2400" dirty="0"/>
              <a:t>26th- Gamification of dynamic models: your games</a:t>
            </a:r>
          </a:p>
          <a:p>
            <a:pPr marL="0" indent="0">
              <a:buNone/>
            </a:pPr>
            <a:r>
              <a:rPr lang="pt-PT" sz="2400" dirty="0"/>
              <a:t>30th- Neural networks</a:t>
            </a:r>
          </a:p>
          <a:p>
            <a:pPr marL="0" indent="0">
              <a:buNone/>
            </a:pPr>
            <a:r>
              <a:rPr lang="pt-PT" sz="2400" dirty="0"/>
              <a:t>December</a:t>
            </a:r>
          </a:p>
          <a:p>
            <a:pPr marL="0" indent="0">
              <a:buNone/>
            </a:pPr>
            <a:r>
              <a:rPr lang="pt-PT" sz="2400" dirty="0"/>
              <a:t>3rd- Other AI approaches. Bots</a:t>
            </a:r>
          </a:p>
          <a:p>
            <a:pPr marL="0" indent="0">
              <a:buNone/>
            </a:pPr>
            <a:r>
              <a:rPr lang="pt-PT" sz="2400" dirty="0"/>
              <a:t>7th- Your AI models</a:t>
            </a:r>
          </a:p>
          <a:p>
            <a:pPr marL="0" indent="0">
              <a:buNone/>
            </a:pPr>
            <a:r>
              <a:rPr lang="pt-PT" sz="2400" dirty="0"/>
              <a:t>10th- Network optimization methods</a:t>
            </a:r>
          </a:p>
          <a:p>
            <a:pPr marL="0" indent="0">
              <a:buNone/>
            </a:pPr>
            <a:endParaRPr lang="pt-PT" sz="2400" dirty="0"/>
          </a:p>
          <a:p>
            <a:pPr marL="0" indent="0">
              <a:buNone/>
            </a:pP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1928679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013CB9-3303-4136-8591-86DC2AE5D1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ADSA 2021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2EF942-4614-4AD1-886E-F47A091F27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/>
              <a:t>December</a:t>
            </a:r>
          </a:p>
          <a:p>
            <a:pPr marL="0" indent="0">
              <a:buNone/>
            </a:pPr>
            <a:r>
              <a:rPr lang="pt-PT" sz="2400" dirty="0"/>
              <a:t>14th- Your mobility management system</a:t>
            </a:r>
          </a:p>
          <a:p>
            <a:pPr marL="0" indent="0">
              <a:buNone/>
            </a:pPr>
            <a:r>
              <a:rPr lang="pt-PT" sz="2400" dirty="0"/>
              <a:t>17th- Interactive visualization</a:t>
            </a:r>
          </a:p>
          <a:p>
            <a:pPr marL="0" indent="0">
              <a:buNone/>
            </a:pPr>
            <a:r>
              <a:rPr lang="pt-PT" sz="2400" dirty="0"/>
              <a:t>21sth- Augmented and virtual reality</a:t>
            </a:r>
          </a:p>
          <a:p>
            <a:pPr marL="0" indent="0">
              <a:buNone/>
            </a:pPr>
            <a:endParaRPr lang="pt-PT" sz="2400" dirty="0"/>
          </a:p>
          <a:p>
            <a:pPr marL="0" indent="0">
              <a:buNone/>
            </a:pPr>
            <a:r>
              <a:rPr lang="pt-PT" sz="2400" dirty="0"/>
              <a:t>January</a:t>
            </a:r>
          </a:p>
          <a:p>
            <a:pPr marL="0" indent="0">
              <a:buNone/>
            </a:pPr>
            <a:r>
              <a:rPr lang="pt-PT" sz="2400" dirty="0"/>
              <a:t>4th- Group presentations</a:t>
            </a:r>
          </a:p>
          <a:p>
            <a:pPr marL="0" indent="0">
              <a:buNone/>
            </a:pPr>
            <a:r>
              <a:rPr lang="pt-PT" sz="2400" dirty="0"/>
              <a:t>7th- Group presentations</a:t>
            </a:r>
          </a:p>
          <a:p>
            <a:pPr marL="0" indent="0">
              <a:buNone/>
            </a:pPr>
            <a:r>
              <a:rPr lang="pt-PT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23511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B120C-929F-4DEA-93B1-C0C2245F49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pt-PT" sz="2400" dirty="0"/>
            </a:br>
            <a:br>
              <a:rPr lang="pt-PT" sz="2400" dirty="0"/>
            </a:br>
            <a:br>
              <a:rPr lang="pt-PT" sz="2400" dirty="0"/>
            </a:br>
            <a:br>
              <a:rPr lang="pt-PT" sz="2400" dirty="0"/>
            </a:br>
            <a:br>
              <a:rPr lang="pt-PT" sz="2400" dirty="0"/>
            </a:br>
            <a:br>
              <a:rPr lang="pt-PT" sz="2400" dirty="0"/>
            </a:br>
            <a:br>
              <a:rPr lang="pt-PT" sz="2400" dirty="0"/>
            </a:br>
            <a:br>
              <a:rPr lang="pt-PT" sz="2400" dirty="0"/>
            </a:br>
            <a:br>
              <a:rPr lang="pt-PT" sz="2400" dirty="0"/>
            </a:br>
            <a:br>
              <a:rPr lang="pt-PT" sz="2400" dirty="0"/>
            </a:br>
            <a:br>
              <a:rPr lang="pt-PT" sz="2400" dirty="0"/>
            </a:br>
            <a:br>
              <a:rPr lang="pt-PT" sz="2400" dirty="0"/>
            </a:br>
            <a:br>
              <a:rPr lang="pt-PT" sz="2400" dirty="0"/>
            </a:br>
            <a:br>
              <a:rPr lang="pt-PT" sz="2400" dirty="0"/>
            </a:br>
            <a:br>
              <a:rPr lang="pt-PT" sz="2400" dirty="0"/>
            </a:br>
            <a:r>
              <a:rPr lang="pt-PT" sz="3600" dirty="0"/>
              <a:t>Exploração preliminar</a:t>
            </a:r>
            <a:br>
              <a:rPr lang="pt-PT" sz="2400" dirty="0"/>
            </a:br>
            <a:br>
              <a:rPr lang="pt-PT" sz="2400" dirty="0"/>
            </a:br>
            <a:br>
              <a:rPr lang="pt-PT" sz="2400" dirty="0"/>
            </a:br>
            <a:r>
              <a:rPr lang="pt-PT" sz="2400" dirty="0"/>
              <a:t>1 </a:t>
            </a:r>
            <a:r>
              <a:rPr lang="pt-PT" sz="2400" dirty="0">
                <a:hlinkClick r:id="rId2"/>
              </a:rPr>
              <a:t>Artificial Intelligence</a:t>
            </a:r>
            <a:br>
              <a:rPr lang="pt-PT" sz="2400" dirty="0"/>
            </a:br>
            <a:r>
              <a:rPr lang="pt-PT" sz="2400" dirty="0"/>
              <a:t>2 </a:t>
            </a:r>
            <a:r>
              <a:rPr lang="pt-PT" sz="2400" dirty="0">
                <a:hlinkClick r:id="rId3"/>
              </a:rPr>
              <a:t>Driverless vehicles</a:t>
            </a:r>
            <a:br>
              <a:rPr lang="pt-PT" sz="2400" dirty="0"/>
            </a:br>
            <a:r>
              <a:rPr lang="pt-PT" sz="2400" dirty="0"/>
              <a:t>3 </a:t>
            </a:r>
            <a:r>
              <a:rPr lang="pt-PT" sz="2400" dirty="0">
                <a:hlinkClick r:id="rId4"/>
              </a:rPr>
              <a:t>Internet of things</a:t>
            </a:r>
            <a:br>
              <a:rPr lang="pt-PT" sz="2400" dirty="0"/>
            </a:br>
            <a:r>
              <a:rPr lang="pt-PT" sz="2400" dirty="0"/>
              <a:t>4 </a:t>
            </a:r>
            <a:r>
              <a:rPr lang="pt-PT" sz="2400" dirty="0">
                <a:hlinkClick r:id="rId5"/>
              </a:rPr>
              <a:t>Virtual reality</a:t>
            </a:r>
            <a:br>
              <a:rPr lang="pt-PT" sz="2400" dirty="0"/>
            </a:br>
            <a:r>
              <a:rPr lang="pt-PT" sz="2400" dirty="0"/>
              <a:t>5 </a:t>
            </a:r>
            <a:r>
              <a:rPr lang="pt-PT" sz="2400" dirty="0">
                <a:hlinkClick r:id="rId6"/>
              </a:rPr>
              <a:t>CRISPR</a:t>
            </a:r>
            <a:br>
              <a:rPr lang="pt-PT" sz="2400" dirty="0"/>
            </a:br>
            <a:r>
              <a:rPr lang="pt-PT" sz="2400" dirty="0"/>
              <a:t>6 </a:t>
            </a:r>
            <a:r>
              <a:rPr lang="pt-PT" sz="2400" dirty="0">
                <a:hlinkClick r:id="rId7"/>
              </a:rPr>
              <a:t>Space launch vehicles</a:t>
            </a:r>
            <a:br>
              <a:rPr lang="pt-PT" sz="2400" dirty="0"/>
            </a:br>
            <a:r>
              <a:rPr lang="pt-PT" sz="2400" dirty="0"/>
              <a:t>7 </a:t>
            </a:r>
            <a:r>
              <a:rPr lang="pt-PT" sz="2400" dirty="0">
                <a:hlinkClick r:id="rId8"/>
              </a:rPr>
              <a:t>Natural disasters</a:t>
            </a:r>
            <a:br>
              <a:rPr lang="pt-PT" sz="2400" dirty="0"/>
            </a:br>
            <a:r>
              <a:rPr lang="pt-PT" sz="2400" dirty="0"/>
              <a:t>8 </a:t>
            </a:r>
            <a:r>
              <a:rPr lang="pt-PT" sz="2400" dirty="0">
                <a:hlinkClick r:id="rId9"/>
              </a:rPr>
              <a:t>Smart medicine</a:t>
            </a:r>
            <a:br>
              <a:rPr lang="pt-PT" sz="2400" dirty="0"/>
            </a:br>
            <a:r>
              <a:rPr lang="pt-PT" sz="2400" dirty="0"/>
              <a:t>9 </a:t>
            </a:r>
            <a:r>
              <a:rPr lang="pt-PT" sz="2400" dirty="0">
                <a:hlinkClick r:id="rId10"/>
              </a:rPr>
              <a:t>Game engines</a:t>
            </a:r>
            <a:br>
              <a:rPr lang="pt-PT" sz="2400" dirty="0"/>
            </a:br>
            <a:r>
              <a:rPr lang="pt-PT" sz="2400" dirty="0"/>
              <a:t>10 </a:t>
            </a:r>
            <a:r>
              <a:rPr lang="pt-PT" sz="2400" dirty="0">
                <a:hlinkClick r:id="rId11"/>
              </a:rPr>
              <a:t>Sports statistics</a:t>
            </a:r>
            <a:br>
              <a:rPr lang="pt-PT" dirty="0"/>
            </a:br>
            <a:endParaRPr lang="pt-PT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38DD805-F3D3-4E80-A194-174836DE4C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12"/>
          <a:stretch>
            <a:fillRect/>
          </a:stretch>
        </p:blipFill>
        <p:spPr>
          <a:xfrm>
            <a:off x="969233" y="2053685"/>
            <a:ext cx="2423324" cy="333729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BEE501A-64A5-4D99-983E-2525880A225B}"/>
              </a:ext>
            </a:extLst>
          </p:cNvPr>
          <p:cNvSpPr txBox="1"/>
          <p:nvPr/>
        </p:nvSpPr>
        <p:spPr>
          <a:xfrm>
            <a:off x="3644348" y="6188765"/>
            <a:ext cx="53141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	      KOFAC manuals for South Korea 		         secondary school students</a:t>
            </a:r>
          </a:p>
        </p:txBody>
      </p:sp>
    </p:spTree>
    <p:extLst>
      <p:ext uri="{BB962C8B-B14F-4D97-AF65-F5344CB8AC3E}">
        <p14:creationId xmlns:p14="http://schemas.microsoft.com/office/powerpoint/2010/main" val="38748706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2822FD-D23C-4586-8326-63DD28AF4D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ADSA 2021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9EF425-BCFC-4182-9629-76153DFBBE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endParaRPr lang="pt-PT" dirty="0"/>
          </a:p>
          <a:p>
            <a:pPr marL="0" indent="0" algn="ctr">
              <a:buNone/>
            </a:pPr>
            <a:r>
              <a:rPr lang="pt-PT" dirty="0"/>
              <a:t>The goal of this course is to have you learn on how to define and solve environmental problems using contemporary </a:t>
            </a:r>
          </a:p>
          <a:p>
            <a:pPr marL="0" indent="0" algn="ctr">
              <a:buNone/>
            </a:pPr>
            <a:r>
              <a:rPr lang="pt-PT" dirty="0"/>
              <a:t>and forward looking approaches</a:t>
            </a:r>
          </a:p>
          <a:p>
            <a:pPr marL="0" indent="0">
              <a:buNone/>
            </a:pP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3171107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816A73-89D7-4152-90AC-EC28C98099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ADSA 2021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0FBA00-4C19-4815-869B-40D97324A0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pt-PT" sz="2800" dirty="0">
                <a:solidFill>
                  <a:prstClr val="black"/>
                </a:solidFill>
              </a:rPr>
              <a:t>Group project</a:t>
            </a:r>
          </a:p>
          <a:p>
            <a:pPr marL="0" lvl="0" indent="0">
              <a:buNone/>
            </a:pPr>
            <a:endParaRPr lang="pt-PT" dirty="0">
              <a:solidFill>
                <a:prstClr val="black"/>
              </a:solidFill>
            </a:endParaRPr>
          </a:p>
          <a:p>
            <a:pPr marL="0" lvl="0" indent="0">
              <a:buNone/>
            </a:pPr>
            <a:r>
              <a:rPr lang="pt-PT" sz="2400" dirty="0">
                <a:solidFill>
                  <a:prstClr val="black"/>
                </a:solidFill>
              </a:rPr>
              <a:t>Describe your neighborhood as a background for three environment/urban living problems*:</a:t>
            </a:r>
          </a:p>
          <a:p>
            <a:pPr marL="0" lvl="0" indent="0">
              <a:buNone/>
            </a:pPr>
            <a:endParaRPr lang="pt-PT" sz="2400" dirty="0">
              <a:solidFill>
                <a:prstClr val="black"/>
              </a:solidFill>
            </a:endParaRPr>
          </a:p>
          <a:p>
            <a:pPr lvl="0">
              <a:buFontTx/>
              <a:buChar char="-"/>
            </a:pPr>
            <a:r>
              <a:rPr lang="pt-PT" sz="2400" dirty="0">
                <a:solidFill>
                  <a:prstClr val="black"/>
                </a:solidFill>
              </a:rPr>
              <a:t>The development of a strategy simulation game;</a:t>
            </a:r>
          </a:p>
          <a:p>
            <a:pPr lvl="0">
              <a:buFontTx/>
              <a:buChar char="-"/>
            </a:pPr>
            <a:r>
              <a:rPr lang="pt-PT" sz="2400" dirty="0">
                <a:solidFill>
                  <a:prstClr val="black"/>
                </a:solidFill>
              </a:rPr>
              <a:t>The development of a AI model;</a:t>
            </a:r>
          </a:p>
          <a:p>
            <a:pPr lvl="0">
              <a:buFontTx/>
              <a:buChar char="-"/>
            </a:pPr>
            <a:r>
              <a:rPr lang="pt-PT" sz="2400" dirty="0">
                <a:solidFill>
                  <a:prstClr val="black"/>
                </a:solidFill>
              </a:rPr>
              <a:t>The development of a new mobility management system.</a:t>
            </a:r>
          </a:p>
          <a:p>
            <a:pPr marL="0" lvl="0" indent="0">
              <a:buNone/>
            </a:pPr>
            <a:endParaRPr lang="pt-PT" dirty="0">
              <a:solidFill>
                <a:prstClr val="black"/>
              </a:solidFill>
            </a:endParaRPr>
          </a:p>
          <a:p>
            <a:pPr marL="0" lvl="0" indent="0">
              <a:buNone/>
            </a:pPr>
            <a:r>
              <a:rPr lang="pt-PT" sz="2000" dirty="0">
                <a:solidFill>
                  <a:prstClr val="black"/>
                </a:solidFill>
              </a:rPr>
              <a:t>* See </a:t>
            </a:r>
            <a:r>
              <a:rPr lang="pt-PT" sz="1800" dirty="0">
                <a:hlinkClick r:id="rId2"/>
              </a:rPr>
              <a:t>http://web.mit.edu/urbanupgrading/urbanenvironment/issues/key-UE-issues.html</a:t>
            </a:r>
            <a:endParaRPr lang="pt-PT" sz="1800" dirty="0">
              <a:solidFill>
                <a:prstClr val="black"/>
              </a:solidFill>
            </a:endParaRPr>
          </a:p>
          <a:p>
            <a:pPr lvl="0">
              <a:buFontTx/>
              <a:buChar char="-"/>
            </a:pPr>
            <a:endParaRPr lang="pt-PT" dirty="0">
              <a:solidFill>
                <a:prstClr val="black"/>
              </a:solidFill>
            </a:endParaRPr>
          </a:p>
          <a:p>
            <a:pPr lvl="0">
              <a:buFontTx/>
              <a:buChar char="-"/>
            </a:pPr>
            <a:endParaRPr lang="pt-PT" dirty="0">
              <a:solidFill>
                <a:prstClr val="black"/>
              </a:solidFill>
            </a:endParaRPr>
          </a:p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796072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2A2DBE-FBA6-4897-B71F-AB7F75AD1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ADSA 2021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1ABB85-3A8B-4ED1-897B-96E8767C3D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/>
              <a:t>Group project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2000" dirty="0"/>
              <a:t>To define problems you should learn:</a:t>
            </a:r>
          </a:p>
          <a:p>
            <a:pPr marL="0" indent="0">
              <a:buNone/>
            </a:pPr>
            <a:endParaRPr lang="en-US" sz="2000" dirty="0"/>
          </a:p>
          <a:p>
            <a:pPr marL="400050" lvl="1" indent="0">
              <a:buNone/>
            </a:pPr>
            <a:r>
              <a:rPr lang="en-US" sz="2000" dirty="0"/>
              <a:t>How to describe key variables and their relationships with words, pictures (static and dynamic) and numbers;</a:t>
            </a:r>
          </a:p>
          <a:p>
            <a:pPr marL="400050" lvl="1" indent="0">
              <a:buNone/>
            </a:pPr>
            <a:r>
              <a:rPr lang="en-US" sz="2000" dirty="0"/>
              <a:t>That description should be structured to facilitate subsequent representations and solutions. In the limit the descriptions can be the coding of “no code” approaches;</a:t>
            </a:r>
          </a:p>
          <a:p>
            <a:pPr marL="400050" lvl="1" indent="0">
              <a:buNone/>
            </a:pPr>
            <a:r>
              <a:rPr lang="en-US" sz="2000" dirty="0"/>
              <a:t>Use all available information online;</a:t>
            </a:r>
          </a:p>
          <a:p>
            <a:pPr marL="400050" lvl="1" indent="0">
              <a:buNone/>
            </a:pPr>
            <a:r>
              <a:rPr lang="en-US" sz="2000" dirty="0"/>
              <a:t>Select one topic per problem. I include two suggestions per topic but I am open to your own ideas</a:t>
            </a:r>
          </a:p>
          <a:p>
            <a:pPr marL="400050" lvl="1" indent="0">
              <a:buNone/>
            </a:pPr>
            <a:endParaRPr lang="en-US" sz="2400" dirty="0"/>
          </a:p>
          <a:p>
            <a:pPr marL="400050" lvl="1" indent="0">
              <a:buNone/>
            </a:pPr>
            <a:r>
              <a:rPr lang="en-US" sz="1800" dirty="0"/>
              <a:t>Read </a:t>
            </a:r>
            <a:r>
              <a:rPr lang="pt-PT" sz="1800" dirty="0">
                <a:hlinkClick r:id="rId2"/>
              </a:rPr>
              <a:t>https://blog.iqmatrix.com/defining-problem</a:t>
            </a:r>
            <a:r>
              <a:rPr lang="en-US" sz="1800" dirty="0"/>
              <a:t> </a:t>
            </a:r>
          </a:p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5136475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7981B6-1AB2-4583-AB0E-B51DF6B1C4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ADSA 2021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FD0816-B16A-4E4A-B67B-EBA302C74D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5617" y="1666461"/>
            <a:ext cx="10972800" cy="4525963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/>
              <a:t>Group project</a:t>
            </a:r>
          </a:p>
          <a:p>
            <a:pPr marL="400050" lvl="1" indent="0">
              <a:buNone/>
            </a:pPr>
            <a:r>
              <a:rPr lang="en-US" sz="2400" dirty="0"/>
              <a:t>Topics for problems</a:t>
            </a:r>
          </a:p>
          <a:p>
            <a:pPr marL="400050" lvl="1" indent="0">
              <a:buNone/>
            </a:pPr>
            <a:r>
              <a:rPr lang="en-US" sz="2400" dirty="0"/>
              <a:t>	Problem 1 – Strategy simulation game</a:t>
            </a:r>
          </a:p>
          <a:p>
            <a:pPr marL="400050" lvl="1" indent="0">
              <a:buNone/>
            </a:pPr>
            <a:r>
              <a:rPr lang="en-US" sz="2400" dirty="0"/>
              <a:t>		Increase adoption of local coins/loyalty cards</a:t>
            </a:r>
          </a:p>
          <a:p>
            <a:pPr marL="400050" lvl="1" indent="0">
              <a:buNone/>
            </a:pPr>
            <a:r>
              <a:rPr lang="en-US" sz="2400" dirty="0"/>
              <a:t>		</a:t>
            </a:r>
            <a:r>
              <a:rPr lang="pt-PT" sz="1800" dirty="0">
                <a:hlinkClick r:id="rId2"/>
              </a:rPr>
              <a:t>https://www.dinheirovivo.pt/poupanca/lixo-a-nova-moeda-de-campolide/</a:t>
            </a:r>
            <a:r>
              <a:rPr lang="pt-PT" sz="1800" dirty="0"/>
              <a:t> </a:t>
            </a:r>
          </a:p>
          <a:p>
            <a:pPr marL="400050" lvl="1" indent="0">
              <a:buNone/>
            </a:pPr>
            <a:r>
              <a:rPr lang="pt-PT" sz="1800" dirty="0"/>
              <a:t>		</a:t>
            </a:r>
            <a:r>
              <a:rPr lang="pt-PT" sz="1800" dirty="0">
                <a:hlinkClick r:id="rId3"/>
              </a:rPr>
              <a:t>https://www.jf-alcantara.pt/cartao-alcantara/</a:t>
            </a:r>
            <a:endParaRPr lang="pt-PT" sz="1800" dirty="0"/>
          </a:p>
          <a:p>
            <a:pPr marL="400050" lvl="1" indent="0">
              <a:buNone/>
            </a:pPr>
            <a:r>
              <a:rPr lang="pt-PT" sz="1800" dirty="0"/>
              <a:t>		</a:t>
            </a:r>
          </a:p>
          <a:p>
            <a:pPr marL="400050" lvl="1" indent="0">
              <a:buNone/>
            </a:pPr>
            <a:r>
              <a:rPr lang="pt-PT" sz="1800" dirty="0"/>
              <a:t>		</a:t>
            </a:r>
            <a:r>
              <a:rPr lang="pt-PT" sz="2400" dirty="0"/>
              <a:t>Plan the transformation of your neighborhood in one of the most fun 		places in the World</a:t>
            </a:r>
          </a:p>
          <a:p>
            <a:pPr marL="400050" lvl="1" indent="0">
              <a:buNone/>
            </a:pPr>
            <a:r>
              <a:rPr lang="pt-PT" sz="2400" dirty="0"/>
              <a:t>		</a:t>
            </a:r>
            <a:r>
              <a:rPr lang="pt-PT" sz="1800" dirty="0">
                <a:hlinkClick r:id="rId4"/>
              </a:rPr>
              <a:t>https://www.timeout.com/coolest-neighbourhoods-in-the-world</a:t>
            </a:r>
            <a:endParaRPr lang="en-US" sz="1800" dirty="0"/>
          </a:p>
          <a:p>
            <a:pPr marL="400050" lvl="1" indent="0">
              <a:buNone/>
            </a:pPr>
            <a:endParaRPr lang="en-US" sz="1600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58526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DF3889-48DB-4E95-B8A4-DE1A356F98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ADSA 2021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3A78D3-4740-4A1A-97FD-4201A2052B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Group project</a:t>
            </a:r>
          </a:p>
          <a:p>
            <a:pPr marL="800100" lvl="2" indent="0">
              <a:buNone/>
            </a:pPr>
            <a:r>
              <a:rPr lang="en-US" dirty="0"/>
              <a:t>Topics for problems</a:t>
            </a:r>
          </a:p>
          <a:p>
            <a:pPr marL="1257300" lvl="3" indent="0">
              <a:buNone/>
            </a:pPr>
            <a:r>
              <a:rPr lang="en-US" sz="2400" dirty="0"/>
              <a:t>Problem 2- AI model</a:t>
            </a:r>
          </a:p>
          <a:p>
            <a:pPr marL="2171700" lvl="5" indent="0">
              <a:buNone/>
            </a:pPr>
            <a:r>
              <a:rPr lang="en-US" sz="2400" dirty="0"/>
              <a:t>Predicting crime</a:t>
            </a:r>
          </a:p>
          <a:p>
            <a:pPr marL="2171700" lvl="5" indent="0">
              <a:buNone/>
            </a:pPr>
            <a:r>
              <a:rPr lang="pt-PT" sz="1800" dirty="0">
                <a:hlinkClick r:id="rId2"/>
              </a:rPr>
              <a:t>https://onezero.medium.com/police-are-trying-to-predict-the-future-ea33b359b6ef</a:t>
            </a:r>
            <a:endParaRPr lang="pt-PT" sz="1800" dirty="0"/>
          </a:p>
          <a:p>
            <a:pPr marL="2171700" lvl="5" indent="0">
              <a:buNone/>
            </a:pPr>
            <a:r>
              <a:rPr lang="pt-PT" sz="1800" dirty="0">
                <a:hlinkClick r:id="rId3"/>
              </a:rPr>
              <a:t>https://www.researchgate.net/publication/330425196_The_Mapping_and_Spatial_Analysis_of_Crime</a:t>
            </a:r>
            <a:endParaRPr lang="pt-PT" sz="1800" dirty="0"/>
          </a:p>
          <a:p>
            <a:pPr marL="2171700" lvl="5" indent="0">
              <a:buNone/>
            </a:pPr>
            <a:endParaRPr lang="pt-PT" sz="1800" dirty="0"/>
          </a:p>
          <a:p>
            <a:pPr marL="2171700" lvl="5" indent="0">
              <a:buNone/>
            </a:pPr>
            <a:r>
              <a:rPr lang="pt-PT" sz="2400" dirty="0"/>
              <a:t>Environmental health</a:t>
            </a:r>
          </a:p>
          <a:p>
            <a:pPr marL="2171700" lvl="5" indent="0">
              <a:buNone/>
            </a:pPr>
            <a:r>
              <a:rPr lang="en-US" sz="1800" dirty="0">
                <a:hlinkClick r:id="rId4"/>
              </a:rPr>
              <a:t>https://www.mdpi.com/2413-8851/2/1/21/pdf</a:t>
            </a:r>
            <a:r>
              <a:rPr lang="en-US" sz="1800" dirty="0"/>
              <a:t> </a:t>
            </a:r>
          </a:p>
          <a:p>
            <a:pPr marL="2171700" lvl="5" indent="0">
              <a:buNone/>
            </a:pPr>
            <a:r>
              <a:rPr lang="en-US" sz="1800" dirty="0">
                <a:hlinkClick r:id="rId5"/>
              </a:rPr>
              <a:t>http://ec.europa.eu/environment/integration/research/newsalert/pdf/255na5_en.pdf</a:t>
            </a:r>
            <a:r>
              <a:rPr lang="en-US" sz="1800" dirty="0"/>
              <a:t> </a:t>
            </a:r>
          </a:p>
          <a:p>
            <a:pPr marL="800100" lvl="2" indent="0">
              <a:buNone/>
            </a:pPr>
            <a:r>
              <a:rPr lang="en-US" dirty="0"/>
              <a:t>			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9875055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23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2">
            <a:extLst>
              <a:ext uri="{FF2B5EF4-FFF2-40B4-BE49-F238E27FC236}">
                <a16:creationId xmlns:a16="http://schemas.microsoft.com/office/drawing/2014/main" id="{AAB65D98-BAAB-49BA-867F-671AD6CD6D0B}"/>
              </a:ext>
            </a:extLst>
          </p:cNvPr>
          <p:cNvSpPr txBox="1">
            <a:spLocks/>
          </p:cNvSpPr>
          <p:nvPr/>
        </p:nvSpPr>
        <p:spPr>
          <a:xfrm>
            <a:off x="110989" y="6407552"/>
            <a:ext cx="367748" cy="5790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pt-PT" sz="1400" b="0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Arial Narrow" charset="0"/>
                <a:ea typeface="Arial Narrow" charset="0"/>
                <a:cs typeface="Arial Narrow" charset="0"/>
              </a:rPr>
              <a:t>07</a:t>
            </a:r>
          </a:p>
        </p:txBody>
      </p:sp>
      <p:pic>
        <p:nvPicPr>
          <p:cNvPr id="8" name="Content Placeholder 4" descr="A street filled with lots of traffic&#10;&#10;Description automatically generated">
            <a:extLst>
              <a:ext uri="{FF2B5EF4-FFF2-40B4-BE49-F238E27FC236}">
                <a16:creationId xmlns:a16="http://schemas.microsoft.com/office/drawing/2014/main" id="{F4080C88-1858-4365-B08E-0C356BBD9E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9309" y="983743"/>
            <a:ext cx="5313892" cy="398542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230343" y="5225588"/>
            <a:ext cx="57313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430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44546A">
                    <a:lumMod val="20000"/>
                    <a:lumOff val="80000"/>
                  </a:srgbClr>
                </a:solidFill>
                <a:effectLst/>
                <a:uLnTx/>
                <a:uFillTx/>
                <a:latin typeface="Arial Narrow" charset="0"/>
                <a:ea typeface="Arial Narrow" charset="0"/>
                <a:cs typeface="Arial Narrow" charset="0"/>
              </a:rPr>
              <a:t>The</a:t>
            </a:r>
            <a:r>
              <a:rPr kumimoji="0" lang="pt-PT" sz="1800" b="0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20000"/>
                    <a:lumOff val="80000"/>
                  </a:srgbClr>
                </a:solidFill>
                <a:effectLst/>
                <a:uLnTx/>
                <a:uFillTx/>
                <a:latin typeface="Arial Narrow" charset="0"/>
                <a:ea typeface="Arial Narrow" charset="0"/>
                <a:cs typeface="Arial Narrow" charset="0"/>
              </a:rPr>
              <a:t> </a:t>
            </a:r>
            <a:r>
              <a:rPr kumimoji="0" lang="pt-PT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44546A">
                    <a:lumMod val="20000"/>
                    <a:lumOff val="80000"/>
                  </a:srgbClr>
                </a:solidFill>
                <a:effectLst/>
                <a:uLnTx/>
                <a:uFillTx/>
                <a:latin typeface="Arial Narrow" charset="0"/>
                <a:ea typeface="Arial Narrow" charset="0"/>
                <a:cs typeface="Arial Narrow" charset="0"/>
              </a:rPr>
              <a:t>coming</a:t>
            </a:r>
            <a:r>
              <a:rPr kumimoji="0" lang="pt-PT" sz="1800" b="0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20000"/>
                    <a:lumOff val="80000"/>
                  </a:srgbClr>
                </a:solidFill>
                <a:effectLst/>
                <a:uLnTx/>
                <a:uFillTx/>
                <a:latin typeface="Arial Narrow" charset="0"/>
                <a:ea typeface="Arial Narrow" charset="0"/>
                <a:cs typeface="Arial Narrow" charset="0"/>
              </a:rPr>
              <a:t> </a:t>
            </a:r>
            <a:r>
              <a:rPr kumimoji="0" lang="pt-PT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44546A">
                    <a:lumMod val="20000"/>
                    <a:lumOff val="80000"/>
                  </a:srgbClr>
                </a:solidFill>
                <a:effectLst/>
                <a:uLnTx/>
                <a:uFillTx/>
                <a:latin typeface="Arial Narrow" charset="0"/>
                <a:ea typeface="Arial Narrow" charset="0"/>
                <a:cs typeface="Arial Narrow" charset="0"/>
              </a:rPr>
              <a:t>explosion</a:t>
            </a:r>
            <a:r>
              <a:rPr kumimoji="0" lang="pt-PT" sz="1800" b="0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20000"/>
                    <a:lumOff val="80000"/>
                  </a:srgbClr>
                </a:solidFill>
                <a:effectLst/>
                <a:uLnTx/>
                <a:uFillTx/>
                <a:latin typeface="Arial Narrow" charset="0"/>
                <a:ea typeface="Arial Narrow" charset="0"/>
                <a:cs typeface="Arial Narrow" charset="0"/>
              </a:rPr>
              <a:t> </a:t>
            </a:r>
            <a:r>
              <a:rPr kumimoji="0" lang="pt-PT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44546A">
                    <a:lumMod val="20000"/>
                    <a:lumOff val="80000"/>
                  </a:srgbClr>
                </a:solidFill>
                <a:effectLst/>
                <a:uLnTx/>
                <a:uFillTx/>
                <a:latin typeface="Arial Narrow" charset="0"/>
                <a:ea typeface="Arial Narrow" charset="0"/>
                <a:cs typeface="Arial Narrow" charset="0"/>
              </a:rPr>
              <a:t>of</a:t>
            </a:r>
            <a:r>
              <a:rPr kumimoji="0" lang="pt-PT" sz="1800" b="0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20000"/>
                    <a:lumOff val="80000"/>
                  </a:srgbClr>
                </a:solidFill>
                <a:effectLst/>
                <a:uLnTx/>
                <a:uFillTx/>
                <a:latin typeface="Arial Narrow" charset="0"/>
                <a:ea typeface="Arial Narrow" charset="0"/>
                <a:cs typeface="Arial Narrow" charset="0"/>
              </a:rPr>
              <a:t> light </a:t>
            </a:r>
            <a:r>
              <a:rPr kumimoji="0" lang="pt-PT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44546A">
                    <a:lumMod val="20000"/>
                    <a:lumOff val="80000"/>
                  </a:srgbClr>
                </a:solidFill>
                <a:effectLst/>
                <a:uLnTx/>
                <a:uFillTx/>
                <a:latin typeface="Arial Narrow" charset="0"/>
                <a:ea typeface="Arial Narrow" charset="0"/>
                <a:cs typeface="Arial Narrow" charset="0"/>
              </a:rPr>
              <a:t>electric</a:t>
            </a:r>
            <a:r>
              <a:rPr kumimoji="0" lang="pt-PT" sz="1800" b="0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20000"/>
                    <a:lumOff val="80000"/>
                  </a:srgbClr>
                </a:solidFill>
                <a:effectLst/>
                <a:uLnTx/>
                <a:uFillTx/>
                <a:latin typeface="Arial Narrow" charset="0"/>
                <a:ea typeface="Arial Narrow" charset="0"/>
                <a:cs typeface="Arial Narrow" charset="0"/>
              </a:rPr>
              <a:t> </a:t>
            </a:r>
            <a:r>
              <a:rPr kumimoji="0" lang="pt-PT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44546A">
                    <a:lumMod val="20000"/>
                    <a:lumOff val="80000"/>
                  </a:srgbClr>
                </a:solidFill>
                <a:effectLst/>
                <a:uLnTx/>
                <a:uFillTx/>
                <a:latin typeface="Arial Narrow" charset="0"/>
                <a:ea typeface="Arial Narrow" charset="0"/>
                <a:cs typeface="Arial Narrow" charset="0"/>
              </a:rPr>
              <a:t>vehicles</a:t>
            </a:r>
            <a:endParaRPr kumimoji="0" lang="pt-PT" sz="1800" b="0" i="0" u="none" strike="noStrike" kern="1200" cap="none" spc="0" normalizeH="0" baseline="0" noProof="0" dirty="0">
              <a:ln>
                <a:noFill/>
              </a:ln>
              <a:solidFill>
                <a:srgbClr val="44546A">
                  <a:lumMod val="20000"/>
                  <a:lumOff val="80000"/>
                </a:srgbClr>
              </a:solidFill>
              <a:effectLst/>
              <a:uLnTx/>
              <a:uFillTx/>
              <a:latin typeface="Arial Narrow" charset="0"/>
              <a:ea typeface="Arial Narrow" charset="0"/>
              <a:cs typeface="Arial Narrow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8799" y="969233"/>
            <a:ext cx="5314402" cy="505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740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85D36A-C606-4716-A5E9-C757F3192B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ADSA 2021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B5B94A-43FC-4C1D-84B9-5A7514E61E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Group project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sz="2400" dirty="0"/>
              <a:t>Topics for problems</a:t>
            </a:r>
          </a:p>
          <a:p>
            <a:pPr marL="0" indent="0">
              <a:buNone/>
            </a:pPr>
            <a:r>
              <a:rPr lang="en-US" sz="2400" dirty="0"/>
              <a:t>	      Problem 3- Develop a new mobility management system</a:t>
            </a:r>
          </a:p>
          <a:p>
            <a:pPr marL="0" indent="0">
              <a:buNone/>
            </a:pPr>
            <a:r>
              <a:rPr lang="en-US" sz="2400" dirty="0"/>
              <a:t>			Take the cars out of the neighborhood</a:t>
            </a:r>
          </a:p>
          <a:p>
            <a:pPr marL="400050" lvl="1" indent="0">
              <a:buNone/>
            </a:pPr>
            <a:r>
              <a:rPr lang="en-US" sz="2000" dirty="0"/>
              <a:t>			</a:t>
            </a:r>
            <a:r>
              <a:rPr lang="pt-PT" sz="1400" dirty="0">
                <a:hlinkClick r:id="rId2"/>
              </a:rPr>
              <a:t>https://www.vox.com/energy-and-environment/2019/4/9/18300797/barcelona-spain-superblocks-urban-plan</a:t>
            </a:r>
            <a:endParaRPr lang="en-US" sz="1400" dirty="0"/>
          </a:p>
          <a:p>
            <a:pPr marL="0" indent="0">
              <a:buNone/>
            </a:pPr>
            <a:r>
              <a:rPr lang="en-US" sz="2400" dirty="0"/>
              <a:t>			</a:t>
            </a:r>
          </a:p>
          <a:p>
            <a:pPr marL="0" indent="0">
              <a:buNone/>
            </a:pPr>
            <a:r>
              <a:rPr lang="en-US" sz="2400" dirty="0"/>
              <a:t>			Self-driving solid waste removal</a:t>
            </a:r>
          </a:p>
          <a:p>
            <a:pPr marL="0" indent="0">
              <a:buNone/>
            </a:pPr>
            <a:r>
              <a:rPr lang="en-US" sz="2400" dirty="0"/>
              <a:t>			</a:t>
            </a:r>
            <a:r>
              <a:rPr lang="pt-PT" sz="1400" dirty="0">
                <a:hlinkClick r:id="rId3"/>
              </a:rPr>
              <a:t>https://pdxscholar.library.pdx.edu/cgi/viewcontent.cgi?article=1003&amp;context=trec_data</a:t>
            </a:r>
            <a:endParaRPr lang="en-US" sz="1400" dirty="0"/>
          </a:p>
          <a:p>
            <a:pPr marL="0" indent="0">
              <a:buNone/>
            </a:pPr>
            <a:r>
              <a:rPr lang="en-US" sz="2400" dirty="0"/>
              <a:t>			</a:t>
            </a:r>
          </a:p>
          <a:p>
            <a:pPr marL="0" indent="0">
              <a:buNone/>
            </a:pPr>
            <a:r>
              <a:rPr lang="en-US" sz="2400" dirty="0"/>
              <a:t>		</a:t>
            </a:r>
          </a:p>
          <a:p>
            <a:pPr marL="0" indent="0">
              <a:buNone/>
            </a:pP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9035121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7074CA-595C-4BE0-A027-A5DE0359CB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ADSA 2021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63E9F8-A32D-4D25-995E-38DEEC5AC8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PT" dirty="0"/>
              <a:t>Group project</a:t>
            </a:r>
          </a:p>
          <a:p>
            <a:pPr marL="0" indent="0">
              <a:buNone/>
            </a:pPr>
            <a:r>
              <a:rPr lang="pt-PT"/>
              <a:t>	</a:t>
            </a:r>
            <a:r>
              <a:rPr lang="pt-PT" sz="2400"/>
              <a:t>For </a:t>
            </a:r>
            <a:r>
              <a:rPr lang="pt-PT" sz="2400" dirty="0"/>
              <a:t>each problem:</a:t>
            </a:r>
          </a:p>
          <a:p>
            <a:pPr lvl="4" indent="-342900">
              <a:buFontTx/>
              <a:buChar char="-"/>
            </a:pPr>
            <a:r>
              <a:rPr lang="pt-PT" sz="2400" dirty="0"/>
              <a:t>Translate the description into a graph representation: causal diagram for the simulation game; neural network for the AI model; conceptual diagram and/or network for the mobility system;</a:t>
            </a:r>
          </a:p>
          <a:p>
            <a:pPr lvl="4" indent="-342900">
              <a:buFontTx/>
              <a:buChar char="-"/>
            </a:pPr>
            <a:r>
              <a:rPr lang="pt-PT" sz="2400" dirty="0"/>
              <a:t>Present three layers: data layer (the data you will need); logic layer (based on the graph representation); and presentation layer (describe interactive visualization system to be used);</a:t>
            </a:r>
          </a:p>
          <a:p>
            <a:pPr lvl="4" indent="-342900">
              <a:buFontTx/>
              <a:buChar char="-"/>
            </a:pPr>
            <a:r>
              <a:rPr lang="pt-PT" sz="2400" dirty="0"/>
              <a:t>Provide an analytical review of software you may use  to develop a prototype of your game, AI model and mobility management system</a:t>
            </a:r>
          </a:p>
        </p:txBody>
      </p:sp>
    </p:spTree>
    <p:extLst>
      <p:ext uri="{BB962C8B-B14F-4D97-AF65-F5344CB8AC3E}">
        <p14:creationId xmlns:p14="http://schemas.microsoft.com/office/powerpoint/2010/main" val="23098610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</TotalTime>
  <Words>800</Words>
  <Application>Microsoft Office PowerPoint</Application>
  <PresentationFormat>Widescreen</PresentationFormat>
  <Paragraphs>113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Arial</vt:lpstr>
      <vt:lpstr>Arial Narrow</vt:lpstr>
      <vt:lpstr>Calibri</vt:lpstr>
      <vt:lpstr>Calibri Light</vt:lpstr>
      <vt:lpstr>Office Theme</vt:lpstr>
      <vt:lpstr>1_Office Theme</vt:lpstr>
      <vt:lpstr>3_Office Theme</vt:lpstr>
      <vt:lpstr>2_Office Theme</vt:lpstr>
      <vt:lpstr>ADSA 2021</vt:lpstr>
      <vt:lpstr>ADSA 2021</vt:lpstr>
      <vt:lpstr>ADSA 2021</vt:lpstr>
      <vt:lpstr>ADSA 2021</vt:lpstr>
      <vt:lpstr>               Exploração preliminar   1 Artificial Intelligence 2 Driverless vehicles 3 Internet of things 4 Virtual reality 5 CRISPR 6 Space launch vehicles 7 Natural disasters 8 Smart medicine 9 Game engines 10 Sports statistics </vt:lpstr>
      <vt:lpstr>ADSA 2021</vt:lpstr>
      <vt:lpstr>ADSA 2021</vt:lpstr>
      <vt:lpstr>ADSA 2021</vt:lpstr>
      <vt:lpstr>ADSA 2021</vt:lpstr>
      <vt:lpstr>ADSA 2021</vt:lpstr>
      <vt:lpstr>PowerPoint Presentation</vt:lpstr>
      <vt:lpstr>ADSA 2021</vt:lpstr>
      <vt:lpstr>ADSA 2021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ADSA 2019</dc:title>
  <dc:creator>Antonio Camara</dc:creator>
  <cp:lastModifiedBy>Brandkey Digital Lda</cp:lastModifiedBy>
  <cp:revision>24</cp:revision>
  <dcterms:created xsi:type="dcterms:W3CDTF">2019-10-22T08:47:12Z</dcterms:created>
  <dcterms:modified xsi:type="dcterms:W3CDTF">2021-11-08T17:24:07Z</dcterms:modified>
</cp:coreProperties>
</file>