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3" r:id="rId37"/>
    <p:sldId id="294" r:id="rId38"/>
    <p:sldId id="295" r:id="rId39"/>
    <p:sldId id="296" r:id="rId40"/>
    <p:sldId id="297" r:id="rId41"/>
    <p:sldId id="298" r:id="rId42"/>
    <p:sldId id="299" r:id="rId43"/>
    <p:sldId id="303" r:id="rId44"/>
    <p:sldId id="301" r:id="rId45"/>
  </p:sldIdLst>
  <p:sldSz cx="9902825" cy="6858000"/>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1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68" d="100"/>
          <a:sy n="68" d="100"/>
        </p:scale>
        <p:origin x="1284" y="66"/>
      </p:cViewPr>
      <p:guideLst>
        <p:guide orient="horz" pos="2160"/>
        <p:guide pos="311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70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5"/>
            <a:ext cx="8416925" cy="1470025"/>
          </a:xfrm>
        </p:spPr>
        <p:txBody>
          <a:bodyPr/>
          <a:lstStyle/>
          <a:p>
            <a:r>
              <a:rPr lang="en-US"/>
              <a:t>Click to edit Master title style</a:t>
            </a:r>
            <a:endParaRPr lang="pt-PT"/>
          </a:p>
        </p:txBody>
      </p:sp>
      <p:sp>
        <p:nvSpPr>
          <p:cNvPr id="3" name="Subtitle 2"/>
          <p:cNvSpPr>
            <a:spLocks noGrp="1"/>
          </p:cNvSpPr>
          <p:nvPr>
            <p:ph type="subTitle" idx="1"/>
          </p:nvPr>
        </p:nvSpPr>
        <p:spPr>
          <a:xfrm>
            <a:off x="1485900" y="3886200"/>
            <a:ext cx="6931025"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pt-P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2F5C6D2-9415-4AA1-B2E3-C469D7C0EAA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PT"/>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7D144BF-B6C5-42D7-8E02-472B2DF0FA0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0"/>
            <a:ext cx="8416925" cy="1362075"/>
          </a:xfrm>
        </p:spPr>
        <p:txBody>
          <a:bodyPr anchor="t"/>
          <a:lstStyle>
            <a:lvl1pPr algn="l">
              <a:defRPr sz="4000" b="1" cap="all"/>
            </a:lvl1pPr>
          </a:lstStyle>
          <a:p>
            <a:r>
              <a:rPr lang="en-US"/>
              <a:t>Click to edit Master title style</a:t>
            </a:r>
            <a:endParaRPr lang="pt-PT"/>
          </a:p>
        </p:txBody>
      </p:sp>
      <p:sp>
        <p:nvSpPr>
          <p:cNvPr id="3" name="Text Placeholder 2"/>
          <p:cNvSpPr>
            <a:spLocks noGrp="1"/>
          </p:cNvSpPr>
          <p:nvPr>
            <p:ph type="body" idx="1"/>
          </p:nvPr>
        </p:nvSpPr>
        <p:spPr>
          <a:xfrm>
            <a:off x="782638" y="2906713"/>
            <a:ext cx="841692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5DC179C-9C37-4F00-8DF6-9433CF9E4C9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PT"/>
          </a:p>
        </p:txBody>
      </p:sp>
      <p:sp>
        <p:nvSpPr>
          <p:cNvPr id="3" name="Content Placeholder 2"/>
          <p:cNvSpPr>
            <a:spLocks noGrp="1"/>
          </p:cNvSpPr>
          <p:nvPr>
            <p:ph sz="half" idx="1"/>
          </p:nvPr>
        </p:nvSpPr>
        <p:spPr>
          <a:xfrm>
            <a:off x="742950" y="1981200"/>
            <a:ext cx="4132263"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Content Placeholder 3"/>
          <p:cNvSpPr>
            <a:spLocks noGrp="1"/>
          </p:cNvSpPr>
          <p:nvPr>
            <p:ph sz="half" idx="2"/>
          </p:nvPr>
        </p:nvSpPr>
        <p:spPr>
          <a:xfrm>
            <a:off x="5027613" y="1981200"/>
            <a:ext cx="413226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63D69B2-2FF9-44D9-AE7F-34788564707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2225" cy="1143000"/>
          </a:xfrm>
        </p:spPr>
        <p:txBody>
          <a:bodyPr/>
          <a:lstStyle>
            <a:lvl1pPr>
              <a:defRPr/>
            </a:lvl1pPr>
          </a:lstStyle>
          <a:p>
            <a:r>
              <a:rPr lang="en-US"/>
              <a:t>Click to edit Master title style</a:t>
            </a:r>
            <a:endParaRPr lang="pt-PT"/>
          </a:p>
        </p:txBody>
      </p:sp>
      <p:sp>
        <p:nvSpPr>
          <p:cNvPr id="3" name="Text Placeholder 2"/>
          <p:cNvSpPr>
            <a:spLocks noGrp="1"/>
          </p:cNvSpPr>
          <p:nvPr>
            <p:ph type="body" idx="1"/>
          </p:nvPr>
        </p:nvSpPr>
        <p:spPr>
          <a:xfrm>
            <a:off x="495300" y="1535113"/>
            <a:ext cx="4375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5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Text Placeholder 4"/>
          <p:cNvSpPr>
            <a:spLocks noGrp="1"/>
          </p:cNvSpPr>
          <p:nvPr>
            <p:ph type="body" sz="quarter" idx="3"/>
          </p:nvPr>
        </p:nvSpPr>
        <p:spPr>
          <a:xfrm>
            <a:off x="5030788" y="1535113"/>
            <a:ext cx="43767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0788" y="2174875"/>
            <a:ext cx="43767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C9FDEB6-B3C8-4DDE-8564-E07025B048F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PT"/>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960E1D3-318F-4F30-A0BD-A7248836B42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809315F-8779-43D4-97E8-C7E0A1F3849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7550" cy="1162050"/>
          </a:xfrm>
        </p:spPr>
        <p:txBody>
          <a:bodyPr anchor="b"/>
          <a:lstStyle>
            <a:lvl1pPr algn="l">
              <a:defRPr sz="2000" b="1"/>
            </a:lvl1pPr>
          </a:lstStyle>
          <a:p>
            <a:r>
              <a:rPr lang="en-US"/>
              <a:t>Click to edit Master title style</a:t>
            </a:r>
            <a:endParaRPr lang="pt-PT"/>
          </a:p>
        </p:txBody>
      </p:sp>
      <p:sp>
        <p:nvSpPr>
          <p:cNvPr id="3" name="Content Placeholder 2"/>
          <p:cNvSpPr>
            <a:spLocks noGrp="1"/>
          </p:cNvSpPr>
          <p:nvPr>
            <p:ph idx="1"/>
          </p:nvPr>
        </p:nvSpPr>
        <p:spPr>
          <a:xfrm>
            <a:off x="3871913" y="273050"/>
            <a:ext cx="553561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Text Placeholder 3"/>
          <p:cNvSpPr>
            <a:spLocks noGrp="1"/>
          </p:cNvSpPr>
          <p:nvPr>
            <p:ph type="body" sz="half" idx="2"/>
          </p:nvPr>
        </p:nvSpPr>
        <p:spPr>
          <a:xfrm>
            <a:off x="495300" y="1435100"/>
            <a:ext cx="3257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F60182C-A1CD-45AF-8DE6-FEAB9D15CDB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0425" cy="566738"/>
          </a:xfrm>
        </p:spPr>
        <p:txBody>
          <a:bodyPr anchor="b"/>
          <a:lstStyle>
            <a:lvl1pPr algn="l">
              <a:defRPr sz="2000" b="1"/>
            </a:lvl1pPr>
          </a:lstStyle>
          <a:p>
            <a:r>
              <a:rPr lang="en-US"/>
              <a:t>Click to edit Master title style</a:t>
            </a:r>
            <a:endParaRPr lang="pt-PT"/>
          </a:p>
        </p:txBody>
      </p:sp>
      <p:sp>
        <p:nvSpPr>
          <p:cNvPr id="3" name="Picture Placeholder 2"/>
          <p:cNvSpPr>
            <a:spLocks noGrp="1"/>
          </p:cNvSpPr>
          <p:nvPr>
            <p:ph type="pic" idx="1"/>
          </p:nvPr>
        </p:nvSpPr>
        <p:spPr>
          <a:xfrm>
            <a:off x="1941513" y="612775"/>
            <a:ext cx="594042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PT" noProof="0"/>
          </a:p>
        </p:txBody>
      </p:sp>
      <p:sp>
        <p:nvSpPr>
          <p:cNvPr id="4" name="Text Placeholder 3"/>
          <p:cNvSpPr>
            <a:spLocks noGrp="1"/>
          </p:cNvSpPr>
          <p:nvPr>
            <p:ph type="body" sz="half" idx="2"/>
          </p:nvPr>
        </p:nvSpPr>
        <p:spPr>
          <a:xfrm>
            <a:off x="1941513" y="5367338"/>
            <a:ext cx="594042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EC0A7FE-2083-4C22-A2F6-6398500FAF3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PT"/>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830E88E-7A1F-4353-B578-9B6E7B095E8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56438" y="609600"/>
            <a:ext cx="2103437" cy="5486400"/>
          </a:xfrm>
        </p:spPr>
        <p:txBody>
          <a:bodyPr vert="eaVert"/>
          <a:lstStyle/>
          <a:p>
            <a:r>
              <a:rPr lang="en-US"/>
              <a:t>Click to edit Master title style</a:t>
            </a:r>
            <a:endParaRPr lang="pt-PT"/>
          </a:p>
        </p:txBody>
      </p:sp>
      <p:sp>
        <p:nvSpPr>
          <p:cNvPr id="3" name="Vertical Text Placeholder 2"/>
          <p:cNvSpPr>
            <a:spLocks noGrp="1"/>
          </p:cNvSpPr>
          <p:nvPr>
            <p:ph type="body" orient="vert" idx="1"/>
          </p:nvPr>
        </p:nvSpPr>
        <p:spPr>
          <a:xfrm>
            <a:off x="742950" y="609600"/>
            <a:ext cx="6161088"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34738CA-6222-4B7E-A968-CA2429B11EC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42950" y="609600"/>
            <a:ext cx="8416925"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742950" y="1981200"/>
            <a:ext cx="8416925"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742950" y="6248400"/>
            <a:ext cx="2062163"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382963" y="6248400"/>
            <a:ext cx="31369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7097713" y="6248400"/>
            <a:ext cx="2062162"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58B26C57-F899-4893-B531-830FBDB729B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42950" y="2286000"/>
            <a:ext cx="8416925" cy="1143000"/>
          </a:xfrm>
        </p:spPr>
        <p:txBody>
          <a:bodyPr/>
          <a:lstStyle/>
          <a:p>
            <a:r>
              <a:rPr lang="en-US"/>
              <a:t>Diagramas Causais</a:t>
            </a:r>
          </a:p>
        </p:txBody>
      </p:sp>
      <p:sp>
        <p:nvSpPr>
          <p:cNvPr id="2051" name="Rectangle 3"/>
          <p:cNvSpPr>
            <a:spLocks noGrp="1" noChangeArrowheads="1"/>
          </p:cNvSpPr>
          <p:nvPr>
            <p:ph type="subTitle" idx="1"/>
          </p:nvPr>
        </p:nvSpPr>
        <p:spPr/>
        <p:txBody>
          <a:bodyPr/>
          <a:lstStyle/>
          <a:p>
            <a:r>
              <a:rPr lang="en-US" dirty="0"/>
              <a:t>António Câmara</a:t>
            </a:r>
          </a:p>
          <a:p>
            <a:r>
              <a:rPr lang="en-US" dirty="0"/>
              <a:t>ADSA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Diagramas Causais</a:t>
            </a:r>
          </a:p>
        </p:txBody>
      </p:sp>
      <p:sp>
        <p:nvSpPr>
          <p:cNvPr id="3075" name="Rectangle 3"/>
          <p:cNvSpPr>
            <a:spLocks noGrp="1" noChangeArrowheads="1"/>
          </p:cNvSpPr>
          <p:nvPr>
            <p:ph type="body" idx="1"/>
          </p:nvPr>
        </p:nvSpPr>
        <p:spPr/>
        <p:txBody>
          <a:bodyPr/>
          <a:lstStyle/>
          <a:p>
            <a:r>
              <a:rPr lang="en-US"/>
              <a:t>Introdução aos modelos de simulação</a:t>
            </a:r>
          </a:p>
          <a:p>
            <a:r>
              <a:rPr lang="en-US"/>
              <a:t>Descrições verbais de problemas</a:t>
            </a:r>
          </a:p>
          <a:p>
            <a:r>
              <a:rPr lang="en-US"/>
              <a:t>Diagramas causais</a:t>
            </a:r>
          </a:p>
          <a:p>
            <a:r>
              <a:rPr lang="en-US"/>
              <a:t>Tipos de variáveis</a:t>
            </a:r>
          </a:p>
          <a:p>
            <a:r>
              <a:rPr lang="en-US"/>
              <a:t>Ciclos de retroacção</a:t>
            </a:r>
          </a:p>
          <a:p>
            <a:r>
              <a:rPr lang="en-US"/>
              <a:t>Problemas para aula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Introdução aos modelos de simulação</a:t>
            </a:r>
          </a:p>
        </p:txBody>
      </p:sp>
      <p:sp>
        <p:nvSpPr>
          <p:cNvPr id="4099" name="Rectangle 3"/>
          <p:cNvSpPr>
            <a:spLocks noGrp="1" noChangeArrowheads="1"/>
          </p:cNvSpPr>
          <p:nvPr>
            <p:ph type="body" idx="1"/>
          </p:nvPr>
        </p:nvSpPr>
        <p:spPr/>
        <p:txBody>
          <a:bodyPr/>
          <a:lstStyle/>
          <a:p>
            <a:r>
              <a:rPr lang="en-US"/>
              <a:t>Modelos de simulação</a:t>
            </a:r>
          </a:p>
          <a:p>
            <a:pPr lvl="1"/>
            <a:r>
              <a:rPr lang="en-US"/>
              <a:t>Representam fenómenos através de variáveis e relações entre variáveis</a:t>
            </a:r>
          </a:p>
          <a:p>
            <a:pPr lvl="1"/>
            <a:r>
              <a:rPr lang="en-US"/>
              <a:t>Existem diferentes tipos consoante a:</a:t>
            </a:r>
          </a:p>
          <a:p>
            <a:pPr lvl="2"/>
            <a:r>
              <a:rPr lang="en-US"/>
              <a:t>Representação do tempo</a:t>
            </a:r>
          </a:p>
          <a:p>
            <a:pPr lvl="2"/>
            <a:r>
              <a:rPr lang="en-US"/>
              <a:t>Representação da incerteza</a:t>
            </a:r>
          </a:p>
          <a:p>
            <a:pPr lvl="2"/>
            <a:r>
              <a:rPr lang="en-US"/>
              <a:t>Grau de agregação na representação dos fenómenos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Introdução aos modelos de simulação</a:t>
            </a:r>
          </a:p>
        </p:txBody>
      </p:sp>
      <p:sp>
        <p:nvSpPr>
          <p:cNvPr id="5123" name="Rectangle 3"/>
          <p:cNvSpPr>
            <a:spLocks noGrp="1" noChangeArrowheads="1"/>
          </p:cNvSpPr>
          <p:nvPr>
            <p:ph type="body" idx="1"/>
          </p:nvPr>
        </p:nvSpPr>
        <p:spPr/>
        <p:txBody>
          <a:bodyPr/>
          <a:lstStyle/>
          <a:p>
            <a:r>
              <a:rPr lang="en-US"/>
              <a:t>Modelos de simulação permitem:</a:t>
            </a:r>
          </a:p>
          <a:p>
            <a:pPr lvl="1"/>
            <a:r>
              <a:rPr lang="en-US"/>
              <a:t>O estudo dos efeitos de alterações num sistema</a:t>
            </a:r>
          </a:p>
          <a:p>
            <a:pPr lvl="1"/>
            <a:r>
              <a:rPr lang="en-US"/>
              <a:t>Uma melhor compreensão de um sistema</a:t>
            </a:r>
          </a:p>
          <a:p>
            <a:pPr lvl="1"/>
            <a:r>
              <a:rPr lang="en-US"/>
              <a:t>A determinação da importância relativa de várias variáveis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Introdução aos modelos de simulação</a:t>
            </a:r>
          </a:p>
        </p:txBody>
      </p:sp>
      <p:sp>
        <p:nvSpPr>
          <p:cNvPr id="6147" name="Rectangle 3"/>
          <p:cNvSpPr>
            <a:spLocks noGrp="1" noChangeArrowheads="1"/>
          </p:cNvSpPr>
          <p:nvPr>
            <p:ph type="body" idx="1"/>
          </p:nvPr>
        </p:nvSpPr>
        <p:spPr/>
        <p:txBody>
          <a:bodyPr/>
          <a:lstStyle/>
          <a:p>
            <a:r>
              <a:rPr lang="en-US"/>
              <a:t>Tipos de modelos de simulação</a:t>
            </a:r>
          </a:p>
          <a:p>
            <a:pPr lvl="1"/>
            <a:r>
              <a:rPr lang="en-US"/>
              <a:t>Fluxo de tempo uniforme agregados espacialmente</a:t>
            </a:r>
          </a:p>
          <a:p>
            <a:pPr lvl="2"/>
            <a:r>
              <a:rPr lang="en-US"/>
              <a:t>Equações diferenciais (Stella, PowerSim, Vensim)</a:t>
            </a:r>
          </a:p>
          <a:p>
            <a:pPr lvl="1"/>
            <a:r>
              <a:rPr lang="en-US"/>
              <a:t>Fluxo de tempo uniforme, desagregados espacialmente</a:t>
            </a:r>
          </a:p>
          <a:p>
            <a:pPr lvl="2"/>
            <a:r>
              <a:rPr lang="en-US"/>
              <a:t>Equações diferenciais e equações de derivadas parciais (Mathematica, Mathlab)</a:t>
            </a:r>
          </a:p>
          <a:p>
            <a:pPr lvl="2"/>
            <a:r>
              <a:rPr lang="en-US"/>
              <a:t>Autómatos celulares (Mathematica)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Introdução aos modelos de simulação</a:t>
            </a:r>
          </a:p>
        </p:txBody>
      </p:sp>
      <p:sp>
        <p:nvSpPr>
          <p:cNvPr id="7171" name="Rectangle 3"/>
          <p:cNvSpPr>
            <a:spLocks noGrp="1" noChangeArrowheads="1"/>
          </p:cNvSpPr>
          <p:nvPr>
            <p:ph type="body" idx="1"/>
          </p:nvPr>
        </p:nvSpPr>
        <p:spPr/>
        <p:txBody>
          <a:bodyPr/>
          <a:lstStyle/>
          <a:p>
            <a:r>
              <a:rPr lang="en-US"/>
              <a:t>Tipos de modelos de simulação (cont.)</a:t>
            </a:r>
          </a:p>
          <a:p>
            <a:pPr lvl="1"/>
            <a:r>
              <a:rPr lang="en-US"/>
              <a:t>Fluxo de tempo irregular</a:t>
            </a:r>
          </a:p>
          <a:p>
            <a:pPr lvl="2"/>
            <a:r>
              <a:rPr lang="en-US"/>
              <a:t>Simulação discreta (GPSS, SLAM, SIGMA, Risk)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t>Descrições verbais de problemas</a:t>
            </a:r>
          </a:p>
        </p:txBody>
      </p:sp>
      <p:sp>
        <p:nvSpPr>
          <p:cNvPr id="8195" name="Rectangle 3"/>
          <p:cNvSpPr>
            <a:spLocks noGrp="1" noChangeArrowheads="1"/>
          </p:cNvSpPr>
          <p:nvPr>
            <p:ph type="body" idx="1"/>
          </p:nvPr>
        </p:nvSpPr>
        <p:spPr/>
        <p:txBody>
          <a:bodyPr/>
          <a:lstStyle/>
          <a:p>
            <a:pPr>
              <a:buFontTx/>
              <a:buNone/>
            </a:pPr>
            <a:r>
              <a:rPr lang="en-US"/>
              <a:t>	</a:t>
            </a:r>
            <a:r>
              <a:rPr lang="en-US" sz="2400"/>
              <a:t>O </a:t>
            </a:r>
            <a:r>
              <a:rPr lang="en-US" sz="2400" u="sng"/>
              <a:t>valor de entretenimento</a:t>
            </a:r>
            <a:r>
              <a:rPr lang="en-US" sz="2400"/>
              <a:t> de um jogo de basquetebol melhora com o </a:t>
            </a:r>
            <a:r>
              <a:rPr lang="en-US" sz="2400" u="sng"/>
              <a:t>jogo de equipa</a:t>
            </a:r>
            <a:r>
              <a:rPr lang="en-US" sz="2400"/>
              <a:t>, </a:t>
            </a:r>
            <a:r>
              <a:rPr lang="en-US" sz="2400" u="sng"/>
              <a:t>lançamentos longos</a:t>
            </a:r>
            <a:r>
              <a:rPr lang="en-US" sz="2400"/>
              <a:t> e “</a:t>
            </a:r>
            <a:r>
              <a:rPr lang="en-US" sz="2400" u="sng"/>
              <a:t>afundanços”</a:t>
            </a:r>
            <a:r>
              <a:rPr lang="en-US" sz="2400"/>
              <a:t>. No entanto, muitos espectadores acham que a crescente </a:t>
            </a:r>
            <a:r>
              <a:rPr lang="en-US" sz="2400" u="sng"/>
              <a:t>importância dos jogadores altos</a:t>
            </a:r>
            <a:r>
              <a:rPr lang="en-US" sz="2400"/>
              <a:t> diminui esse valor. Dizem também que privilegiar afundanços encoraja o </a:t>
            </a:r>
            <a:r>
              <a:rPr lang="en-US" sz="2400" u="sng"/>
              <a:t>jogo individual</a:t>
            </a:r>
            <a:r>
              <a:rPr lang="en-US" sz="2400"/>
              <a:t>, reduzindo o jogo de equipa.</a:t>
            </a:r>
          </a:p>
          <a:p>
            <a:pPr>
              <a:buFontTx/>
              <a:buNone/>
            </a:pPr>
            <a:r>
              <a:rPr lang="en-US" sz="2400"/>
              <a:t>	Jogadores que tendem a “afundar”, </a:t>
            </a:r>
            <a:r>
              <a:rPr lang="en-US" sz="2400" u="sng"/>
              <a:t>treinam menos os outros lançamentos</a:t>
            </a:r>
            <a:r>
              <a:rPr lang="en-US" sz="2400"/>
              <a:t>, reduzindo a </a:t>
            </a:r>
            <a:r>
              <a:rPr lang="en-US" sz="2400" u="sng"/>
              <a:t>precisão de lançamento</a:t>
            </a:r>
            <a:r>
              <a:rPr lang="en-US" sz="2400"/>
              <a:t> e deste modo a </a:t>
            </a:r>
            <a:r>
              <a:rPr lang="en-US" sz="2400" u="sng"/>
              <a:t>eficiência de lançamento, </a:t>
            </a:r>
            <a:r>
              <a:rPr lang="en-US" sz="2400"/>
              <a:t>a percentagem de lançamentos que entram no cesto.</a:t>
            </a: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title"/>
          </p:nvPr>
        </p:nvSpPr>
        <p:spPr/>
        <p:txBody>
          <a:bodyPr/>
          <a:lstStyle/>
          <a:p>
            <a:r>
              <a:rPr lang="en-US"/>
              <a:t>Descrições verbais de problemas</a:t>
            </a:r>
          </a:p>
        </p:txBody>
      </p:sp>
      <p:sp>
        <p:nvSpPr>
          <p:cNvPr id="9219" name="Rectangle 5"/>
          <p:cNvSpPr>
            <a:spLocks noGrp="1" noChangeArrowheads="1"/>
          </p:cNvSpPr>
          <p:nvPr>
            <p:ph type="body" idx="1"/>
          </p:nvPr>
        </p:nvSpPr>
        <p:spPr/>
        <p:txBody>
          <a:bodyPr/>
          <a:lstStyle/>
          <a:p>
            <a:pPr lvl="1">
              <a:buFontTx/>
              <a:buNone/>
            </a:pPr>
            <a:r>
              <a:rPr lang="en-US"/>
              <a:t>	</a:t>
            </a:r>
            <a:r>
              <a:rPr lang="en-US" sz="2400"/>
              <a:t>A eficiência de lançamento também depende da </a:t>
            </a:r>
            <a:r>
              <a:rPr lang="en-US" sz="2400" u="sng"/>
              <a:t>dificuldade de lançamento</a:t>
            </a:r>
            <a:r>
              <a:rPr lang="en-US" sz="2400"/>
              <a:t> (influenciada pelos opositores ou características do cesto). Quanto mais baixa for a eficiência de lançamento, maior será o </a:t>
            </a:r>
            <a:r>
              <a:rPr lang="en-US" sz="2400" u="sng"/>
              <a:t>numero de ressaltos</a:t>
            </a:r>
            <a:r>
              <a:rPr lang="en-US" sz="2400"/>
              <a:t>, e, consequentemente a importancia dos jogadores altos.</a:t>
            </a: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t>Diagramas causais</a:t>
            </a:r>
          </a:p>
        </p:txBody>
      </p:sp>
      <p:sp>
        <p:nvSpPr>
          <p:cNvPr id="10243" name="Rectangle 3"/>
          <p:cNvSpPr>
            <a:spLocks noGrp="1" noChangeArrowheads="1"/>
          </p:cNvSpPr>
          <p:nvPr>
            <p:ph type="body" idx="1"/>
          </p:nvPr>
        </p:nvSpPr>
        <p:spPr/>
        <p:txBody>
          <a:bodyPr/>
          <a:lstStyle/>
          <a:p>
            <a:r>
              <a:rPr lang="en-US"/>
              <a:t>Para definir o diagrama causal, identificam-se as palavras chave da descrição verbal. Elas serão provávelmente as variáveis do modelo de simulação</a:t>
            </a:r>
          </a:p>
          <a:p>
            <a:r>
              <a:rPr lang="en-US"/>
              <a:t>Obtemos assim uma lista de variáveis v</a:t>
            </a:r>
            <a:r>
              <a:rPr lang="en-US" baseline="-25000"/>
              <a:t>1</a:t>
            </a:r>
            <a:r>
              <a:rPr lang="en-US"/>
              <a:t>, v</a:t>
            </a:r>
            <a:r>
              <a:rPr lang="en-US" baseline="-25000"/>
              <a:t>2</a:t>
            </a:r>
            <a:r>
              <a:rPr lang="en-US"/>
              <a:t>,…,v</a:t>
            </a:r>
            <a:r>
              <a:rPr lang="en-US" baseline="-25000"/>
              <a:t>n</a:t>
            </a: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t>Diagramas causais</a:t>
            </a:r>
          </a:p>
        </p:txBody>
      </p:sp>
      <p:sp>
        <p:nvSpPr>
          <p:cNvPr id="11267" name="Rectangle 3"/>
          <p:cNvSpPr>
            <a:spLocks noGrp="1" noChangeArrowheads="1"/>
          </p:cNvSpPr>
          <p:nvPr>
            <p:ph type="body" idx="1"/>
          </p:nvPr>
        </p:nvSpPr>
        <p:spPr>
          <a:xfrm>
            <a:off x="742950" y="1676400"/>
            <a:ext cx="8416925" cy="4419600"/>
          </a:xfrm>
        </p:spPr>
        <p:txBody>
          <a:bodyPr/>
          <a:lstStyle/>
          <a:p>
            <a:r>
              <a:rPr lang="en-US"/>
              <a:t>Comparando-as par a par, podemos responder às seguintes questões:</a:t>
            </a:r>
          </a:p>
          <a:p>
            <a:pPr lvl="1"/>
            <a:r>
              <a:rPr lang="en-US"/>
              <a:t>A variável v</a:t>
            </a:r>
            <a:r>
              <a:rPr lang="en-US" baseline="-25000"/>
              <a:t>i</a:t>
            </a:r>
            <a:r>
              <a:rPr lang="en-US"/>
              <a:t> depende da variável v</a:t>
            </a:r>
            <a:r>
              <a:rPr lang="en-US" baseline="-25000"/>
              <a:t>j</a:t>
            </a:r>
            <a:r>
              <a:rPr lang="en-US"/>
              <a:t>?</a:t>
            </a:r>
          </a:p>
          <a:p>
            <a:pPr lvl="1"/>
            <a:r>
              <a:rPr lang="en-US"/>
              <a:t>Se sim, considere um coeficiente v</a:t>
            </a:r>
            <a:r>
              <a:rPr lang="en-US" baseline="-25000"/>
              <a:t>i </a:t>
            </a:r>
            <a:r>
              <a:rPr lang="en-US"/>
              <a:t>v</a:t>
            </a:r>
            <a:r>
              <a:rPr lang="en-US" baseline="-25000"/>
              <a:t>j.</a:t>
            </a:r>
            <a:r>
              <a:rPr lang="en-US"/>
              <a:t>.</a:t>
            </a:r>
          </a:p>
          <a:p>
            <a:pPr lvl="1"/>
            <a:r>
              <a:rPr lang="en-US"/>
              <a:t>Se v</a:t>
            </a:r>
            <a:r>
              <a:rPr lang="en-US" baseline="-25000"/>
              <a:t>i </a:t>
            </a:r>
            <a:r>
              <a:rPr lang="en-US"/>
              <a:t>e</a:t>
            </a:r>
            <a:r>
              <a:rPr lang="en-US" baseline="-25000"/>
              <a:t> </a:t>
            </a:r>
            <a:r>
              <a:rPr lang="en-US"/>
              <a:t>v</a:t>
            </a:r>
            <a:r>
              <a:rPr lang="en-US" baseline="-25000"/>
              <a:t>j </a:t>
            </a:r>
            <a:r>
              <a:rPr lang="en-US"/>
              <a:t>variarem no mesmo sentido, a polaridade será positiva e o coeficiente igual a 1</a:t>
            </a:r>
          </a:p>
          <a:p>
            <a:pPr lvl="1"/>
            <a:r>
              <a:rPr lang="en-US"/>
              <a:t>Se variarem em sentido inverso, a polaridade será negativa e o coeficiente igual a -1</a:t>
            </a:r>
          </a:p>
          <a:p>
            <a:pPr lvl="1"/>
            <a:r>
              <a:rPr lang="en-US"/>
              <a:t>Se não houver relação de dependência o coeficiente é 0.</a:t>
            </a:r>
            <a:endParaRPr lang="en-US" baseline="-25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t>Diagramas causais</a:t>
            </a:r>
          </a:p>
        </p:txBody>
      </p:sp>
      <p:sp>
        <p:nvSpPr>
          <p:cNvPr id="12291" name="Rectangle 3"/>
          <p:cNvSpPr>
            <a:spLocks noGrp="1" noChangeArrowheads="1"/>
          </p:cNvSpPr>
          <p:nvPr>
            <p:ph type="body" idx="1"/>
          </p:nvPr>
        </p:nvSpPr>
        <p:spPr/>
        <p:txBody>
          <a:bodyPr/>
          <a:lstStyle/>
          <a:p>
            <a:r>
              <a:rPr lang="en-US"/>
              <a:t>Cria-se assim uma matriz de adjacência que pode ser depois convertida num grafo</a:t>
            </a:r>
          </a:p>
          <a:p>
            <a:pPr lvl="1"/>
            <a:r>
              <a:rPr lang="en-US"/>
              <a:t>Se B depende de A, então</a:t>
            </a:r>
          </a:p>
          <a:p>
            <a:pPr lvl="1"/>
            <a:endParaRPr lang="en-US"/>
          </a:p>
          <a:p>
            <a:pPr lvl="1">
              <a:buFontTx/>
              <a:buNone/>
            </a:pPr>
            <a:endParaRPr lang="en-US"/>
          </a:p>
          <a:p>
            <a:pPr lvl="1"/>
            <a:r>
              <a:rPr lang="en-US"/>
              <a:t>Se A e B variam na mesma direcção (coeficiente=1)</a:t>
            </a:r>
          </a:p>
          <a:p>
            <a:pPr lvl="1"/>
            <a:endParaRPr lang="en-US"/>
          </a:p>
          <a:p>
            <a:pPr lvl="1"/>
            <a:endParaRPr lang="en-US"/>
          </a:p>
        </p:txBody>
      </p:sp>
      <p:sp>
        <p:nvSpPr>
          <p:cNvPr id="12292" name="Line 4"/>
          <p:cNvSpPr>
            <a:spLocks noChangeShapeType="1"/>
          </p:cNvSpPr>
          <p:nvPr/>
        </p:nvSpPr>
        <p:spPr bwMode="auto">
          <a:xfrm>
            <a:off x="2970213" y="3962400"/>
            <a:ext cx="2889250" cy="0"/>
          </a:xfrm>
          <a:prstGeom prst="line">
            <a:avLst/>
          </a:prstGeom>
          <a:noFill/>
          <a:ln w="9525">
            <a:solidFill>
              <a:schemeClr val="tx1"/>
            </a:solidFill>
            <a:round/>
            <a:headEnd/>
            <a:tailEnd type="triangle" w="med" len="med"/>
          </a:ln>
        </p:spPr>
        <p:txBody>
          <a:bodyPr wrap="none" anchor="ctr"/>
          <a:lstStyle/>
          <a:p>
            <a:endParaRPr lang="pt-PT"/>
          </a:p>
        </p:txBody>
      </p:sp>
      <p:sp>
        <p:nvSpPr>
          <p:cNvPr id="12293" name="Text Box 6"/>
          <p:cNvSpPr txBox="1">
            <a:spLocks noChangeArrowheads="1"/>
          </p:cNvSpPr>
          <p:nvPr/>
        </p:nvSpPr>
        <p:spPr bwMode="auto">
          <a:xfrm>
            <a:off x="5924550" y="3698875"/>
            <a:ext cx="419100" cy="457200"/>
          </a:xfrm>
          <a:prstGeom prst="rect">
            <a:avLst/>
          </a:prstGeom>
          <a:noFill/>
          <a:ln w="9525">
            <a:noFill/>
            <a:miter lim="800000"/>
            <a:headEnd/>
            <a:tailEnd/>
          </a:ln>
        </p:spPr>
        <p:txBody>
          <a:bodyPr wrap="none">
            <a:spAutoFit/>
          </a:bodyPr>
          <a:lstStyle/>
          <a:p>
            <a:r>
              <a:rPr lang="en-US"/>
              <a:t>B</a:t>
            </a:r>
          </a:p>
        </p:txBody>
      </p:sp>
      <p:sp>
        <p:nvSpPr>
          <p:cNvPr id="12294" name="Text Box 8"/>
          <p:cNvSpPr txBox="1">
            <a:spLocks noChangeArrowheads="1"/>
          </p:cNvSpPr>
          <p:nvPr/>
        </p:nvSpPr>
        <p:spPr bwMode="auto">
          <a:xfrm>
            <a:off x="2459038" y="3775075"/>
            <a:ext cx="438150" cy="457200"/>
          </a:xfrm>
          <a:prstGeom prst="rect">
            <a:avLst/>
          </a:prstGeom>
          <a:noFill/>
          <a:ln w="9525">
            <a:noFill/>
            <a:miter lim="800000"/>
            <a:headEnd/>
            <a:tailEnd/>
          </a:ln>
        </p:spPr>
        <p:txBody>
          <a:bodyPr wrap="none">
            <a:spAutoFit/>
          </a:bodyPr>
          <a:lstStyle/>
          <a:p>
            <a:r>
              <a:rPr lang="en-US"/>
              <a:t>A</a:t>
            </a:r>
          </a:p>
        </p:txBody>
      </p:sp>
      <p:sp>
        <p:nvSpPr>
          <p:cNvPr id="12295" name="Line 9"/>
          <p:cNvSpPr>
            <a:spLocks noChangeShapeType="1"/>
          </p:cNvSpPr>
          <p:nvPr/>
        </p:nvSpPr>
        <p:spPr bwMode="auto">
          <a:xfrm>
            <a:off x="3052763" y="5638800"/>
            <a:ext cx="2889250" cy="0"/>
          </a:xfrm>
          <a:prstGeom prst="line">
            <a:avLst/>
          </a:prstGeom>
          <a:noFill/>
          <a:ln w="9525">
            <a:solidFill>
              <a:schemeClr val="tx1"/>
            </a:solidFill>
            <a:round/>
            <a:headEnd/>
            <a:tailEnd type="triangle" w="med" len="med"/>
          </a:ln>
        </p:spPr>
        <p:txBody>
          <a:bodyPr wrap="none" anchor="ctr"/>
          <a:lstStyle/>
          <a:p>
            <a:endParaRPr lang="pt-PT"/>
          </a:p>
        </p:txBody>
      </p:sp>
      <p:sp>
        <p:nvSpPr>
          <p:cNvPr id="12296" name="Text Box 10"/>
          <p:cNvSpPr txBox="1">
            <a:spLocks noChangeArrowheads="1"/>
          </p:cNvSpPr>
          <p:nvPr/>
        </p:nvSpPr>
        <p:spPr bwMode="auto">
          <a:xfrm>
            <a:off x="2459038" y="5375275"/>
            <a:ext cx="438150" cy="457200"/>
          </a:xfrm>
          <a:prstGeom prst="rect">
            <a:avLst/>
          </a:prstGeom>
          <a:noFill/>
          <a:ln w="9525">
            <a:noFill/>
            <a:miter lim="800000"/>
            <a:headEnd/>
            <a:tailEnd/>
          </a:ln>
        </p:spPr>
        <p:txBody>
          <a:bodyPr wrap="none">
            <a:spAutoFit/>
          </a:bodyPr>
          <a:lstStyle/>
          <a:p>
            <a:r>
              <a:rPr lang="en-US"/>
              <a:t>A</a:t>
            </a:r>
          </a:p>
        </p:txBody>
      </p:sp>
      <p:sp>
        <p:nvSpPr>
          <p:cNvPr id="12297" name="Text Box 11"/>
          <p:cNvSpPr txBox="1">
            <a:spLocks noChangeArrowheads="1"/>
          </p:cNvSpPr>
          <p:nvPr/>
        </p:nvSpPr>
        <p:spPr bwMode="auto">
          <a:xfrm>
            <a:off x="6172200" y="5299075"/>
            <a:ext cx="419100" cy="457200"/>
          </a:xfrm>
          <a:prstGeom prst="rect">
            <a:avLst/>
          </a:prstGeom>
          <a:noFill/>
          <a:ln w="9525">
            <a:noFill/>
            <a:miter lim="800000"/>
            <a:headEnd/>
            <a:tailEnd/>
          </a:ln>
        </p:spPr>
        <p:txBody>
          <a:bodyPr wrap="none">
            <a:spAutoFit/>
          </a:bodyPr>
          <a:lstStyle/>
          <a:p>
            <a:r>
              <a:rPr lang="en-US"/>
              <a:t>B</a:t>
            </a:r>
          </a:p>
        </p:txBody>
      </p:sp>
      <p:sp>
        <p:nvSpPr>
          <p:cNvPr id="12298" name="Text Box 12"/>
          <p:cNvSpPr txBox="1">
            <a:spLocks noChangeArrowheads="1"/>
          </p:cNvSpPr>
          <p:nvPr/>
        </p:nvSpPr>
        <p:spPr bwMode="auto">
          <a:xfrm>
            <a:off x="4108450" y="5222875"/>
            <a:ext cx="385763" cy="457200"/>
          </a:xfrm>
          <a:prstGeom prst="rect">
            <a:avLst/>
          </a:prstGeom>
          <a:noFill/>
          <a:ln w="9525">
            <a:noFill/>
            <a:miter lim="800000"/>
            <a:headEnd/>
            <a:tailEnd/>
          </a:ln>
        </p:spPr>
        <p:txBody>
          <a:bodyPr wrap="none">
            <a:spAutoFit/>
          </a:bodyPr>
          <a:lstStyle/>
          <a:p>
            <a:r>
              <a:rPr lang="en-US"/>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t>Diagramas causais</a:t>
            </a:r>
          </a:p>
        </p:txBody>
      </p:sp>
      <p:sp>
        <p:nvSpPr>
          <p:cNvPr id="13315" name="Rectangle 3"/>
          <p:cNvSpPr>
            <a:spLocks noGrp="1" noChangeArrowheads="1"/>
          </p:cNvSpPr>
          <p:nvPr>
            <p:ph type="body" idx="1"/>
          </p:nvPr>
        </p:nvSpPr>
        <p:spPr/>
        <p:txBody>
          <a:bodyPr/>
          <a:lstStyle/>
          <a:p>
            <a:pPr lvl="1"/>
            <a:r>
              <a:rPr lang="en-US"/>
              <a:t>Se A e B variam em direcções opostas (coeficiente=-1)</a:t>
            </a:r>
          </a:p>
          <a:p>
            <a:pPr lvl="1"/>
            <a:endParaRPr lang="en-US"/>
          </a:p>
          <a:p>
            <a:pPr lvl="1">
              <a:buFontTx/>
              <a:buNone/>
            </a:pPr>
            <a:endParaRPr lang="en-US"/>
          </a:p>
          <a:p>
            <a:pPr lvl="1">
              <a:buFontTx/>
              <a:buNone/>
            </a:pPr>
            <a:endParaRPr lang="en-US"/>
          </a:p>
        </p:txBody>
      </p:sp>
      <p:sp>
        <p:nvSpPr>
          <p:cNvPr id="13316" name="Line 4"/>
          <p:cNvSpPr>
            <a:spLocks noChangeShapeType="1"/>
          </p:cNvSpPr>
          <p:nvPr/>
        </p:nvSpPr>
        <p:spPr bwMode="auto">
          <a:xfrm>
            <a:off x="3052763" y="3200400"/>
            <a:ext cx="3302000" cy="0"/>
          </a:xfrm>
          <a:prstGeom prst="line">
            <a:avLst/>
          </a:prstGeom>
          <a:noFill/>
          <a:ln w="9525">
            <a:solidFill>
              <a:schemeClr val="tx1"/>
            </a:solidFill>
            <a:round/>
            <a:headEnd/>
            <a:tailEnd type="triangle" w="med" len="med"/>
          </a:ln>
        </p:spPr>
        <p:txBody>
          <a:bodyPr wrap="none" anchor="ctr"/>
          <a:lstStyle/>
          <a:p>
            <a:endParaRPr lang="pt-PT"/>
          </a:p>
        </p:txBody>
      </p:sp>
      <p:sp>
        <p:nvSpPr>
          <p:cNvPr id="13317" name="Text Box 5"/>
          <p:cNvSpPr txBox="1">
            <a:spLocks noChangeArrowheads="1"/>
          </p:cNvSpPr>
          <p:nvPr/>
        </p:nvSpPr>
        <p:spPr bwMode="auto">
          <a:xfrm>
            <a:off x="2293938" y="3013075"/>
            <a:ext cx="438150" cy="457200"/>
          </a:xfrm>
          <a:prstGeom prst="rect">
            <a:avLst/>
          </a:prstGeom>
          <a:noFill/>
          <a:ln w="9525">
            <a:noFill/>
            <a:miter lim="800000"/>
            <a:headEnd/>
            <a:tailEnd/>
          </a:ln>
        </p:spPr>
        <p:txBody>
          <a:bodyPr wrap="none">
            <a:spAutoFit/>
          </a:bodyPr>
          <a:lstStyle/>
          <a:p>
            <a:r>
              <a:rPr lang="en-US"/>
              <a:t>A</a:t>
            </a:r>
          </a:p>
        </p:txBody>
      </p:sp>
      <p:sp>
        <p:nvSpPr>
          <p:cNvPr id="13318" name="Text Box 7"/>
          <p:cNvSpPr txBox="1">
            <a:spLocks noChangeArrowheads="1"/>
          </p:cNvSpPr>
          <p:nvPr/>
        </p:nvSpPr>
        <p:spPr bwMode="auto">
          <a:xfrm>
            <a:off x="6584950" y="3013075"/>
            <a:ext cx="419100" cy="457200"/>
          </a:xfrm>
          <a:prstGeom prst="rect">
            <a:avLst/>
          </a:prstGeom>
          <a:noFill/>
          <a:ln w="9525">
            <a:noFill/>
            <a:miter lim="800000"/>
            <a:headEnd/>
            <a:tailEnd/>
          </a:ln>
        </p:spPr>
        <p:txBody>
          <a:bodyPr wrap="none">
            <a:spAutoFit/>
          </a:bodyPr>
          <a:lstStyle/>
          <a:p>
            <a:r>
              <a:rPr lang="en-US"/>
              <a:t>B</a:t>
            </a:r>
          </a:p>
        </p:txBody>
      </p:sp>
      <p:sp>
        <p:nvSpPr>
          <p:cNvPr id="13319" name="Text Box 8"/>
          <p:cNvSpPr txBox="1">
            <a:spLocks noChangeArrowheads="1"/>
          </p:cNvSpPr>
          <p:nvPr/>
        </p:nvSpPr>
        <p:spPr bwMode="auto">
          <a:xfrm>
            <a:off x="4273550" y="2708275"/>
            <a:ext cx="309563" cy="457200"/>
          </a:xfrm>
          <a:prstGeom prst="rect">
            <a:avLst/>
          </a:prstGeom>
          <a:noFill/>
          <a:ln w="9525">
            <a:noFill/>
            <a:miter lim="800000"/>
            <a:headEnd/>
            <a:tailEnd/>
          </a:ln>
        </p:spPr>
        <p:txBody>
          <a:bodyPr wrap="none">
            <a:spAutoFit/>
          </a:bodyPr>
          <a:lstStyle/>
          <a:p>
            <a:r>
              <a:rPr lang="en-US"/>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pt-PT"/>
          </a:p>
        </p:txBody>
      </p:sp>
      <p:sp>
        <p:nvSpPr>
          <p:cNvPr id="14339" name="Rectangle 3"/>
          <p:cNvSpPr>
            <a:spLocks noGrp="1" noChangeArrowheads="1"/>
          </p:cNvSpPr>
          <p:nvPr>
            <p:ph type="body" idx="1"/>
          </p:nvPr>
        </p:nvSpPr>
        <p:spPr>
          <a:xfrm>
            <a:off x="660400" y="533400"/>
            <a:ext cx="8416925" cy="5334000"/>
          </a:xfrm>
        </p:spPr>
        <p:txBody>
          <a:bodyPr/>
          <a:lstStyle/>
          <a:p>
            <a:pPr>
              <a:buFontTx/>
              <a:buNone/>
            </a:pPr>
            <a:endParaRPr lang="pt-PT" sz="1600"/>
          </a:p>
        </p:txBody>
      </p:sp>
      <p:sp>
        <p:nvSpPr>
          <p:cNvPr id="14340" name="Text Box 4"/>
          <p:cNvSpPr txBox="1">
            <a:spLocks noChangeArrowheads="1"/>
          </p:cNvSpPr>
          <p:nvPr/>
        </p:nvSpPr>
        <p:spPr bwMode="auto">
          <a:xfrm>
            <a:off x="1468438" y="2986088"/>
            <a:ext cx="1528762" cy="396875"/>
          </a:xfrm>
          <a:prstGeom prst="rect">
            <a:avLst/>
          </a:prstGeom>
          <a:noFill/>
          <a:ln w="9525">
            <a:noFill/>
            <a:miter lim="800000"/>
            <a:headEnd/>
            <a:tailEnd/>
          </a:ln>
        </p:spPr>
        <p:txBody>
          <a:bodyPr wrap="none">
            <a:spAutoFit/>
          </a:bodyPr>
          <a:lstStyle/>
          <a:p>
            <a:r>
              <a:rPr lang="en-US" sz="2000"/>
              <a:t>Afundanços</a:t>
            </a:r>
            <a:endParaRPr lang="en-US"/>
          </a:p>
        </p:txBody>
      </p:sp>
      <p:sp>
        <p:nvSpPr>
          <p:cNvPr id="14341" name="Text Box 5"/>
          <p:cNvSpPr txBox="1">
            <a:spLocks noChangeArrowheads="1"/>
          </p:cNvSpPr>
          <p:nvPr/>
        </p:nvSpPr>
        <p:spPr bwMode="auto">
          <a:xfrm>
            <a:off x="1550988" y="3976688"/>
            <a:ext cx="1900237" cy="396875"/>
          </a:xfrm>
          <a:prstGeom prst="rect">
            <a:avLst/>
          </a:prstGeom>
          <a:noFill/>
          <a:ln w="9525">
            <a:noFill/>
            <a:miter lim="800000"/>
            <a:headEnd/>
            <a:tailEnd/>
          </a:ln>
        </p:spPr>
        <p:txBody>
          <a:bodyPr wrap="none">
            <a:spAutoFit/>
          </a:bodyPr>
          <a:lstStyle/>
          <a:p>
            <a:r>
              <a:rPr lang="en-US" sz="2000"/>
              <a:t>Jogo individual</a:t>
            </a:r>
            <a:endParaRPr lang="en-US"/>
          </a:p>
        </p:txBody>
      </p:sp>
      <p:sp>
        <p:nvSpPr>
          <p:cNvPr id="14342" name="Text Box 6"/>
          <p:cNvSpPr txBox="1">
            <a:spLocks noChangeArrowheads="1"/>
          </p:cNvSpPr>
          <p:nvPr/>
        </p:nvSpPr>
        <p:spPr bwMode="auto">
          <a:xfrm>
            <a:off x="1550988" y="5119688"/>
            <a:ext cx="1847850" cy="396875"/>
          </a:xfrm>
          <a:prstGeom prst="rect">
            <a:avLst/>
          </a:prstGeom>
          <a:noFill/>
          <a:ln w="9525">
            <a:noFill/>
            <a:miter lim="800000"/>
            <a:headEnd/>
            <a:tailEnd/>
          </a:ln>
        </p:spPr>
        <p:txBody>
          <a:bodyPr wrap="none">
            <a:spAutoFit/>
          </a:bodyPr>
          <a:lstStyle/>
          <a:p>
            <a:r>
              <a:rPr lang="en-US" sz="2000"/>
              <a:t>Jogo de equipa</a:t>
            </a:r>
            <a:endParaRPr lang="en-US"/>
          </a:p>
        </p:txBody>
      </p:sp>
      <p:sp>
        <p:nvSpPr>
          <p:cNvPr id="14343" name="Text Box 7"/>
          <p:cNvSpPr txBox="1">
            <a:spLocks noChangeArrowheads="1"/>
          </p:cNvSpPr>
          <p:nvPr/>
        </p:nvSpPr>
        <p:spPr bwMode="auto">
          <a:xfrm>
            <a:off x="3860800" y="2986088"/>
            <a:ext cx="2327275" cy="701675"/>
          </a:xfrm>
          <a:prstGeom prst="rect">
            <a:avLst/>
          </a:prstGeom>
          <a:noFill/>
          <a:ln w="9525">
            <a:noFill/>
            <a:miter lim="800000"/>
            <a:headEnd/>
            <a:tailEnd/>
          </a:ln>
        </p:spPr>
        <p:txBody>
          <a:bodyPr wrap="none">
            <a:spAutoFit/>
          </a:bodyPr>
          <a:lstStyle/>
          <a:p>
            <a:r>
              <a:rPr lang="en-US" sz="2000"/>
              <a:t>Treino nos</a:t>
            </a:r>
          </a:p>
          <a:p>
            <a:r>
              <a:rPr lang="en-US" sz="2000"/>
              <a:t>outros lançamentos</a:t>
            </a:r>
            <a:endParaRPr lang="en-US"/>
          </a:p>
        </p:txBody>
      </p:sp>
      <p:sp>
        <p:nvSpPr>
          <p:cNvPr id="14344" name="Text Box 8"/>
          <p:cNvSpPr txBox="1">
            <a:spLocks noChangeArrowheads="1"/>
          </p:cNvSpPr>
          <p:nvPr/>
        </p:nvSpPr>
        <p:spPr bwMode="auto">
          <a:xfrm>
            <a:off x="6172200" y="2986088"/>
            <a:ext cx="1404938" cy="701675"/>
          </a:xfrm>
          <a:prstGeom prst="rect">
            <a:avLst/>
          </a:prstGeom>
          <a:noFill/>
          <a:ln w="9525">
            <a:noFill/>
            <a:miter lim="800000"/>
            <a:headEnd/>
            <a:tailEnd/>
          </a:ln>
        </p:spPr>
        <p:txBody>
          <a:bodyPr wrap="none">
            <a:spAutoFit/>
          </a:bodyPr>
          <a:lstStyle/>
          <a:p>
            <a:r>
              <a:rPr lang="en-US" sz="2000"/>
              <a:t>    Precisão</a:t>
            </a:r>
          </a:p>
          <a:p>
            <a:r>
              <a:rPr lang="en-US" sz="2000"/>
              <a:t>    no tiro</a:t>
            </a:r>
            <a:endParaRPr lang="en-US"/>
          </a:p>
        </p:txBody>
      </p:sp>
      <p:sp>
        <p:nvSpPr>
          <p:cNvPr id="14345" name="Text Box 9"/>
          <p:cNvSpPr txBox="1">
            <a:spLocks noChangeArrowheads="1"/>
          </p:cNvSpPr>
          <p:nvPr/>
        </p:nvSpPr>
        <p:spPr bwMode="auto">
          <a:xfrm>
            <a:off x="5842000" y="2071688"/>
            <a:ext cx="1663700" cy="701675"/>
          </a:xfrm>
          <a:prstGeom prst="rect">
            <a:avLst/>
          </a:prstGeom>
          <a:noFill/>
          <a:ln w="9525">
            <a:noFill/>
            <a:miter lim="800000"/>
            <a:headEnd/>
            <a:tailEnd/>
          </a:ln>
        </p:spPr>
        <p:txBody>
          <a:bodyPr wrap="none">
            <a:spAutoFit/>
          </a:bodyPr>
          <a:lstStyle/>
          <a:p>
            <a:r>
              <a:rPr lang="en-US" sz="2000"/>
              <a:t>Lançamentos</a:t>
            </a:r>
          </a:p>
          <a:p>
            <a:r>
              <a:rPr lang="en-US" sz="2000"/>
              <a:t>longos</a:t>
            </a:r>
            <a:endParaRPr lang="en-US"/>
          </a:p>
        </p:txBody>
      </p:sp>
      <p:sp>
        <p:nvSpPr>
          <p:cNvPr id="14346" name="Text Box 10"/>
          <p:cNvSpPr txBox="1">
            <a:spLocks noChangeArrowheads="1"/>
          </p:cNvSpPr>
          <p:nvPr/>
        </p:nvSpPr>
        <p:spPr bwMode="auto">
          <a:xfrm>
            <a:off x="3943350" y="4129088"/>
            <a:ext cx="3825875" cy="701675"/>
          </a:xfrm>
          <a:prstGeom prst="rect">
            <a:avLst/>
          </a:prstGeom>
          <a:noFill/>
          <a:ln w="9525">
            <a:noFill/>
            <a:miter lim="800000"/>
            <a:headEnd/>
            <a:tailEnd/>
          </a:ln>
        </p:spPr>
        <p:txBody>
          <a:bodyPr wrap="none">
            <a:spAutoFit/>
          </a:bodyPr>
          <a:lstStyle/>
          <a:p>
            <a:r>
              <a:rPr lang="en-US" sz="2000"/>
              <a:t>		Valor de </a:t>
            </a:r>
          </a:p>
          <a:p>
            <a:r>
              <a:rPr lang="en-US" sz="2000"/>
              <a:t>		entretenimento</a:t>
            </a:r>
            <a:endParaRPr lang="en-US"/>
          </a:p>
        </p:txBody>
      </p:sp>
      <p:sp>
        <p:nvSpPr>
          <p:cNvPr id="14347" name="Text Box 11"/>
          <p:cNvSpPr txBox="1">
            <a:spLocks noChangeArrowheads="1"/>
          </p:cNvSpPr>
          <p:nvPr/>
        </p:nvSpPr>
        <p:spPr bwMode="auto">
          <a:xfrm>
            <a:off x="7905750" y="2071688"/>
            <a:ext cx="1808163" cy="701675"/>
          </a:xfrm>
          <a:prstGeom prst="rect">
            <a:avLst/>
          </a:prstGeom>
          <a:noFill/>
          <a:ln w="9525">
            <a:noFill/>
            <a:miter lim="800000"/>
            <a:headEnd/>
            <a:tailEnd/>
          </a:ln>
        </p:spPr>
        <p:txBody>
          <a:bodyPr wrap="none">
            <a:spAutoFit/>
          </a:bodyPr>
          <a:lstStyle/>
          <a:p>
            <a:r>
              <a:rPr lang="en-US" sz="2000"/>
              <a:t>Dificuldade</a:t>
            </a:r>
          </a:p>
          <a:p>
            <a:r>
              <a:rPr lang="en-US" sz="2000"/>
              <a:t>do lançamento</a:t>
            </a:r>
            <a:endParaRPr lang="en-US"/>
          </a:p>
        </p:txBody>
      </p:sp>
      <p:sp>
        <p:nvSpPr>
          <p:cNvPr id="14348" name="Text Box 12"/>
          <p:cNvSpPr txBox="1">
            <a:spLocks noChangeArrowheads="1"/>
          </p:cNvSpPr>
          <p:nvPr/>
        </p:nvSpPr>
        <p:spPr bwMode="auto">
          <a:xfrm>
            <a:off x="7740650" y="2936875"/>
            <a:ext cx="1808163" cy="762000"/>
          </a:xfrm>
          <a:prstGeom prst="rect">
            <a:avLst/>
          </a:prstGeom>
          <a:noFill/>
          <a:ln w="9525">
            <a:noFill/>
            <a:miter lim="800000"/>
            <a:headEnd/>
            <a:tailEnd/>
          </a:ln>
        </p:spPr>
        <p:txBody>
          <a:bodyPr wrap="none">
            <a:spAutoFit/>
          </a:bodyPr>
          <a:lstStyle/>
          <a:p>
            <a:r>
              <a:rPr lang="en-US"/>
              <a:t> </a:t>
            </a:r>
            <a:r>
              <a:rPr lang="en-US" sz="2000"/>
              <a:t>Eficiência</a:t>
            </a:r>
          </a:p>
          <a:p>
            <a:r>
              <a:rPr lang="en-US" sz="2000"/>
              <a:t>do lançamento</a:t>
            </a:r>
            <a:endParaRPr lang="en-US"/>
          </a:p>
        </p:txBody>
      </p:sp>
      <p:sp>
        <p:nvSpPr>
          <p:cNvPr id="14349" name="Text Box 13"/>
          <p:cNvSpPr txBox="1">
            <a:spLocks noChangeArrowheads="1"/>
          </p:cNvSpPr>
          <p:nvPr/>
        </p:nvSpPr>
        <p:spPr bwMode="auto">
          <a:xfrm>
            <a:off x="7905750" y="4205288"/>
            <a:ext cx="1428750" cy="701675"/>
          </a:xfrm>
          <a:prstGeom prst="rect">
            <a:avLst/>
          </a:prstGeom>
          <a:noFill/>
          <a:ln w="9525">
            <a:noFill/>
            <a:miter lim="800000"/>
            <a:headEnd/>
            <a:tailEnd/>
          </a:ln>
        </p:spPr>
        <p:txBody>
          <a:bodyPr wrap="none">
            <a:spAutoFit/>
          </a:bodyPr>
          <a:lstStyle/>
          <a:p>
            <a:r>
              <a:rPr lang="en-US" sz="2000"/>
              <a:t>Numero de</a:t>
            </a:r>
          </a:p>
          <a:p>
            <a:r>
              <a:rPr lang="en-US" sz="2000"/>
              <a:t>ressaltos</a:t>
            </a:r>
          </a:p>
        </p:txBody>
      </p:sp>
      <p:sp>
        <p:nvSpPr>
          <p:cNvPr id="14350" name="Text Box 14"/>
          <p:cNvSpPr txBox="1">
            <a:spLocks noChangeArrowheads="1"/>
          </p:cNvSpPr>
          <p:nvPr/>
        </p:nvSpPr>
        <p:spPr bwMode="auto">
          <a:xfrm>
            <a:off x="7905750" y="5348288"/>
            <a:ext cx="1595438" cy="1006475"/>
          </a:xfrm>
          <a:prstGeom prst="rect">
            <a:avLst/>
          </a:prstGeom>
          <a:noFill/>
          <a:ln w="9525">
            <a:noFill/>
            <a:miter lim="800000"/>
            <a:headEnd/>
            <a:tailEnd/>
          </a:ln>
        </p:spPr>
        <p:txBody>
          <a:bodyPr wrap="none">
            <a:spAutoFit/>
          </a:bodyPr>
          <a:lstStyle/>
          <a:p>
            <a:r>
              <a:rPr lang="en-US" sz="2000"/>
              <a:t>Importancia</a:t>
            </a:r>
          </a:p>
          <a:p>
            <a:r>
              <a:rPr lang="en-US" sz="2000"/>
              <a:t>de jogadores</a:t>
            </a:r>
          </a:p>
          <a:p>
            <a:r>
              <a:rPr lang="en-US" sz="2000"/>
              <a:t>altos</a:t>
            </a:r>
          </a:p>
        </p:txBody>
      </p:sp>
      <p:sp>
        <p:nvSpPr>
          <p:cNvPr id="14351" name="Line 15"/>
          <p:cNvSpPr>
            <a:spLocks noChangeShapeType="1"/>
          </p:cNvSpPr>
          <p:nvPr/>
        </p:nvSpPr>
        <p:spPr bwMode="auto">
          <a:xfrm>
            <a:off x="3052763" y="3276600"/>
            <a:ext cx="825500" cy="0"/>
          </a:xfrm>
          <a:prstGeom prst="line">
            <a:avLst/>
          </a:prstGeom>
          <a:noFill/>
          <a:ln w="9525">
            <a:solidFill>
              <a:schemeClr val="tx1"/>
            </a:solidFill>
            <a:round/>
            <a:headEnd/>
            <a:tailEnd type="triangle" w="med" len="med"/>
          </a:ln>
        </p:spPr>
        <p:txBody>
          <a:bodyPr wrap="none" anchor="ctr"/>
          <a:lstStyle/>
          <a:p>
            <a:endParaRPr lang="pt-PT"/>
          </a:p>
        </p:txBody>
      </p:sp>
      <p:sp>
        <p:nvSpPr>
          <p:cNvPr id="14352" name="Text Box 16"/>
          <p:cNvSpPr txBox="1">
            <a:spLocks noChangeArrowheads="1"/>
          </p:cNvSpPr>
          <p:nvPr/>
        </p:nvSpPr>
        <p:spPr bwMode="auto">
          <a:xfrm>
            <a:off x="3284538" y="2936875"/>
            <a:ext cx="307975" cy="457200"/>
          </a:xfrm>
          <a:prstGeom prst="rect">
            <a:avLst/>
          </a:prstGeom>
          <a:noFill/>
          <a:ln w="9525">
            <a:noFill/>
            <a:miter lim="800000"/>
            <a:headEnd/>
            <a:tailEnd/>
          </a:ln>
        </p:spPr>
        <p:txBody>
          <a:bodyPr wrap="none">
            <a:spAutoFit/>
          </a:bodyPr>
          <a:lstStyle/>
          <a:p>
            <a:r>
              <a:rPr lang="en-US"/>
              <a:t>-</a:t>
            </a:r>
          </a:p>
        </p:txBody>
      </p:sp>
      <p:sp>
        <p:nvSpPr>
          <p:cNvPr id="14353" name="Line 17"/>
          <p:cNvSpPr>
            <a:spLocks noChangeShapeType="1"/>
          </p:cNvSpPr>
          <p:nvPr/>
        </p:nvSpPr>
        <p:spPr bwMode="auto">
          <a:xfrm>
            <a:off x="5364163" y="3200400"/>
            <a:ext cx="990600" cy="0"/>
          </a:xfrm>
          <a:prstGeom prst="line">
            <a:avLst/>
          </a:prstGeom>
          <a:noFill/>
          <a:ln w="9525">
            <a:solidFill>
              <a:schemeClr val="tx1"/>
            </a:solidFill>
            <a:round/>
            <a:headEnd/>
            <a:tailEnd type="triangle" w="med" len="med"/>
          </a:ln>
        </p:spPr>
        <p:txBody>
          <a:bodyPr wrap="none" anchor="ctr"/>
          <a:lstStyle/>
          <a:p>
            <a:endParaRPr lang="pt-PT"/>
          </a:p>
        </p:txBody>
      </p:sp>
      <p:sp>
        <p:nvSpPr>
          <p:cNvPr id="14354" name="Text Box 18"/>
          <p:cNvSpPr txBox="1">
            <a:spLocks noChangeArrowheads="1"/>
          </p:cNvSpPr>
          <p:nvPr/>
        </p:nvSpPr>
        <p:spPr bwMode="auto">
          <a:xfrm>
            <a:off x="5759450" y="2833688"/>
            <a:ext cx="354013" cy="396875"/>
          </a:xfrm>
          <a:prstGeom prst="rect">
            <a:avLst/>
          </a:prstGeom>
          <a:noFill/>
          <a:ln w="9525">
            <a:noFill/>
            <a:miter lim="800000"/>
            <a:headEnd/>
            <a:tailEnd/>
          </a:ln>
        </p:spPr>
        <p:txBody>
          <a:bodyPr wrap="none">
            <a:spAutoFit/>
          </a:bodyPr>
          <a:lstStyle/>
          <a:p>
            <a:r>
              <a:rPr lang="en-US" sz="2000"/>
              <a:t>+</a:t>
            </a:r>
            <a:endParaRPr lang="en-US"/>
          </a:p>
        </p:txBody>
      </p:sp>
      <p:sp>
        <p:nvSpPr>
          <p:cNvPr id="14355" name="Line 19"/>
          <p:cNvSpPr>
            <a:spLocks noChangeShapeType="1"/>
          </p:cNvSpPr>
          <p:nvPr/>
        </p:nvSpPr>
        <p:spPr bwMode="auto">
          <a:xfrm>
            <a:off x="7591425" y="3200400"/>
            <a:ext cx="247650" cy="0"/>
          </a:xfrm>
          <a:prstGeom prst="line">
            <a:avLst/>
          </a:prstGeom>
          <a:noFill/>
          <a:ln w="9525">
            <a:solidFill>
              <a:schemeClr val="tx1"/>
            </a:solidFill>
            <a:round/>
            <a:headEnd/>
            <a:tailEnd type="triangle" w="med" len="med"/>
          </a:ln>
        </p:spPr>
        <p:txBody>
          <a:bodyPr wrap="none" anchor="ctr"/>
          <a:lstStyle/>
          <a:p>
            <a:endParaRPr lang="pt-PT"/>
          </a:p>
        </p:txBody>
      </p:sp>
      <p:sp>
        <p:nvSpPr>
          <p:cNvPr id="14356" name="Text Box 20"/>
          <p:cNvSpPr txBox="1">
            <a:spLocks noChangeArrowheads="1"/>
          </p:cNvSpPr>
          <p:nvPr/>
        </p:nvSpPr>
        <p:spPr bwMode="auto">
          <a:xfrm>
            <a:off x="7658100" y="2833688"/>
            <a:ext cx="354013" cy="396875"/>
          </a:xfrm>
          <a:prstGeom prst="rect">
            <a:avLst/>
          </a:prstGeom>
          <a:noFill/>
          <a:ln w="9525">
            <a:noFill/>
            <a:miter lim="800000"/>
            <a:headEnd/>
            <a:tailEnd/>
          </a:ln>
        </p:spPr>
        <p:txBody>
          <a:bodyPr wrap="none">
            <a:spAutoFit/>
          </a:bodyPr>
          <a:lstStyle/>
          <a:p>
            <a:r>
              <a:rPr lang="en-US" sz="2000"/>
              <a:t>+</a:t>
            </a:r>
            <a:endParaRPr lang="en-US"/>
          </a:p>
        </p:txBody>
      </p:sp>
      <p:sp>
        <p:nvSpPr>
          <p:cNvPr id="14357" name="Line 22"/>
          <p:cNvSpPr>
            <a:spLocks noChangeShapeType="1"/>
          </p:cNvSpPr>
          <p:nvPr/>
        </p:nvSpPr>
        <p:spPr bwMode="auto">
          <a:xfrm>
            <a:off x="2146300" y="3352800"/>
            <a:ext cx="0" cy="762000"/>
          </a:xfrm>
          <a:prstGeom prst="line">
            <a:avLst/>
          </a:prstGeom>
          <a:noFill/>
          <a:ln w="9525">
            <a:solidFill>
              <a:schemeClr val="tx1"/>
            </a:solidFill>
            <a:round/>
            <a:headEnd/>
            <a:tailEnd type="triangle" w="med" len="med"/>
          </a:ln>
        </p:spPr>
        <p:txBody>
          <a:bodyPr wrap="none" anchor="ctr"/>
          <a:lstStyle/>
          <a:p>
            <a:endParaRPr lang="pt-PT"/>
          </a:p>
        </p:txBody>
      </p:sp>
      <p:sp>
        <p:nvSpPr>
          <p:cNvPr id="14358" name="Line 23"/>
          <p:cNvSpPr>
            <a:spLocks noChangeShapeType="1"/>
          </p:cNvSpPr>
          <p:nvPr/>
        </p:nvSpPr>
        <p:spPr bwMode="auto">
          <a:xfrm>
            <a:off x="2146300" y="4343400"/>
            <a:ext cx="0" cy="914400"/>
          </a:xfrm>
          <a:prstGeom prst="line">
            <a:avLst/>
          </a:prstGeom>
          <a:noFill/>
          <a:ln w="9525">
            <a:solidFill>
              <a:schemeClr val="tx1"/>
            </a:solidFill>
            <a:round/>
            <a:headEnd/>
            <a:tailEnd type="triangle" w="med" len="med"/>
          </a:ln>
        </p:spPr>
        <p:txBody>
          <a:bodyPr wrap="none" anchor="ctr"/>
          <a:lstStyle/>
          <a:p>
            <a:endParaRPr lang="pt-PT"/>
          </a:p>
        </p:txBody>
      </p:sp>
      <p:sp>
        <p:nvSpPr>
          <p:cNvPr id="14359" name="Line 24"/>
          <p:cNvSpPr>
            <a:spLocks noChangeShapeType="1"/>
          </p:cNvSpPr>
          <p:nvPr/>
        </p:nvSpPr>
        <p:spPr bwMode="auto">
          <a:xfrm>
            <a:off x="2722563" y="3429000"/>
            <a:ext cx="3219450" cy="1066800"/>
          </a:xfrm>
          <a:prstGeom prst="line">
            <a:avLst/>
          </a:prstGeom>
          <a:noFill/>
          <a:ln w="9525">
            <a:solidFill>
              <a:schemeClr val="tx1"/>
            </a:solidFill>
            <a:round/>
            <a:headEnd/>
            <a:tailEnd type="triangle" w="med" len="med"/>
          </a:ln>
        </p:spPr>
        <p:txBody>
          <a:bodyPr wrap="none" anchor="ctr"/>
          <a:lstStyle/>
          <a:p>
            <a:endParaRPr lang="pt-PT"/>
          </a:p>
        </p:txBody>
      </p:sp>
      <p:sp>
        <p:nvSpPr>
          <p:cNvPr id="14360" name="Line 26"/>
          <p:cNvSpPr>
            <a:spLocks noChangeShapeType="1"/>
          </p:cNvSpPr>
          <p:nvPr/>
        </p:nvSpPr>
        <p:spPr bwMode="auto">
          <a:xfrm flipV="1">
            <a:off x="3465513" y="4648200"/>
            <a:ext cx="2476500" cy="685800"/>
          </a:xfrm>
          <a:prstGeom prst="line">
            <a:avLst/>
          </a:prstGeom>
          <a:noFill/>
          <a:ln w="9525">
            <a:solidFill>
              <a:schemeClr val="tx1"/>
            </a:solidFill>
            <a:round/>
            <a:headEnd/>
            <a:tailEnd type="triangle" w="med" len="med"/>
          </a:ln>
        </p:spPr>
        <p:txBody>
          <a:bodyPr wrap="none" anchor="ctr"/>
          <a:lstStyle/>
          <a:p>
            <a:endParaRPr lang="pt-PT"/>
          </a:p>
        </p:txBody>
      </p:sp>
      <p:sp>
        <p:nvSpPr>
          <p:cNvPr id="14361" name="Line 28"/>
          <p:cNvSpPr>
            <a:spLocks noChangeShapeType="1"/>
          </p:cNvSpPr>
          <p:nvPr/>
        </p:nvSpPr>
        <p:spPr bwMode="auto">
          <a:xfrm flipH="1" flipV="1">
            <a:off x="7591425" y="4800600"/>
            <a:ext cx="412750" cy="609600"/>
          </a:xfrm>
          <a:prstGeom prst="line">
            <a:avLst/>
          </a:prstGeom>
          <a:noFill/>
          <a:ln w="9525">
            <a:solidFill>
              <a:schemeClr val="tx1"/>
            </a:solidFill>
            <a:round/>
            <a:headEnd/>
            <a:tailEnd type="triangle" w="med" len="med"/>
          </a:ln>
        </p:spPr>
        <p:txBody>
          <a:bodyPr wrap="none" anchor="ctr"/>
          <a:lstStyle/>
          <a:p>
            <a:endParaRPr lang="pt-PT"/>
          </a:p>
        </p:txBody>
      </p:sp>
      <p:sp>
        <p:nvSpPr>
          <p:cNvPr id="14362" name="Line 29"/>
          <p:cNvSpPr>
            <a:spLocks noChangeShapeType="1"/>
          </p:cNvSpPr>
          <p:nvPr/>
        </p:nvSpPr>
        <p:spPr bwMode="auto">
          <a:xfrm>
            <a:off x="8416925" y="4800600"/>
            <a:ext cx="0" cy="685800"/>
          </a:xfrm>
          <a:prstGeom prst="line">
            <a:avLst/>
          </a:prstGeom>
          <a:noFill/>
          <a:ln w="9525">
            <a:solidFill>
              <a:schemeClr val="tx1"/>
            </a:solidFill>
            <a:round/>
            <a:headEnd/>
            <a:tailEnd type="triangle" w="med" len="med"/>
          </a:ln>
        </p:spPr>
        <p:txBody>
          <a:bodyPr wrap="none" anchor="ctr"/>
          <a:lstStyle/>
          <a:p>
            <a:endParaRPr lang="pt-PT"/>
          </a:p>
        </p:txBody>
      </p:sp>
      <p:sp>
        <p:nvSpPr>
          <p:cNvPr id="14363" name="Line 30"/>
          <p:cNvSpPr>
            <a:spLocks noChangeShapeType="1"/>
          </p:cNvSpPr>
          <p:nvPr/>
        </p:nvSpPr>
        <p:spPr bwMode="auto">
          <a:xfrm>
            <a:off x="8499475" y="3657600"/>
            <a:ext cx="0" cy="685800"/>
          </a:xfrm>
          <a:prstGeom prst="line">
            <a:avLst/>
          </a:prstGeom>
          <a:noFill/>
          <a:ln w="9525">
            <a:solidFill>
              <a:schemeClr val="tx1"/>
            </a:solidFill>
            <a:round/>
            <a:headEnd/>
            <a:tailEnd type="triangle" w="med" len="med"/>
          </a:ln>
        </p:spPr>
        <p:txBody>
          <a:bodyPr wrap="none" anchor="ctr"/>
          <a:lstStyle/>
          <a:p>
            <a:endParaRPr lang="pt-PT"/>
          </a:p>
        </p:txBody>
      </p:sp>
      <p:sp>
        <p:nvSpPr>
          <p:cNvPr id="14364" name="Line 31"/>
          <p:cNvSpPr>
            <a:spLocks noChangeShapeType="1"/>
          </p:cNvSpPr>
          <p:nvPr/>
        </p:nvSpPr>
        <p:spPr bwMode="auto">
          <a:xfrm>
            <a:off x="8499475" y="2743200"/>
            <a:ext cx="0" cy="381000"/>
          </a:xfrm>
          <a:prstGeom prst="line">
            <a:avLst/>
          </a:prstGeom>
          <a:noFill/>
          <a:ln w="9525">
            <a:solidFill>
              <a:schemeClr val="tx1"/>
            </a:solidFill>
            <a:round/>
            <a:headEnd/>
            <a:tailEnd type="triangle" w="med" len="med"/>
          </a:ln>
        </p:spPr>
        <p:txBody>
          <a:bodyPr wrap="none" anchor="ctr"/>
          <a:lstStyle/>
          <a:p>
            <a:endParaRPr lang="pt-PT"/>
          </a:p>
        </p:txBody>
      </p:sp>
      <p:sp>
        <p:nvSpPr>
          <p:cNvPr id="14365" name="Line 32"/>
          <p:cNvSpPr>
            <a:spLocks noChangeShapeType="1"/>
          </p:cNvSpPr>
          <p:nvPr/>
        </p:nvSpPr>
        <p:spPr bwMode="auto">
          <a:xfrm>
            <a:off x="7427913" y="2362200"/>
            <a:ext cx="576262" cy="0"/>
          </a:xfrm>
          <a:prstGeom prst="line">
            <a:avLst/>
          </a:prstGeom>
          <a:noFill/>
          <a:ln w="9525">
            <a:solidFill>
              <a:schemeClr val="tx1"/>
            </a:solidFill>
            <a:round/>
            <a:headEnd/>
            <a:tailEnd type="triangle" w="med" len="med"/>
          </a:ln>
        </p:spPr>
        <p:txBody>
          <a:bodyPr wrap="none" anchor="ctr"/>
          <a:lstStyle/>
          <a:p>
            <a:endParaRPr lang="pt-PT"/>
          </a:p>
        </p:txBody>
      </p:sp>
      <p:sp>
        <p:nvSpPr>
          <p:cNvPr id="14366" name="Line 33"/>
          <p:cNvSpPr>
            <a:spLocks noChangeShapeType="1"/>
          </p:cNvSpPr>
          <p:nvPr/>
        </p:nvSpPr>
        <p:spPr bwMode="auto">
          <a:xfrm>
            <a:off x="6354763" y="2743200"/>
            <a:ext cx="0" cy="1447800"/>
          </a:xfrm>
          <a:prstGeom prst="line">
            <a:avLst/>
          </a:prstGeom>
          <a:noFill/>
          <a:ln w="9525">
            <a:solidFill>
              <a:schemeClr val="tx1"/>
            </a:solidFill>
            <a:round/>
            <a:headEnd/>
            <a:tailEnd type="triangle" w="med" len="med"/>
          </a:ln>
        </p:spPr>
        <p:txBody>
          <a:bodyPr wrap="none" anchor="ctr"/>
          <a:lstStyle/>
          <a:p>
            <a:endParaRPr lang="pt-PT"/>
          </a:p>
        </p:txBody>
      </p:sp>
      <p:sp>
        <p:nvSpPr>
          <p:cNvPr id="14367" name="Text Box 34"/>
          <p:cNvSpPr txBox="1">
            <a:spLocks noChangeArrowheads="1"/>
          </p:cNvSpPr>
          <p:nvPr/>
        </p:nvSpPr>
        <p:spPr bwMode="auto">
          <a:xfrm>
            <a:off x="2211388" y="3519488"/>
            <a:ext cx="354012" cy="396875"/>
          </a:xfrm>
          <a:prstGeom prst="rect">
            <a:avLst/>
          </a:prstGeom>
          <a:noFill/>
          <a:ln w="9525">
            <a:noFill/>
            <a:miter lim="800000"/>
            <a:headEnd/>
            <a:tailEnd/>
          </a:ln>
        </p:spPr>
        <p:txBody>
          <a:bodyPr wrap="none">
            <a:spAutoFit/>
          </a:bodyPr>
          <a:lstStyle/>
          <a:p>
            <a:r>
              <a:rPr lang="en-US" sz="2000"/>
              <a:t>+</a:t>
            </a:r>
            <a:endParaRPr lang="en-US"/>
          </a:p>
        </p:txBody>
      </p:sp>
      <p:sp>
        <p:nvSpPr>
          <p:cNvPr id="14368" name="Text Box 35"/>
          <p:cNvSpPr txBox="1">
            <a:spLocks noChangeArrowheads="1"/>
          </p:cNvSpPr>
          <p:nvPr/>
        </p:nvSpPr>
        <p:spPr bwMode="auto">
          <a:xfrm>
            <a:off x="2211388" y="4689475"/>
            <a:ext cx="309562" cy="457200"/>
          </a:xfrm>
          <a:prstGeom prst="rect">
            <a:avLst/>
          </a:prstGeom>
          <a:noFill/>
          <a:ln w="9525">
            <a:noFill/>
            <a:miter lim="800000"/>
            <a:headEnd/>
            <a:tailEnd/>
          </a:ln>
        </p:spPr>
        <p:txBody>
          <a:bodyPr wrap="none">
            <a:spAutoFit/>
          </a:bodyPr>
          <a:lstStyle/>
          <a:p>
            <a:r>
              <a:rPr lang="en-US"/>
              <a:t>-</a:t>
            </a:r>
          </a:p>
        </p:txBody>
      </p:sp>
      <p:sp>
        <p:nvSpPr>
          <p:cNvPr id="14369" name="Text Box 36"/>
          <p:cNvSpPr txBox="1">
            <a:spLocks noChangeArrowheads="1"/>
          </p:cNvSpPr>
          <p:nvPr/>
        </p:nvSpPr>
        <p:spPr bwMode="auto">
          <a:xfrm>
            <a:off x="4191000" y="4662488"/>
            <a:ext cx="354013" cy="396875"/>
          </a:xfrm>
          <a:prstGeom prst="rect">
            <a:avLst/>
          </a:prstGeom>
          <a:noFill/>
          <a:ln w="9525">
            <a:noFill/>
            <a:miter lim="800000"/>
            <a:headEnd/>
            <a:tailEnd/>
          </a:ln>
        </p:spPr>
        <p:txBody>
          <a:bodyPr wrap="none">
            <a:spAutoFit/>
          </a:bodyPr>
          <a:lstStyle/>
          <a:p>
            <a:r>
              <a:rPr lang="en-US" sz="2000"/>
              <a:t>+</a:t>
            </a:r>
            <a:endParaRPr lang="en-US"/>
          </a:p>
        </p:txBody>
      </p:sp>
      <p:sp>
        <p:nvSpPr>
          <p:cNvPr id="14370" name="Text Box 37"/>
          <p:cNvSpPr txBox="1">
            <a:spLocks noChangeArrowheads="1"/>
          </p:cNvSpPr>
          <p:nvPr/>
        </p:nvSpPr>
        <p:spPr bwMode="auto">
          <a:xfrm>
            <a:off x="5181600" y="3824288"/>
            <a:ext cx="354013" cy="396875"/>
          </a:xfrm>
          <a:prstGeom prst="rect">
            <a:avLst/>
          </a:prstGeom>
          <a:noFill/>
          <a:ln w="9525">
            <a:noFill/>
            <a:miter lim="800000"/>
            <a:headEnd/>
            <a:tailEnd/>
          </a:ln>
        </p:spPr>
        <p:txBody>
          <a:bodyPr wrap="none">
            <a:spAutoFit/>
          </a:bodyPr>
          <a:lstStyle/>
          <a:p>
            <a:r>
              <a:rPr lang="en-US" sz="2000"/>
              <a:t>+</a:t>
            </a:r>
            <a:endParaRPr lang="en-US"/>
          </a:p>
        </p:txBody>
      </p:sp>
      <p:sp>
        <p:nvSpPr>
          <p:cNvPr id="14371" name="Text Box 38"/>
          <p:cNvSpPr txBox="1">
            <a:spLocks noChangeArrowheads="1"/>
          </p:cNvSpPr>
          <p:nvPr/>
        </p:nvSpPr>
        <p:spPr bwMode="auto">
          <a:xfrm>
            <a:off x="6419850" y="3671888"/>
            <a:ext cx="354013" cy="396875"/>
          </a:xfrm>
          <a:prstGeom prst="rect">
            <a:avLst/>
          </a:prstGeom>
          <a:noFill/>
          <a:ln w="9525">
            <a:noFill/>
            <a:miter lim="800000"/>
            <a:headEnd/>
            <a:tailEnd/>
          </a:ln>
        </p:spPr>
        <p:txBody>
          <a:bodyPr wrap="none">
            <a:spAutoFit/>
          </a:bodyPr>
          <a:lstStyle/>
          <a:p>
            <a:r>
              <a:rPr lang="en-US" sz="2000"/>
              <a:t>+</a:t>
            </a:r>
            <a:endParaRPr lang="en-US"/>
          </a:p>
        </p:txBody>
      </p:sp>
      <p:sp>
        <p:nvSpPr>
          <p:cNvPr id="14372" name="Text Box 39"/>
          <p:cNvSpPr txBox="1">
            <a:spLocks noChangeArrowheads="1"/>
          </p:cNvSpPr>
          <p:nvPr/>
        </p:nvSpPr>
        <p:spPr bwMode="auto">
          <a:xfrm>
            <a:off x="7327900" y="4918075"/>
            <a:ext cx="309563" cy="457200"/>
          </a:xfrm>
          <a:prstGeom prst="rect">
            <a:avLst/>
          </a:prstGeom>
          <a:noFill/>
          <a:ln w="9525">
            <a:noFill/>
            <a:miter lim="800000"/>
            <a:headEnd/>
            <a:tailEnd/>
          </a:ln>
        </p:spPr>
        <p:txBody>
          <a:bodyPr wrap="none">
            <a:spAutoFit/>
          </a:bodyPr>
          <a:lstStyle/>
          <a:p>
            <a:r>
              <a:rPr lang="en-US"/>
              <a:t>-</a:t>
            </a:r>
          </a:p>
        </p:txBody>
      </p:sp>
      <p:sp>
        <p:nvSpPr>
          <p:cNvPr id="14373" name="Text Box 40"/>
          <p:cNvSpPr txBox="1">
            <a:spLocks noChangeArrowheads="1"/>
          </p:cNvSpPr>
          <p:nvPr/>
        </p:nvSpPr>
        <p:spPr bwMode="auto">
          <a:xfrm>
            <a:off x="8564563" y="4967288"/>
            <a:ext cx="355600" cy="396875"/>
          </a:xfrm>
          <a:prstGeom prst="rect">
            <a:avLst/>
          </a:prstGeom>
          <a:noFill/>
          <a:ln w="9525">
            <a:noFill/>
            <a:miter lim="800000"/>
            <a:headEnd/>
            <a:tailEnd/>
          </a:ln>
        </p:spPr>
        <p:txBody>
          <a:bodyPr wrap="none">
            <a:spAutoFit/>
          </a:bodyPr>
          <a:lstStyle/>
          <a:p>
            <a:r>
              <a:rPr lang="en-US" sz="2000"/>
              <a:t>+</a:t>
            </a:r>
            <a:endParaRPr lang="en-US"/>
          </a:p>
        </p:txBody>
      </p:sp>
      <p:sp>
        <p:nvSpPr>
          <p:cNvPr id="14374" name="Text Box 41"/>
          <p:cNvSpPr txBox="1">
            <a:spLocks noChangeArrowheads="1"/>
          </p:cNvSpPr>
          <p:nvPr/>
        </p:nvSpPr>
        <p:spPr bwMode="auto">
          <a:xfrm>
            <a:off x="8647113" y="3775075"/>
            <a:ext cx="309562" cy="457200"/>
          </a:xfrm>
          <a:prstGeom prst="rect">
            <a:avLst/>
          </a:prstGeom>
          <a:noFill/>
          <a:ln w="9525">
            <a:noFill/>
            <a:miter lim="800000"/>
            <a:headEnd/>
            <a:tailEnd/>
          </a:ln>
        </p:spPr>
        <p:txBody>
          <a:bodyPr wrap="none">
            <a:spAutoFit/>
          </a:bodyPr>
          <a:lstStyle/>
          <a:p>
            <a:r>
              <a:rPr lang="en-US"/>
              <a:t>-</a:t>
            </a:r>
          </a:p>
        </p:txBody>
      </p:sp>
      <p:sp>
        <p:nvSpPr>
          <p:cNvPr id="14375" name="Text Box 42"/>
          <p:cNvSpPr txBox="1">
            <a:spLocks noChangeArrowheads="1"/>
          </p:cNvSpPr>
          <p:nvPr/>
        </p:nvSpPr>
        <p:spPr bwMode="auto">
          <a:xfrm>
            <a:off x="8564563" y="2555875"/>
            <a:ext cx="309562" cy="457200"/>
          </a:xfrm>
          <a:prstGeom prst="rect">
            <a:avLst/>
          </a:prstGeom>
          <a:noFill/>
          <a:ln w="9525">
            <a:noFill/>
            <a:miter lim="800000"/>
            <a:headEnd/>
            <a:tailEnd/>
          </a:ln>
        </p:spPr>
        <p:txBody>
          <a:bodyPr wrap="none">
            <a:spAutoFit/>
          </a:bodyPr>
          <a:lstStyle/>
          <a:p>
            <a:r>
              <a:rPr lang="en-US"/>
              <a:t>-</a:t>
            </a:r>
          </a:p>
        </p:txBody>
      </p:sp>
      <p:sp>
        <p:nvSpPr>
          <p:cNvPr id="14376" name="Text Box 50"/>
          <p:cNvSpPr txBox="1">
            <a:spLocks noChangeArrowheads="1"/>
          </p:cNvSpPr>
          <p:nvPr/>
        </p:nvSpPr>
        <p:spPr bwMode="auto">
          <a:xfrm>
            <a:off x="5594350" y="852488"/>
            <a:ext cx="2763838" cy="701675"/>
          </a:xfrm>
          <a:prstGeom prst="rect">
            <a:avLst/>
          </a:prstGeom>
          <a:noFill/>
          <a:ln w="9525">
            <a:noFill/>
            <a:miter lim="800000"/>
            <a:headEnd/>
            <a:tailEnd/>
          </a:ln>
        </p:spPr>
        <p:txBody>
          <a:bodyPr wrap="none">
            <a:spAutoFit/>
          </a:bodyPr>
          <a:lstStyle/>
          <a:p>
            <a:r>
              <a:rPr lang="en-US" sz="2000" i="1"/>
              <a:t>Pontos por lançamento</a:t>
            </a:r>
          </a:p>
          <a:p>
            <a:r>
              <a:rPr lang="en-US" sz="2000" i="1"/>
              <a:t>longo</a:t>
            </a:r>
            <a:endParaRPr lang="en-US"/>
          </a:p>
        </p:txBody>
      </p:sp>
      <p:sp>
        <p:nvSpPr>
          <p:cNvPr id="14377" name="Text Box 51"/>
          <p:cNvSpPr txBox="1">
            <a:spLocks noChangeArrowheads="1"/>
          </p:cNvSpPr>
          <p:nvPr/>
        </p:nvSpPr>
        <p:spPr bwMode="auto">
          <a:xfrm>
            <a:off x="7905750" y="1309688"/>
            <a:ext cx="1597025" cy="701675"/>
          </a:xfrm>
          <a:prstGeom prst="rect">
            <a:avLst/>
          </a:prstGeom>
          <a:noFill/>
          <a:ln w="9525">
            <a:noFill/>
            <a:miter lim="800000"/>
            <a:headEnd/>
            <a:tailEnd/>
          </a:ln>
        </p:spPr>
        <p:txBody>
          <a:bodyPr wrap="none">
            <a:spAutoFit/>
          </a:bodyPr>
          <a:lstStyle/>
          <a:p>
            <a:r>
              <a:rPr lang="en-US" sz="2000" i="1"/>
              <a:t>     Diametro</a:t>
            </a:r>
          </a:p>
          <a:p>
            <a:r>
              <a:rPr lang="en-US" sz="2000" i="1"/>
              <a:t>     do aro</a:t>
            </a:r>
            <a:endParaRPr lang="en-US"/>
          </a:p>
        </p:txBody>
      </p:sp>
      <p:sp>
        <p:nvSpPr>
          <p:cNvPr id="14378" name="Text Box 52"/>
          <p:cNvSpPr txBox="1">
            <a:spLocks noChangeArrowheads="1"/>
          </p:cNvSpPr>
          <p:nvPr/>
        </p:nvSpPr>
        <p:spPr bwMode="auto">
          <a:xfrm>
            <a:off x="1716088" y="2071688"/>
            <a:ext cx="1876425" cy="396875"/>
          </a:xfrm>
          <a:prstGeom prst="rect">
            <a:avLst/>
          </a:prstGeom>
          <a:noFill/>
          <a:ln w="9525">
            <a:noFill/>
            <a:miter lim="800000"/>
            <a:headEnd/>
            <a:tailEnd/>
          </a:ln>
        </p:spPr>
        <p:txBody>
          <a:bodyPr wrap="none">
            <a:spAutoFit/>
          </a:bodyPr>
          <a:lstStyle/>
          <a:p>
            <a:r>
              <a:rPr lang="en-US" sz="2000" i="1"/>
              <a:t>Altura do cesto</a:t>
            </a:r>
            <a:endParaRPr lang="en-US"/>
          </a:p>
        </p:txBody>
      </p:sp>
      <p:sp>
        <p:nvSpPr>
          <p:cNvPr id="14379" name="Text Box 53"/>
          <p:cNvSpPr txBox="1">
            <a:spLocks noChangeArrowheads="1"/>
          </p:cNvSpPr>
          <p:nvPr/>
        </p:nvSpPr>
        <p:spPr bwMode="auto">
          <a:xfrm>
            <a:off x="1485900" y="1143000"/>
            <a:ext cx="1625600" cy="701675"/>
          </a:xfrm>
          <a:prstGeom prst="rect">
            <a:avLst/>
          </a:prstGeom>
          <a:noFill/>
          <a:ln w="9525">
            <a:noFill/>
            <a:miter lim="800000"/>
            <a:headEnd/>
            <a:tailEnd/>
          </a:ln>
        </p:spPr>
        <p:txBody>
          <a:bodyPr wrap="none">
            <a:spAutoFit/>
          </a:bodyPr>
          <a:lstStyle/>
          <a:p>
            <a:r>
              <a:rPr lang="en-US" sz="2000" i="1"/>
              <a:t>Não permitir</a:t>
            </a:r>
          </a:p>
          <a:p>
            <a:r>
              <a:rPr lang="en-US" sz="2000" i="1"/>
              <a:t>afundanços</a:t>
            </a:r>
            <a:endParaRPr lang="en-US"/>
          </a:p>
        </p:txBody>
      </p:sp>
      <p:sp>
        <p:nvSpPr>
          <p:cNvPr id="14380" name="Text Box 54"/>
          <p:cNvSpPr txBox="1">
            <a:spLocks noChangeArrowheads="1"/>
          </p:cNvSpPr>
          <p:nvPr/>
        </p:nvSpPr>
        <p:spPr bwMode="auto">
          <a:xfrm>
            <a:off x="3613150" y="5653088"/>
            <a:ext cx="2038350" cy="701675"/>
          </a:xfrm>
          <a:prstGeom prst="rect">
            <a:avLst/>
          </a:prstGeom>
          <a:noFill/>
          <a:ln w="9525">
            <a:noFill/>
            <a:miter lim="800000"/>
            <a:headEnd/>
            <a:tailEnd/>
          </a:ln>
        </p:spPr>
        <p:txBody>
          <a:bodyPr wrap="none">
            <a:spAutoFit/>
          </a:bodyPr>
          <a:lstStyle/>
          <a:p>
            <a:r>
              <a:rPr lang="en-US" sz="2000" i="1"/>
              <a:t>Limitar a altura </a:t>
            </a:r>
          </a:p>
          <a:p>
            <a:r>
              <a:rPr lang="en-US" sz="2000" i="1"/>
              <a:t>dos jogadores</a:t>
            </a:r>
            <a:endParaRPr lang="en-US"/>
          </a:p>
        </p:txBody>
      </p:sp>
      <p:sp>
        <p:nvSpPr>
          <p:cNvPr id="14381" name="Rectangle 63"/>
          <p:cNvSpPr>
            <a:spLocks noChangeArrowheads="1"/>
          </p:cNvSpPr>
          <p:nvPr/>
        </p:nvSpPr>
        <p:spPr bwMode="auto">
          <a:xfrm>
            <a:off x="3630613" y="5715000"/>
            <a:ext cx="1981200" cy="609600"/>
          </a:xfrm>
          <a:prstGeom prst="rect">
            <a:avLst/>
          </a:prstGeom>
          <a:noFill/>
          <a:ln w="9525">
            <a:solidFill>
              <a:schemeClr val="tx1"/>
            </a:solidFill>
            <a:miter lim="800000"/>
            <a:headEnd/>
            <a:tailEnd/>
          </a:ln>
        </p:spPr>
        <p:txBody>
          <a:bodyPr wrap="none" anchor="ctr"/>
          <a:lstStyle/>
          <a:p>
            <a:endParaRPr lang="pt-PT"/>
          </a:p>
        </p:txBody>
      </p:sp>
      <p:sp>
        <p:nvSpPr>
          <p:cNvPr id="14382" name="Rectangle 66"/>
          <p:cNvSpPr>
            <a:spLocks noChangeArrowheads="1"/>
          </p:cNvSpPr>
          <p:nvPr/>
        </p:nvSpPr>
        <p:spPr bwMode="auto">
          <a:xfrm>
            <a:off x="1485900" y="1219200"/>
            <a:ext cx="1649413" cy="609600"/>
          </a:xfrm>
          <a:prstGeom prst="rect">
            <a:avLst/>
          </a:prstGeom>
          <a:noFill/>
          <a:ln w="9525">
            <a:solidFill>
              <a:schemeClr val="tx1"/>
            </a:solidFill>
            <a:miter lim="800000"/>
            <a:headEnd/>
            <a:tailEnd/>
          </a:ln>
        </p:spPr>
        <p:txBody>
          <a:bodyPr wrap="none" anchor="ctr"/>
          <a:lstStyle/>
          <a:p>
            <a:endParaRPr lang="pt-PT"/>
          </a:p>
        </p:txBody>
      </p:sp>
      <p:sp>
        <p:nvSpPr>
          <p:cNvPr id="14383" name="Rectangle 67"/>
          <p:cNvSpPr>
            <a:spLocks noChangeArrowheads="1"/>
          </p:cNvSpPr>
          <p:nvPr/>
        </p:nvSpPr>
        <p:spPr bwMode="auto">
          <a:xfrm>
            <a:off x="1733550" y="2133600"/>
            <a:ext cx="1897063" cy="381000"/>
          </a:xfrm>
          <a:prstGeom prst="rect">
            <a:avLst/>
          </a:prstGeom>
          <a:noFill/>
          <a:ln w="9525">
            <a:solidFill>
              <a:schemeClr val="tx1"/>
            </a:solidFill>
            <a:miter lim="800000"/>
            <a:headEnd/>
            <a:tailEnd/>
          </a:ln>
        </p:spPr>
        <p:txBody>
          <a:bodyPr wrap="none" anchor="ctr"/>
          <a:lstStyle/>
          <a:p>
            <a:endParaRPr lang="pt-PT"/>
          </a:p>
        </p:txBody>
      </p:sp>
      <p:sp>
        <p:nvSpPr>
          <p:cNvPr id="14384" name="Rectangle 69"/>
          <p:cNvSpPr>
            <a:spLocks noChangeArrowheads="1"/>
          </p:cNvSpPr>
          <p:nvPr/>
        </p:nvSpPr>
        <p:spPr bwMode="auto">
          <a:xfrm>
            <a:off x="8334375" y="1447800"/>
            <a:ext cx="1073150" cy="533400"/>
          </a:xfrm>
          <a:prstGeom prst="rect">
            <a:avLst/>
          </a:prstGeom>
          <a:noFill/>
          <a:ln w="9525">
            <a:solidFill>
              <a:schemeClr val="tx1"/>
            </a:solidFill>
            <a:miter lim="800000"/>
            <a:headEnd/>
            <a:tailEnd/>
          </a:ln>
        </p:spPr>
        <p:txBody>
          <a:bodyPr wrap="none" anchor="ctr"/>
          <a:lstStyle/>
          <a:p>
            <a:endParaRPr lang="pt-PT"/>
          </a:p>
        </p:txBody>
      </p:sp>
      <p:sp>
        <p:nvSpPr>
          <p:cNvPr id="14385" name="Rectangle 70"/>
          <p:cNvSpPr>
            <a:spLocks noChangeArrowheads="1"/>
          </p:cNvSpPr>
          <p:nvPr/>
        </p:nvSpPr>
        <p:spPr bwMode="auto">
          <a:xfrm>
            <a:off x="5694363" y="914400"/>
            <a:ext cx="2557462" cy="609600"/>
          </a:xfrm>
          <a:prstGeom prst="rect">
            <a:avLst/>
          </a:prstGeom>
          <a:noFill/>
          <a:ln w="9525">
            <a:solidFill>
              <a:schemeClr val="tx1"/>
            </a:solidFill>
            <a:miter lim="800000"/>
            <a:headEnd/>
            <a:tailEnd/>
          </a:ln>
        </p:spPr>
        <p:txBody>
          <a:bodyPr wrap="none" anchor="ctr"/>
          <a:lstStyle/>
          <a:p>
            <a:endParaRPr lang="pt-PT"/>
          </a:p>
        </p:txBody>
      </p:sp>
      <p:sp>
        <p:nvSpPr>
          <p:cNvPr id="14386" name="Freeform 75"/>
          <p:cNvSpPr>
            <a:spLocks/>
          </p:cNvSpPr>
          <p:nvPr/>
        </p:nvSpPr>
        <p:spPr bwMode="auto">
          <a:xfrm>
            <a:off x="962025" y="1600200"/>
            <a:ext cx="784225" cy="1663700"/>
          </a:xfrm>
          <a:custGeom>
            <a:avLst/>
            <a:gdLst>
              <a:gd name="T0" fmla="*/ 899136294 w 456"/>
              <a:gd name="T1" fmla="*/ 0 h 1048"/>
              <a:gd name="T2" fmla="*/ 47323508 w 456"/>
              <a:gd name="T3" fmla="*/ 967739946 h 1048"/>
              <a:gd name="T4" fmla="*/ 1183074037 w 456"/>
              <a:gd name="T5" fmla="*/ 2147483647 h 1048"/>
              <a:gd name="T6" fmla="*/ 1041105273 w 456"/>
              <a:gd name="T7" fmla="*/ 2147483647 h 1048"/>
              <a:gd name="T8" fmla="*/ 0 60000 65536"/>
              <a:gd name="T9" fmla="*/ 0 60000 65536"/>
              <a:gd name="T10" fmla="*/ 0 60000 65536"/>
              <a:gd name="T11" fmla="*/ 0 60000 65536"/>
              <a:gd name="T12" fmla="*/ 0 w 456"/>
              <a:gd name="T13" fmla="*/ 0 h 1048"/>
              <a:gd name="T14" fmla="*/ 456 w 456"/>
              <a:gd name="T15" fmla="*/ 1048 h 1048"/>
            </a:gdLst>
            <a:ahLst/>
            <a:cxnLst>
              <a:cxn ang="T8">
                <a:pos x="T0" y="T1"/>
              </a:cxn>
              <a:cxn ang="T9">
                <a:pos x="T2" y="T3"/>
              </a:cxn>
              <a:cxn ang="T10">
                <a:pos x="T4" y="T5"/>
              </a:cxn>
              <a:cxn ang="T11">
                <a:pos x="T6" y="T7"/>
              </a:cxn>
            </a:cxnLst>
            <a:rect l="T12" t="T13" r="T14" b="T15"/>
            <a:pathLst>
              <a:path w="456" h="1048">
                <a:moveTo>
                  <a:pt x="304" y="0"/>
                </a:moveTo>
                <a:cubicBezTo>
                  <a:pt x="152" y="112"/>
                  <a:pt x="0" y="224"/>
                  <a:pt x="16" y="384"/>
                </a:cubicBezTo>
                <a:cubicBezTo>
                  <a:pt x="32" y="544"/>
                  <a:pt x="344" y="872"/>
                  <a:pt x="400" y="960"/>
                </a:cubicBezTo>
                <a:cubicBezTo>
                  <a:pt x="456" y="1048"/>
                  <a:pt x="404" y="980"/>
                  <a:pt x="352" y="912"/>
                </a:cubicBezTo>
              </a:path>
            </a:pathLst>
          </a:custGeom>
          <a:noFill/>
          <a:ln w="9525">
            <a:solidFill>
              <a:schemeClr val="tx1"/>
            </a:solidFill>
            <a:round/>
            <a:headEnd/>
            <a:tailEnd/>
          </a:ln>
        </p:spPr>
        <p:txBody>
          <a:bodyPr wrap="none" anchor="ctr"/>
          <a:lstStyle/>
          <a:p>
            <a:endParaRPr lang="pt-PT"/>
          </a:p>
        </p:txBody>
      </p:sp>
      <p:sp>
        <p:nvSpPr>
          <p:cNvPr id="14387" name="Line 76"/>
          <p:cNvSpPr>
            <a:spLocks noChangeShapeType="1"/>
          </p:cNvSpPr>
          <p:nvPr/>
        </p:nvSpPr>
        <p:spPr bwMode="auto">
          <a:xfrm>
            <a:off x="6437313" y="1600200"/>
            <a:ext cx="0" cy="533400"/>
          </a:xfrm>
          <a:prstGeom prst="line">
            <a:avLst/>
          </a:prstGeom>
          <a:noFill/>
          <a:ln w="9525">
            <a:solidFill>
              <a:schemeClr val="tx1"/>
            </a:solidFill>
            <a:round/>
            <a:headEnd/>
            <a:tailEnd type="triangle" w="med" len="med"/>
          </a:ln>
        </p:spPr>
        <p:txBody>
          <a:bodyPr wrap="none" anchor="ctr"/>
          <a:lstStyle/>
          <a:p>
            <a:endParaRPr lang="pt-PT"/>
          </a:p>
        </p:txBody>
      </p:sp>
      <p:sp>
        <p:nvSpPr>
          <p:cNvPr id="14388" name="Line 77"/>
          <p:cNvSpPr>
            <a:spLocks noChangeShapeType="1"/>
          </p:cNvSpPr>
          <p:nvPr/>
        </p:nvSpPr>
        <p:spPr bwMode="auto">
          <a:xfrm>
            <a:off x="8499475" y="1981200"/>
            <a:ext cx="0" cy="152400"/>
          </a:xfrm>
          <a:prstGeom prst="line">
            <a:avLst/>
          </a:prstGeom>
          <a:noFill/>
          <a:ln w="9525">
            <a:solidFill>
              <a:schemeClr val="tx1"/>
            </a:solidFill>
            <a:round/>
            <a:headEnd/>
            <a:tailEnd type="triangle" w="med" len="med"/>
          </a:ln>
        </p:spPr>
        <p:txBody>
          <a:bodyPr wrap="none" anchor="ctr"/>
          <a:lstStyle/>
          <a:p>
            <a:endParaRPr lang="pt-PT"/>
          </a:p>
        </p:txBody>
      </p:sp>
      <p:sp>
        <p:nvSpPr>
          <p:cNvPr id="14389" name="Line 78"/>
          <p:cNvSpPr>
            <a:spLocks noChangeShapeType="1"/>
          </p:cNvSpPr>
          <p:nvPr/>
        </p:nvSpPr>
        <p:spPr bwMode="auto">
          <a:xfrm>
            <a:off x="5694363" y="5943600"/>
            <a:ext cx="2227262" cy="0"/>
          </a:xfrm>
          <a:prstGeom prst="line">
            <a:avLst/>
          </a:prstGeom>
          <a:noFill/>
          <a:ln w="9525">
            <a:solidFill>
              <a:schemeClr val="tx1"/>
            </a:solidFill>
            <a:round/>
            <a:headEnd/>
            <a:tailEnd type="triangle" w="med" len="med"/>
          </a:ln>
        </p:spPr>
        <p:txBody>
          <a:bodyPr wrap="none" anchor="ctr"/>
          <a:lstStyle/>
          <a:p>
            <a:endParaRPr lang="pt-PT"/>
          </a:p>
        </p:txBody>
      </p:sp>
      <p:sp>
        <p:nvSpPr>
          <p:cNvPr id="14390" name="Line 79"/>
          <p:cNvSpPr>
            <a:spLocks noChangeShapeType="1"/>
          </p:cNvSpPr>
          <p:nvPr/>
        </p:nvSpPr>
        <p:spPr bwMode="auto">
          <a:xfrm>
            <a:off x="2146300" y="2514600"/>
            <a:ext cx="0" cy="533400"/>
          </a:xfrm>
          <a:prstGeom prst="line">
            <a:avLst/>
          </a:prstGeom>
          <a:noFill/>
          <a:ln w="9525">
            <a:solidFill>
              <a:schemeClr val="tx1"/>
            </a:solidFill>
            <a:round/>
            <a:headEnd/>
            <a:tailEnd type="triangle" w="med" len="med"/>
          </a:ln>
        </p:spPr>
        <p:txBody>
          <a:bodyPr wrap="none" anchor="ctr"/>
          <a:lstStyle/>
          <a:p>
            <a:endParaRPr lang="pt-PT"/>
          </a:p>
        </p:txBody>
      </p:sp>
      <p:sp>
        <p:nvSpPr>
          <p:cNvPr id="14391" name="Freeform 80"/>
          <p:cNvSpPr>
            <a:spLocks/>
          </p:cNvSpPr>
          <p:nvPr/>
        </p:nvSpPr>
        <p:spPr bwMode="auto">
          <a:xfrm>
            <a:off x="315913" y="3352800"/>
            <a:ext cx="3314700" cy="3111500"/>
          </a:xfrm>
          <a:custGeom>
            <a:avLst/>
            <a:gdLst>
              <a:gd name="T0" fmla="*/ 2147483647 w 1928"/>
              <a:gd name="T1" fmla="*/ 2147483647 h 1960"/>
              <a:gd name="T2" fmla="*/ 591159962 w 1928"/>
              <a:gd name="T3" fmla="*/ 2147483647 h 1960"/>
              <a:gd name="T4" fmla="*/ 2147483647 w 1928"/>
              <a:gd name="T5" fmla="*/ 0 h 1960"/>
              <a:gd name="T6" fmla="*/ 0 60000 65536"/>
              <a:gd name="T7" fmla="*/ 0 60000 65536"/>
              <a:gd name="T8" fmla="*/ 0 60000 65536"/>
              <a:gd name="T9" fmla="*/ 0 w 1928"/>
              <a:gd name="T10" fmla="*/ 0 h 1960"/>
              <a:gd name="T11" fmla="*/ 1928 w 1928"/>
              <a:gd name="T12" fmla="*/ 1960 h 1960"/>
            </a:gdLst>
            <a:ahLst/>
            <a:cxnLst>
              <a:cxn ang="T6">
                <a:pos x="T0" y="T1"/>
              </a:cxn>
              <a:cxn ang="T7">
                <a:pos x="T2" y="T3"/>
              </a:cxn>
              <a:cxn ang="T8">
                <a:pos x="T4" y="T5"/>
              </a:cxn>
            </a:cxnLst>
            <a:rect l="T9" t="T10" r="T11" b="T12"/>
            <a:pathLst>
              <a:path w="1928" h="1960">
                <a:moveTo>
                  <a:pt x="1928" y="1680"/>
                </a:moveTo>
                <a:cubicBezTo>
                  <a:pt x="1164" y="1820"/>
                  <a:pt x="400" y="1960"/>
                  <a:pt x="200" y="1680"/>
                </a:cubicBezTo>
                <a:cubicBezTo>
                  <a:pt x="0" y="1400"/>
                  <a:pt x="364" y="700"/>
                  <a:pt x="728" y="0"/>
                </a:cubicBezTo>
              </a:path>
            </a:pathLst>
          </a:custGeom>
          <a:noFill/>
          <a:ln w="9525">
            <a:solidFill>
              <a:schemeClr val="tx1"/>
            </a:solidFill>
            <a:round/>
            <a:headEnd/>
            <a:tailEnd/>
          </a:ln>
        </p:spPr>
        <p:txBody>
          <a:bodyPr wrap="none" anchor="ctr"/>
          <a:lstStyle/>
          <a:p>
            <a:endParaRPr lang="pt-PT"/>
          </a:p>
        </p:txBody>
      </p:sp>
      <p:sp>
        <p:nvSpPr>
          <p:cNvPr id="14392" name="Text Box 81"/>
          <p:cNvSpPr txBox="1">
            <a:spLocks noChangeArrowheads="1"/>
          </p:cNvSpPr>
          <p:nvPr/>
        </p:nvSpPr>
        <p:spPr bwMode="auto">
          <a:xfrm>
            <a:off x="890588" y="1793875"/>
            <a:ext cx="309562" cy="457200"/>
          </a:xfrm>
          <a:prstGeom prst="rect">
            <a:avLst/>
          </a:prstGeom>
          <a:noFill/>
          <a:ln w="9525">
            <a:noFill/>
            <a:miter lim="800000"/>
            <a:headEnd/>
            <a:tailEnd/>
          </a:ln>
        </p:spPr>
        <p:txBody>
          <a:bodyPr wrap="none">
            <a:spAutoFit/>
          </a:bodyPr>
          <a:lstStyle/>
          <a:p>
            <a:r>
              <a:rPr lang="en-US"/>
              <a:t>-</a:t>
            </a:r>
          </a:p>
        </p:txBody>
      </p:sp>
      <p:sp>
        <p:nvSpPr>
          <p:cNvPr id="14393" name="Text Box 82"/>
          <p:cNvSpPr txBox="1">
            <a:spLocks noChangeArrowheads="1"/>
          </p:cNvSpPr>
          <p:nvPr/>
        </p:nvSpPr>
        <p:spPr bwMode="auto">
          <a:xfrm>
            <a:off x="890588" y="4205288"/>
            <a:ext cx="290512" cy="396875"/>
          </a:xfrm>
          <a:prstGeom prst="rect">
            <a:avLst/>
          </a:prstGeom>
          <a:noFill/>
          <a:ln w="9525">
            <a:noFill/>
            <a:miter lim="800000"/>
            <a:headEnd/>
            <a:tailEnd/>
          </a:ln>
        </p:spPr>
        <p:txBody>
          <a:bodyPr wrap="none">
            <a:spAutoFit/>
          </a:bodyPr>
          <a:lstStyle/>
          <a:p>
            <a:r>
              <a:rPr lang="en-US" sz="2000"/>
              <a:t>-</a:t>
            </a:r>
          </a:p>
        </p:txBody>
      </p:sp>
      <p:sp>
        <p:nvSpPr>
          <p:cNvPr id="14394" name="Text Box 83"/>
          <p:cNvSpPr txBox="1">
            <a:spLocks noChangeArrowheads="1"/>
          </p:cNvSpPr>
          <p:nvPr/>
        </p:nvSpPr>
        <p:spPr bwMode="auto">
          <a:xfrm>
            <a:off x="6915150" y="5603875"/>
            <a:ext cx="309563" cy="457200"/>
          </a:xfrm>
          <a:prstGeom prst="rect">
            <a:avLst/>
          </a:prstGeom>
          <a:noFill/>
          <a:ln w="9525">
            <a:noFill/>
            <a:miter lim="800000"/>
            <a:headEnd/>
            <a:tailEnd/>
          </a:ln>
        </p:spPr>
        <p:txBody>
          <a:bodyPr wrap="none">
            <a:spAutoFit/>
          </a:bodyPr>
          <a:lstStyle/>
          <a:p>
            <a:r>
              <a:rPr lang="en-US"/>
              <a:t>-</a:t>
            </a:r>
          </a:p>
        </p:txBody>
      </p:sp>
      <p:sp>
        <p:nvSpPr>
          <p:cNvPr id="14395" name="Text Box 84"/>
          <p:cNvSpPr txBox="1">
            <a:spLocks noChangeArrowheads="1"/>
          </p:cNvSpPr>
          <p:nvPr/>
        </p:nvSpPr>
        <p:spPr bwMode="auto">
          <a:xfrm>
            <a:off x="6089650" y="1614488"/>
            <a:ext cx="354013" cy="396875"/>
          </a:xfrm>
          <a:prstGeom prst="rect">
            <a:avLst/>
          </a:prstGeom>
          <a:noFill/>
          <a:ln w="9525">
            <a:noFill/>
            <a:miter lim="800000"/>
            <a:headEnd/>
            <a:tailEnd/>
          </a:ln>
        </p:spPr>
        <p:txBody>
          <a:bodyPr wrap="none">
            <a:spAutoFit/>
          </a:bodyPr>
          <a:lstStyle/>
          <a:p>
            <a:r>
              <a:rPr lang="en-US" sz="2000"/>
              <a:t>+</a:t>
            </a:r>
            <a:endParaRPr lang="en-US"/>
          </a:p>
        </p:txBody>
      </p:sp>
      <p:sp>
        <p:nvSpPr>
          <p:cNvPr id="14396" name="Freeform 87"/>
          <p:cNvSpPr>
            <a:spLocks/>
          </p:cNvSpPr>
          <p:nvPr/>
        </p:nvSpPr>
        <p:spPr bwMode="auto">
          <a:xfrm>
            <a:off x="-233363" y="2362200"/>
            <a:ext cx="6175376" cy="1828800"/>
          </a:xfrm>
          <a:custGeom>
            <a:avLst/>
            <a:gdLst>
              <a:gd name="T0" fmla="*/ 2147483647 w 3592"/>
              <a:gd name="T1" fmla="*/ 0 h 1152"/>
              <a:gd name="T2" fmla="*/ 1253199124 w 3592"/>
              <a:gd name="T3" fmla="*/ 1088707435 h 1152"/>
              <a:gd name="T4" fmla="*/ 2147483647 w 3592"/>
              <a:gd name="T5" fmla="*/ 2147483647 h 1152"/>
              <a:gd name="T6" fmla="*/ 0 60000 65536"/>
              <a:gd name="T7" fmla="*/ 0 60000 65536"/>
              <a:gd name="T8" fmla="*/ 0 60000 65536"/>
              <a:gd name="T9" fmla="*/ 0 w 3592"/>
              <a:gd name="T10" fmla="*/ 0 h 1152"/>
              <a:gd name="T11" fmla="*/ 3592 w 3592"/>
              <a:gd name="T12" fmla="*/ 1152 h 1152"/>
            </a:gdLst>
            <a:ahLst/>
            <a:cxnLst>
              <a:cxn ang="T6">
                <a:pos x="T0" y="T1"/>
              </a:cxn>
              <a:cxn ang="T7">
                <a:pos x="T2" y="T3"/>
              </a:cxn>
              <a:cxn ang="T8">
                <a:pos x="T4" y="T5"/>
              </a:cxn>
            </a:cxnLst>
            <a:rect l="T9" t="T10" r="T11" b="T12"/>
            <a:pathLst>
              <a:path w="3592" h="1152">
                <a:moveTo>
                  <a:pt x="3592" y="0"/>
                </a:moveTo>
                <a:cubicBezTo>
                  <a:pt x="2220" y="120"/>
                  <a:pt x="848" y="240"/>
                  <a:pt x="424" y="432"/>
                </a:cubicBezTo>
                <a:cubicBezTo>
                  <a:pt x="0" y="624"/>
                  <a:pt x="524" y="888"/>
                  <a:pt x="1048" y="1152"/>
                </a:cubicBezTo>
              </a:path>
            </a:pathLst>
          </a:custGeom>
          <a:noFill/>
          <a:ln w="9525">
            <a:solidFill>
              <a:schemeClr val="tx1"/>
            </a:solidFill>
            <a:round/>
            <a:headEnd/>
            <a:tailEnd/>
          </a:ln>
        </p:spPr>
        <p:txBody>
          <a:bodyPr wrap="none" anchor="ctr"/>
          <a:lstStyle/>
          <a:p>
            <a:endParaRPr lang="pt-PT"/>
          </a:p>
        </p:txBody>
      </p:sp>
      <p:sp>
        <p:nvSpPr>
          <p:cNvPr id="14397" name="Text Box 89"/>
          <p:cNvSpPr txBox="1">
            <a:spLocks noChangeArrowheads="1"/>
          </p:cNvSpPr>
          <p:nvPr/>
        </p:nvSpPr>
        <p:spPr bwMode="auto">
          <a:xfrm>
            <a:off x="147638" y="3367088"/>
            <a:ext cx="354012" cy="396875"/>
          </a:xfrm>
          <a:prstGeom prst="rect">
            <a:avLst/>
          </a:prstGeom>
          <a:noFill/>
          <a:ln w="9525">
            <a:noFill/>
            <a:miter lim="800000"/>
            <a:headEnd/>
            <a:tailEnd/>
          </a:ln>
        </p:spPr>
        <p:txBody>
          <a:bodyPr wrap="none">
            <a:spAutoFit/>
          </a:bodyPr>
          <a:lstStyle/>
          <a:p>
            <a:r>
              <a:rPr lang="en-US" sz="2000"/>
              <a:t>+</a:t>
            </a:r>
            <a:endParaRPr lang="en-US"/>
          </a:p>
        </p:txBody>
      </p:sp>
      <p:sp>
        <p:nvSpPr>
          <p:cNvPr id="14398" name="Text Box 90"/>
          <p:cNvSpPr txBox="1">
            <a:spLocks noChangeArrowheads="1"/>
          </p:cNvSpPr>
          <p:nvPr/>
        </p:nvSpPr>
        <p:spPr bwMode="auto">
          <a:xfrm>
            <a:off x="7988300" y="1766888"/>
            <a:ext cx="354013" cy="396875"/>
          </a:xfrm>
          <a:prstGeom prst="rect">
            <a:avLst/>
          </a:prstGeom>
          <a:noFill/>
          <a:ln w="9525">
            <a:noFill/>
            <a:miter lim="800000"/>
            <a:headEnd/>
            <a:tailEnd/>
          </a:ln>
        </p:spPr>
        <p:txBody>
          <a:bodyPr wrap="none">
            <a:spAutoFit/>
          </a:bodyPr>
          <a:lstStyle/>
          <a:p>
            <a:r>
              <a:rPr lang="en-US" sz="2000"/>
              <a:t>+</a:t>
            </a: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t>Diagramas causais</a:t>
            </a:r>
          </a:p>
        </p:txBody>
      </p:sp>
      <p:sp>
        <p:nvSpPr>
          <p:cNvPr id="15363" name="Rectangle 3"/>
          <p:cNvSpPr>
            <a:spLocks noGrp="1" noChangeArrowheads="1"/>
          </p:cNvSpPr>
          <p:nvPr>
            <p:ph type="body" idx="1"/>
          </p:nvPr>
        </p:nvSpPr>
        <p:spPr/>
        <p:txBody>
          <a:bodyPr/>
          <a:lstStyle/>
          <a:p>
            <a:r>
              <a:rPr lang="en-US"/>
              <a:t>Permite a análise de estratégias (conjunto de valores para variáveis) em termos de variáveis de impactes, neste caso o valor de entretenimento</a:t>
            </a:r>
          </a:p>
          <a:p>
            <a:r>
              <a:rPr lang="en-US"/>
              <a:t>Esta é a base de muitos jogos:</a:t>
            </a:r>
          </a:p>
          <a:p>
            <a:pPr lvl="1"/>
            <a:r>
              <a:rPr lang="en-US"/>
              <a:t>Jogadas são estratégias</a:t>
            </a:r>
          </a:p>
          <a:p>
            <a:pPr lvl="1"/>
            <a:r>
              <a:rPr lang="en-US"/>
              <a:t>Resultados das jogadas são valores para variáveis de impacte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t>Tipos de variáveis</a:t>
            </a:r>
          </a:p>
        </p:txBody>
      </p:sp>
      <p:sp>
        <p:nvSpPr>
          <p:cNvPr id="16387" name="Rectangle 3"/>
          <p:cNvSpPr>
            <a:spLocks noGrp="1" noChangeArrowheads="1"/>
          </p:cNvSpPr>
          <p:nvPr>
            <p:ph type="body" idx="1"/>
          </p:nvPr>
        </p:nvSpPr>
        <p:spPr/>
        <p:txBody>
          <a:bodyPr/>
          <a:lstStyle/>
          <a:p>
            <a:r>
              <a:rPr lang="en-US"/>
              <a:t>Dinâmica de sistemas baseia-se no conceito de ciclos de retroacção (“feedback loops”)</a:t>
            </a:r>
          </a:p>
        </p:txBody>
      </p:sp>
      <p:sp>
        <p:nvSpPr>
          <p:cNvPr id="16388" name="Text Box 4"/>
          <p:cNvSpPr txBox="1">
            <a:spLocks noChangeArrowheads="1"/>
          </p:cNvSpPr>
          <p:nvPr/>
        </p:nvSpPr>
        <p:spPr bwMode="auto">
          <a:xfrm>
            <a:off x="2128838" y="3698875"/>
            <a:ext cx="1262062" cy="457200"/>
          </a:xfrm>
          <a:prstGeom prst="rect">
            <a:avLst/>
          </a:prstGeom>
          <a:noFill/>
          <a:ln w="9525">
            <a:noFill/>
            <a:miter lim="800000"/>
            <a:headEnd/>
            <a:tailEnd/>
          </a:ln>
        </p:spPr>
        <p:txBody>
          <a:bodyPr wrap="none">
            <a:spAutoFit/>
          </a:bodyPr>
          <a:lstStyle/>
          <a:p>
            <a:r>
              <a:rPr lang="en-US"/>
              <a:t>Decisão</a:t>
            </a:r>
          </a:p>
        </p:txBody>
      </p:sp>
      <p:sp>
        <p:nvSpPr>
          <p:cNvPr id="16389" name="Text Box 6"/>
          <p:cNvSpPr txBox="1">
            <a:spLocks noChangeArrowheads="1"/>
          </p:cNvSpPr>
          <p:nvPr/>
        </p:nvSpPr>
        <p:spPr bwMode="auto">
          <a:xfrm>
            <a:off x="5842000" y="3698875"/>
            <a:ext cx="1041400" cy="457200"/>
          </a:xfrm>
          <a:prstGeom prst="rect">
            <a:avLst/>
          </a:prstGeom>
          <a:noFill/>
          <a:ln w="9525">
            <a:noFill/>
            <a:miter lim="800000"/>
            <a:headEnd/>
            <a:tailEnd/>
          </a:ln>
        </p:spPr>
        <p:txBody>
          <a:bodyPr wrap="none">
            <a:spAutoFit/>
          </a:bodyPr>
          <a:lstStyle/>
          <a:p>
            <a:r>
              <a:rPr lang="en-US"/>
              <a:t>Acção</a:t>
            </a:r>
          </a:p>
        </p:txBody>
      </p:sp>
      <p:sp>
        <p:nvSpPr>
          <p:cNvPr id="16390" name="Text Box 7"/>
          <p:cNvSpPr txBox="1">
            <a:spLocks noChangeArrowheads="1"/>
          </p:cNvSpPr>
          <p:nvPr/>
        </p:nvSpPr>
        <p:spPr bwMode="auto">
          <a:xfrm>
            <a:off x="6007100" y="5222875"/>
            <a:ext cx="1096963" cy="457200"/>
          </a:xfrm>
          <a:prstGeom prst="rect">
            <a:avLst/>
          </a:prstGeom>
          <a:noFill/>
          <a:ln w="9525">
            <a:noFill/>
            <a:miter lim="800000"/>
            <a:headEnd/>
            <a:tailEnd/>
          </a:ln>
        </p:spPr>
        <p:txBody>
          <a:bodyPr wrap="none">
            <a:spAutoFit/>
          </a:bodyPr>
          <a:lstStyle/>
          <a:p>
            <a:r>
              <a:rPr lang="en-US"/>
              <a:t>Estado</a:t>
            </a:r>
          </a:p>
        </p:txBody>
      </p:sp>
      <p:sp>
        <p:nvSpPr>
          <p:cNvPr id="16391" name="Text Box 8"/>
          <p:cNvSpPr txBox="1">
            <a:spLocks noChangeArrowheads="1"/>
          </p:cNvSpPr>
          <p:nvPr/>
        </p:nvSpPr>
        <p:spPr bwMode="auto">
          <a:xfrm>
            <a:off x="2128838" y="5299075"/>
            <a:ext cx="1719262" cy="457200"/>
          </a:xfrm>
          <a:prstGeom prst="rect">
            <a:avLst/>
          </a:prstGeom>
          <a:noFill/>
          <a:ln w="9525">
            <a:noFill/>
            <a:miter lim="800000"/>
            <a:headEnd/>
            <a:tailEnd/>
          </a:ln>
        </p:spPr>
        <p:txBody>
          <a:bodyPr wrap="none">
            <a:spAutoFit/>
          </a:bodyPr>
          <a:lstStyle/>
          <a:p>
            <a:r>
              <a:rPr lang="en-US"/>
              <a:t>Informação</a:t>
            </a:r>
          </a:p>
        </p:txBody>
      </p:sp>
      <p:sp>
        <p:nvSpPr>
          <p:cNvPr id="16392" name="Line 9"/>
          <p:cNvSpPr>
            <a:spLocks noChangeShapeType="1"/>
          </p:cNvSpPr>
          <p:nvPr/>
        </p:nvSpPr>
        <p:spPr bwMode="auto">
          <a:xfrm flipV="1">
            <a:off x="2805113" y="4191000"/>
            <a:ext cx="0" cy="1143000"/>
          </a:xfrm>
          <a:prstGeom prst="line">
            <a:avLst/>
          </a:prstGeom>
          <a:noFill/>
          <a:ln w="9525">
            <a:solidFill>
              <a:schemeClr val="tx1"/>
            </a:solidFill>
            <a:round/>
            <a:headEnd/>
            <a:tailEnd type="triangle" w="med" len="med"/>
          </a:ln>
        </p:spPr>
        <p:txBody>
          <a:bodyPr wrap="none" anchor="ctr"/>
          <a:lstStyle/>
          <a:p>
            <a:endParaRPr lang="pt-PT"/>
          </a:p>
        </p:txBody>
      </p:sp>
      <p:sp>
        <p:nvSpPr>
          <p:cNvPr id="16393" name="Line 10"/>
          <p:cNvSpPr>
            <a:spLocks noChangeShapeType="1"/>
          </p:cNvSpPr>
          <p:nvPr/>
        </p:nvSpPr>
        <p:spPr bwMode="auto">
          <a:xfrm>
            <a:off x="3382963" y="3962400"/>
            <a:ext cx="2393950" cy="0"/>
          </a:xfrm>
          <a:prstGeom prst="line">
            <a:avLst/>
          </a:prstGeom>
          <a:noFill/>
          <a:ln w="9525">
            <a:solidFill>
              <a:schemeClr val="tx1"/>
            </a:solidFill>
            <a:round/>
            <a:headEnd/>
            <a:tailEnd type="triangle" w="med" len="med"/>
          </a:ln>
        </p:spPr>
        <p:txBody>
          <a:bodyPr wrap="none" anchor="ctr"/>
          <a:lstStyle/>
          <a:p>
            <a:endParaRPr lang="pt-PT"/>
          </a:p>
        </p:txBody>
      </p:sp>
      <p:sp>
        <p:nvSpPr>
          <p:cNvPr id="16394" name="Line 11"/>
          <p:cNvSpPr>
            <a:spLocks noChangeShapeType="1"/>
          </p:cNvSpPr>
          <p:nvPr/>
        </p:nvSpPr>
        <p:spPr bwMode="auto">
          <a:xfrm>
            <a:off x="6354763" y="4267200"/>
            <a:ext cx="0" cy="1066800"/>
          </a:xfrm>
          <a:prstGeom prst="line">
            <a:avLst/>
          </a:prstGeom>
          <a:noFill/>
          <a:ln w="9525">
            <a:solidFill>
              <a:schemeClr val="tx1"/>
            </a:solidFill>
            <a:round/>
            <a:headEnd/>
            <a:tailEnd type="triangle" w="med" len="med"/>
          </a:ln>
        </p:spPr>
        <p:txBody>
          <a:bodyPr wrap="none" anchor="ctr"/>
          <a:lstStyle/>
          <a:p>
            <a:endParaRPr lang="pt-PT"/>
          </a:p>
        </p:txBody>
      </p:sp>
      <p:sp>
        <p:nvSpPr>
          <p:cNvPr id="16395" name="Line 12"/>
          <p:cNvSpPr>
            <a:spLocks noChangeShapeType="1"/>
          </p:cNvSpPr>
          <p:nvPr/>
        </p:nvSpPr>
        <p:spPr bwMode="auto">
          <a:xfrm flipH="1">
            <a:off x="3795713" y="5486400"/>
            <a:ext cx="2228850" cy="0"/>
          </a:xfrm>
          <a:prstGeom prst="line">
            <a:avLst/>
          </a:prstGeom>
          <a:noFill/>
          <a:ln w="9525">
            <a:solidFill>
              <a:schemeClr val="tx1"/>
            </a:solidFill>
            <a:round/>
            <a:headEnd/>
            <a:tailEnd type="triangle" w="med" len="med"/>
          </a:ln>
        </p:spPr>
        <p:txBody>
          <a:bodyPr wrap="none" anchor="ctr"/>
          <a:lstStyle/>
          <a:p>
            <a:endParaRPr lang="pt-PT"/>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t>Tipos de variáveis</a:t>
            </a:r>
          </a:p>
        </p:txBody>
      </p:sp>
      <p:sp>
        <p:nvSpPr>
          <p:cNvPr id="17411" name="Rectangle 3"/>
          <p:cNvSpPr>
            <a:spLocks noGrp="1" noChangeArrowheads="1"/>
          </p:cNvSpPr>
          <p:nvPr>
            <p:ph type="body" idx="1"/>
          </p:nvPr>
        </p:nvSpPr>
        <p:spPr/>
        <p:txBody>
          <a:bodyPr/>
          <a:lstStyle/>
          <a:p>
            <a:r>
              <a:rPr lang="en-US"/>
              <a:t>Diagramas causais são compostos por ciclos de retroacção </a:t>
            </a:r>
          </a:p>
          <a:p>
            <a:r>
              <a:rPr lang="en-US"/>
              <a:t>Os ciclos contem dois tipos fundamentais de variáveis:</a:t>
            </a:r>
          </a:p>
          <a:p>
            <a:pPr lvl="1"/>
            <a:r>
              <a:rPr lang="en-US"/>
              <a:t>variáveis de nível ou estado- representam acumulações </a:t>
            </a:r>
          </a:p>
          <a:p>
            <a:pPr lvl="1"/>
            <a:r>
              <a:rPr lang="en-US"/>
              <a:t>variáveis de taxa- representam fluxos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t>Tipos de ciclos</a:t>
            </a:r>
          </a:p>
        </p:txBody>
      </p:sp>
      <p:sp>
        <p:nvSpPr>
          <p:cNvPr id="18435" name="Rectangle 3"/>
          <p:cNvSpPr>
            <a:spLocks noGrp="1" noChangeArrowheads="1"/>
          </p:cNvSpPr>
          <p:nvPr>
            <p:ph type="body" idx="1"/>
          </p:nvPr>
        </p:nvSpPr>
        <p:spPr/>
        <p:txBody>
          <a:bodyPr/>
          <a:lstStyle/>
          <a:p>
            <a:r>
              <a:rPr lang="en-US"/>
              <a:t>Ciclos de retroacção positivos (comportamento da variável de nivel- curva exponencial positiva)</a:t>
            </a:r>
          </a:p>
        </p:txBody>
      </p:sp>
      <p:sp>
        <p:nvSpPr>
          <p:cNvPr id="18436" name="Text Box 4"/>
          <p:cNvSpPr txBox="1">
            <a:spLocks noChangeArrowheads="1"/>
          </p:cNvSpPr>
          <p:nvPr/>
        </p:nvSpPr>
        <p:spPr bwMode="auto">
          <a:xfrm>
            <a:off x="1633538" y="3470275"/>
            <a:ext cx="1279525" cy="457200"/>
          </a:xfrm>
          <a:prstGeom prst="rect">
            <a:avLst/>
          </a:prstGeom>
          <a:noFill/>
          <a:ln w="9525">
            <a:noFill/>
            <a:miter lim="800000"/>
            <a:headEnd/>
            <a:tailEnd/>
          </a:ln>
        </p:spPr>
        <p:txBody>
          <a:bodyPr wrap="none">
            <a:spAutoFit/>
          </a:bodyPr>
          <a:lstStyle/>
          <a:p>
            <a:r>
              <a:rPr lang="en-US"/>
              <a:t>Balanço</a:t>
            </a:r>
          </a:p>
        </p:txBody>
      </p:sp>
      <p:sp>
        <p:nvSpPr>
          <p:cNvPr id="18437" name="Text Box 6"/>
          <p:cNvSpPr txBox="1">
            <a:spLocks noChangeArrowheads="1"/>
          </p:cNvSpPr>
          <p:nvPr/>
        </p:nvSpPr>
        <p:spPr bwMode="auto">
          <a:xfrm>
            <a:off x="5842000" y="3470275"/>
            <a:ext cx="1903413" cy="457200"/>
          </a:xfrm>
          <a:prstGeom prst="rect">
            <a:avLst/>
          </a:prstGeom>
          <a:noFill/>
          <a:ln w="9525">
            <a:noFill/>
            <a:miter lim="800000"/>
            <a:headEnd/>
            <a:tailEnd/>
          </a:ln>
        </p:spPr>
        <p:txBody>
          <a:bodyPr wrap="none">
            <a:spAutoFit/>
          </a:bodyPr>
          <a:lstStyle/>
          <a:p>
            <a:r>
              <a:rPr lang="en-US"/>
              <a:t>Taxa de Juro</a:t>
            </a:r>
          </a:p>
        </p:txBody>
      </p:sp>
      <p:sp>
        <p:nvSpPr>
          <p:cNvPr id="18438" name="Text Box 7"/>
          <p:cNvSpPr txBox="1">
            <a:spLocks noChangeArrowheads="1"/>
          </p:cNvSpPr>
          <p:nvPr/>
        </p:nvSpPr>
        <p:spPr bwMode="auto">
          <a:xfrm>
            <a:off x="5842000" y="5146675"/>
            <a:ext cx="2087563" cy="457200"/>
          </a:xfrm>
          <a:prstGeom prst="rect">
            <a:avLst/>
          </a:prstGeom>
          <a:noFill/>
          <a:ln w="9525">
            <a:noFill/>
            <a:miter lim="800000"/>
            <a:headEnd/>
            <a:tailEnd/>
          </a:ln>
        </p:spPr>
        <p:txBody>
          <a:bodyPr wrap="none">
            <a:spAutoFit/>
          </a:bodyPr>
          <a:lstStyle/>
          <a:p>
            <a:r>
              <a:rPr lang="en-US"/>
              <a:t>Factor de Juro</a:t>
            </a:r>
          </a:p>
        </p:txBody>
      </p:sp>
      <p:sp>
        <p:nvSpPr>
          <p:cNvPr id="18439" name="Line 13"/>
          <p:cNvSpPr>
            <a:spLocks noChangeShapeType="1"/>
          </p:cNvSpPr>
          <p:nvPr/>
        </p:nvSpPr>
        <p:spPr bwMode="auto">
          <a:xfrm>
            <a:off x="2970213" y="3733800"/>
            <a:ext cx="2806700" cy="0"/>
          </a:xfrm>
          <a:prstGeom prst="line">
            <a:avLst/>
          </a:prstGeom>
          <a:noFill/>
          <a:ln w="9525">
            <a:solidFill>
              <a:schemeClr val="tx1"/>
            </a:solidFill>
            <a:round/>
            <a:headEnd/>
            <a:tailEnd type="triangle" w="med" len="med"/>
          </a:ln>
        </p:spPr>
        <p:txBody>
          <a:bodyPr wrap="none" anchor="ctr"/>
          <a:lstStyle/>
          <a:p>
            <a:endParaRPr lang="pt-PT"/>
          </a:p>
        </p:txBody>
      </p:sp>
      <p:sp>
        <p:nvSpPr>
          <p:cNvPr id="18440" name="Line 14"/>
          <p:cNvSpPr>
            <a:spLocks noChangeShapeType="1"/>
          </p:cNvSpPr>
          <p:nvPr/>
        </p:nvSpPr>
        <p:spPr bwMode="auto">
          <a:xfrm flipV="1">
            <a:off x="6519863" y="3962400"/>
            <a:ext cx="0" cy="1219200"/>
          </a:xfrm>
          <a:prstGeom prst="line">
            <a:avLst/>
          </a:prstGeom>
          <a:noFill/>
          <a:ln w="9525">
            <a:solidFill>
              <a:schemeClr val="tx1"/>
            </a:solidFill>
            <a:round/>
            <a:headEnd/>
            <a:tailEnd type="triangle" w="med" len="med"/>
          </a:ln>
        </p:spPr>
        <p:txBody>
          <a:bodyPr wrap="none" anchor="ctr"/>
          <a:lstStyle/>
          <a:p>
            <a:endParaRPr lang="pt-PT"/>
          </a:p>
        </p:txBody>
      </p:sp>
      <p:sp>
        <p:nvSpPr>
          <p:cNvPr id="18441" name="Freeform 15"/>
          <p:cNvSpPr>
            <a:spLocks/>
          </p:cNvSpPr>
          <p:nvPr/>
        </p:nvSpPr>
        <p:spPr bwMode="auto">
          <a:xfrm>
            <a:off x="2146300" y="3962400"/>
            <a:ext cx="4373563" cy="838200"/>
          </a:xfrm>
          <a:custGeom>
            <a:avLst/>
            <a:gdLst>
              <a:gd name="T0" fmla="*/ 2147483647 w 2544"/>
              <a:gd name="T1" fmla="*/ 0 h 528"/>
              <a:gd name="T2" fmla="*/ 2147483647 w 2544"/>
              <a:gd name="T3" fmla="*/ 1330642282 h 528"/>
              <a:gd name="T4" fmla="*/ 0 w 2544"/>
              <a:gd name="T5" fmla="*/ 0 h 528"/>
              <a:gd name="T6" fmla="*/ 0 60000 65536"/>
              <a:gd name="T7" fmla="*/ 0 60000 65536"/>
              <a:gd name="T8" fmla="*/ 0 60000 65536"/>
              <a:gd name="T9" fmla="*/ 0 w 2544"/>
              <a:gd name="T10" fmla="*/ 0 h 528"/>
              <a:gd name="T11" fmla="*/ 2544 w 2544"/>
              <a:gd name="T12" fmla="*/ 528 h 528"/>
            </a:gdLst>
            <a:ahLst/>
            <a:cxnLst>
              <a:cxn ang="T6">
                <a:pos x="T0" y="T1"/>
              </a:cxn>
              <a:cxn ang="T7">
                <a:pos x="T2" y="T3"/>
              </a:cxn>
              <a:cxn ang="T8">
                <a:pos x="T4" y="T5"/>
              </a:cxn>
            </a:cxnLst>
            <a:rect l="T9" t="T10" r="T11" b="T12"/>
            <a:pathLst>
              <a:path w="2544" h="528">
                <a:moveTo>
                  <a:pt x="2544" y="0"/>
                </a:moveTo>
                <a:cubicBezTo>
                  <a:pt x="2060" y="264"/>
                  <a:pt x="1576" y="528"/>
                  <a:pt x="1152" y="528"/>
                </a:cubicBezTo>
                <a:cubicBezTo>
                  <a:pt x="728" y="528"/>
                  <a:pt x="364" y="264"/>
                  <a:pt x="0" y="0"/>
                </a:cubicBezTo>
              </a:path>
            </a:pathLst>
          </a:custGeom>
          <a:noFill/>
          <a:ln w="9525">
            <a:solidFill>
              <a:schemeClr val="tx1"/>
            </a:solidFill>
            <a:round/>
            <a:headEnd/>
            <a:tailEnd/>
          </a:ln>
        </p:spPr>
        <p:txBody>
          <a:bodyPr wrap="none" anchor="ctr"/>
          <a:lstStyle/>
          <a:p>
            <a:endParaRPr lang="pt-PT"/>
          </a:p>
        </p:txBody>
      </p:sp>
      <p:sp>
        <p:nvSpPr>
          <p:cNvPr id="18442" name="Line 17"/>
          <p:cNvSpPr>
            <a:spLocks noChangeShapeType="1"/>
          </p:cNvSpPr>
          <p:nvPr/>
        </p:nvSpPr>
        <p:spPr bwMode="auto">
          <a:xfrm flipH="1" flipV="1">
            <a:off x="2063750" y="3886200"/>
            <a:ext cx="82550" cy="76200"/>
          </a:xfrm>
          <a:prstGeom prst="line">
            <a:avLst/>
          </a:prstGeom>
          <a:noFill/>
          <a:ln w="9525">
            <a:solidFill>
              <a:schemeClr val="tx1"/>
            </a:solidFill>
            <a:round/>
            <a:headEnd/>
            <a:tailEnd type="triangle" w="med" len="med"/>
          </a:ln>
        </p:spPr>
        <p:txBody>
          <a:bodyPr wrap="none" anchor="ctr"/>
          <a:lstStyle/>
          <a:p>
            <a:endParaRPr lang="pt-PT"/>
          </a:p>
        </p:txBody>
      </p:sp>
      <p:sp>
        <p:nvSpPr>
          <p:cNvPr id="18443" name="Text Box 18"/>
          <p:cNvSpPr txBox="1">
            <a:spLocks noChangeArrowheads="1"/>
          </p:cNvSpPr>
          <p:nvPr/>
        </p:nvSpPr>
        <p:spPr bwMode="auto">
          <a:xfrm>
            <a:off x="4191000" y="3317875"/>
            <a:ext cx="385763" cy="457200"/>
          </a:xfrm>
          <a:prstGeom prst="rect">
            <a:avLst/>
          </a:prstGeom>
          <a:noFill/>
          <a:ln w="9525">
            <a:noFill/>
            <a:miter lim="800000"/>
            <a:headEnd/>
            <a:tailEnd/>
          </a:ln>
        </p:spPr>
        <p:txBody>
          <a:bodyPr wrap="none">
            <a:spAutoFit/>
          </a:bodyPr>
          <a:lstStyle/>
          <a:p>
            <a:r>
              <a:rPr lang="en-US"/>
              <a:t>+</a:t>
            </a:r>
          </a:p>
        </p:txBody>
      </p:sp>
      <p:sp>
        <p:nvSpPr>
          <p:cNvPr id="18444" name="Text Box 19"/>
          <p:cNvSpPr txBox="1">
            <a:spLocks noChangeArrowheads="1"/>
          </p:cNvSpPr>
          <p:nvPr/>
        </p:nvSpPr>
        <p:spPr bwMode="auto">
          <a:xfrm>
            <a:off x="6584950" y="4003675"/>
            <a:ext cx="384175" cy="457200"/>
          </a:xfrm>
          <a:prstGeom prst="rect">
            <a:avLst/>
          </a:prstGeom>
          <a:noFill/>
          <a:ln w="9525">
            <a:noFill/>
            <a:miter lim="800000"/>
            <a:headEnd/>
            <a:tailEnd/>
          </a:ln>
        </p:spPr>
        <p:txBody>
          <a:bodyPr wrap="none">
            <a:spAutoFit/>
          </a:bodyPr>
          <a:lstStyle/>
          <a:p>
            <a:r>
              <a:rPr lang="en-US"/>
              <a:t>+</a:t>
            </a:r>
          </a:p>
        </p:txBody>
      </p:sp>
      <p:sp>
        <p:nvSpPr>
          <p:cNvPr id="18445" name="Text Box 20"/>
          <p:cNvSpPr txBox="1">
            <a:spLocks noChangeArrowheads="1"/>
          </p:cNvSpPr>
          <p:nvPr/>
        </p:nvSpPr>
        <p:spPr bwMode="auto">
          <a:xfrm>
            <a:off x="2293938" y="3927475"/>
            <a:ext cx="384175" cy="457200"/>
          </a:xfrm>
          <a:prstGeom prst="rect">
            <a:avLst/>
          </a:prstGeom>
          <a:noFill/>
          <a:ln w="9525">
            <a:noFill/>
            <a:miter lim="800000"/>
            <a:headEnd/>
            <a:tailEnd/>
          </a:ln>
        </p:spPr>
        <p:txBody>
          <a:bodyPr wrap="none">
            <a:spAutoFit/>
          </a:bodyPr>
          <a:lstStyle/>
          <a:p>
            <a:r>
              <a:rPr lang="en-US"/>
              <a:t>+</a:t>
            </a:r>
          </a:p>
        </p:txBody>
      </p:sp>
      <p:sp>
        <p:nvSpPr>
          <p:cNvPr id="18446" name="Text Box 21"/>
          <p:cNvSpPr txBox="1">
            <a:spLocks noChangeArrowheads="1"/>
          </p:cNvSpPr>
          <p:nvPr/>
        </p:nvSpPr>
        <p:spPr bwMode="auto">
          <a:xfrm>
            <a:off x="4108450" y="3851275"/>
            <a:ext cx="606425" cy="457200"/>
          </a:xfrm>
          <a:prstGeom prst="rect">
            <a:avLst/>
          </a:prstGeom>
          <a:noFill/>
          <a:ln w="9525">
            <a:noFill/>
            <a:miter lim="800000"/>
            <a:headEnd/>
            <a:tailEnd/>
          </a:ln>
        </p:spPr>
        <p:txBody>
          <a:bodyPr wrap="none">
            <a:spAutoFit/>
          </a:bodyPr>
          <a:lstStyle/>
          <a:p>
            <a:r>
              <a:rPr lang="en-US"/>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t>Tipos de ciclos</a:t>
            </a:r>
          </a:p>
        </p:txBody>
      </p:sp>
      <p:sp>
        <p:nvSpPr>
          <p:cNvPr id="19459" name="Rectangle 3"/>
          <p:cNvSpPr>
            <a:spLocks noGrp="1" noChangeArrowheads="1"/>
          </p:cNvSpPr>
          <p:nvPr>
            <p:ph type="body" idx="1"/>
          </p:nvPr>
        </p:nvSpPr>
        <p:spPr/>
        <p:txBody>
          <a:bodyPr/>
          <a:lstStyle/>
          <a:p>
            <a:r>
              <a:rPr lang="en-US"/>
              <a:t>Ciclos de retroacção negativos</a:t>
            </a:r>
          </a:p>
          <a:p>
            <a:pPr lvl="1"/>
            <a:r>
              <a:rPr lang="en-US"/>
              <a:t>comportamento dirigido para um objectivo</a:t>
            </a:r>
          </a:p>
          <a:p>
            <a:pPr lvl="1"/>
            <a:r>
              <a:rPr lang="en-US"/>
              <a:t>sistema deste tipo tem quatro elementos:</a:t>
            </a:r>
          </a:p>
          <a:p>
            <a:pPr lvl="2"/>
            <a:r>
              <a:rPr lang="en-US"/>
              <a:t>o estado desejado (objectivo)</a:t>
            </a:r>
          </a:p>
          <a:p>
            <a:pPr lvl="2"/>
            <a:r>
              <a:rPr lang="en-US"/>
              <a:t>a discrepância (diferença entre o objectivo e o estado actual)</a:t>
            </a:r>
          </a:p>
          <a:p>
            <a:pPr lvl="2"/>
            <a:r>
              <a:rPr lang="en-US"/>
              <a:t>a acção (taxa)</a:t>
            </a:r>
          </a:p>
          <a:p>
            <a:pPr lvl="2"/>
            <a:r>
              <a:rPr lang="en-US"/>
              <a:t>estado do sistema (nível)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t>Tipos de ciclos</a:t>
            </a:r>
          </a:p>
        </p:txBody>
      </p:sp>
      <p:sp>
        <p:nvSpPr>
          <p:cNvPr id="20483" name="Rectangle 3"/>
          <p:cNvSpPr>
            <a:spLocks noGrp="1" noChangeArrowheads="1"/>
          </p:cNvSpPr>
          <p:nvPr>
            <p:ph type="body" idx="1"/>
          </p:nvPr>
        </p:nvSpPr>
        <p:spPr/>
        <p:txBody>
          <a:bodyPr/>
          <a:lstStyle/>
          <a:p>
            <a:r>
              <a:rPr lang="en-US"/>
              <a:t>Ciclos de retroacção negativos (cont.)</a:t>
            </a:r>
          </a:p>
          <a:p>
            <a:pPr lvl="1"/>
            <a:r>
              <a:rPr lang="en-US"/>
              <a:t>comportamento segue uma trajectória exponencial negativa</a:t>
            </a:r>
          </a:p>
          <a:p>
            <a:pPr lvl="1"/>
            <a:r>
              <a:rPr lang="en-US"/>
              <a:t>se num ciclo o numero de polaridades negativas for impar, o ciclo é negativo; se for par, o ciclo é positivo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Tipos de ciclos</a:t>
            </a:r>
          </a:p>
        </p:txBody>
      </p:sp>
      <p:sp>
        <p:nvSpPr>
          <p:cNvPr id="21507" name="Rectangle 3"/>
          <p:cNvSpPr>
            <a:spLocks noGrp="1" noChangeArrowheads="1"/>
          </p:cNvSpPr>
          <p:nvPr>
            <p:ph type="body" idx="1"/>
          </p:nvPr>
        </p:nvSpPr>
        <p:spPr/>
        <p:txBody>
          <a:bodyPr/>
          <a:lstStyle/>
          <a:p>
            <a:r>
              <a:rPr lang="en-US"/>
              <a:t>Ciclos de retroacção negativos</a:t>
            </a:r>
          </a:p>
          <a:p>
            <a:pPr lvl="1"/>
            <a:r>
              <a:rPr lang="en-US"/>
              <a:t>exemplo</a:t>
            </a:r>
          </a:p>
        </p:txBody>
      </p:sp>
      <p:sp>
        <p:nvSpPr>
          <p:cNvPr id="21508" name="Text Box 4"/>
          <p:cNvSpPr txBox="1">
            <a:spLocks noChangeArrowheads="1"/>
          </p:cNvSpPr>
          <p:nvPr/>
        </p:nvSpPr>
        <p:spPr bwMode="auto">
          <a:xfrm>
            <a:off x="2376488" y="3317875"/>
            <a:ext cx="1965325" cy="822325"/>
          </a:xfrm>
          <a:prstGeom prst="rect">
            <a:avLst/>
          </a:prstGeom>
          <a:noFill/>
          <a:ln w="9525">
            <a:noFill/>
            <a:miter lim="800000"/>
            <a:headEnd/>
            <a:tailEnd/>
          </a:ln>
        </p:spPr>
        <p:txBody>
          <a:bodyPr wrap="none">
            <a:spAutoFit/>
          </a:bodyPr>
          <a:lstStyle/>
          <a:p>
            <a:r>
              <a:rPr lang="en-US"/>
              <a:t>Temperatura </a:t>
            </a:r>
          </a:p>
          <a:p>
            <a:r>
              <a:rPr lang="en-US"/>
              <a:t>da sala</a:t>
            </a:r>
          </a:p>
        </p:txBody>
      </p:sp>
      <p:sp>
        <p:nvSpPr>
          <p:cNvPr id="21509" name="Text Box 5"/>
          <p:cNvSpPr txBox="1">
            <a:spLocks noChangeArrowheads="1"/>
          </p:cNvSpPr>
          <p:nvPr/>
        </p:nvSpPr>
        <p:spPr bwMode="auto">
          <a:xfrm>
            <a:off x="2624138" y="4994275"/>
            <a:ext cx="1919287" cy="457200"/>
          </a:xfrm>
          <a:prstGeom prst="rect">
            <a:avLst/>
          </a:prstGeom>
          <a:noFill/>
          <a:ln w="9525">
            <a:noFill/>
            <a:miter lim="800000"/>
            <a:headEnd/>
            <a:tailEnd/>
          </a:ln>
        </p:spPr>
        <p:txBody>
          <a:bodyPr wrap="none">
            <a:spAutoFit/>
          </a:bodyPr>
          <a:lstStyle/>
          <a:p>
            <a:r>
              <a:rPr lang="en-US"/>
              <a:t>Discrepância</a:t>
            </a:r>
          </a:p>
        </p:txBody>
      </p:sp>
      <p:sp>
        <p:nvSpPr>
          <p:cNvPr id="21510" name="Text Box 6"/>
          <p:cNvSpPr txBox="1">
            <a:spLocks noChangeArrowheads="1"/>
          </p:cNvSpPr>
          <p:nvPr/>
        </p:nvSpPr>
        <p:spPr bwMode="auto">
          <a:xfrm>
            <a:off x="2624138" y="5984875"/>
            <a:ext cx="1882775" cy="822325"/>
          </a:xfrm>
          <a:prstGeom prst="rect">
            <a:avLst/>
          </a:prstGeom>
          <a:noFill/>
          <a:ln w="9525">
            <a:noFill/>
            <a:miter lim="800000"/>
            <a:headEnd/>
            <a:tailEnd/>
          </a:ln>
        </p:spPr>
        <p:txBody>
          <a:bodyPr wrap="none">
            <a:spAutoFit/>
          </a:bodyPr>
          <a:lstStyle/>
          <a:p>
            <a:r>
              <a:rPr lang="en-US"/>
              <a:t>Temperatura</a:t>
            </a:r>
          </a:p>
          <a:p>
            <a:r>
              <a:rPr lang="en-US"/>
              <a:t>desejada</a:t>
            </a:r>
          </a:p>
        </p:txBody>
      </p:sp>
      <p:sp>
        <p:nvSpPr>
          <p:cNvPr id="21511" name="Text Box 7"/>
          <p:cNvSpPr txBox="1">
            <a:spLocks noChangeArrowheads="1"/>
          </p:cNvSpPr>
          <p:nvPr/>
        </p:nvSpPr>
        <p:spPr bwMode="auto">
          <a:xfrm>
            <a:off x="5511800" y="3927475"/>
            <a:ext cx="3017838" cy="457200"/>
          </a:xfrm>
          <a:prstGeom prst="rect">
            <a:avLst/>
          </a:prstGeom>
          <a:noFill/>
          <a:ln w="9525">
            <a:noFill/>
            <a:miter lim="800000"/>
            <a:headEnd/>
            <a:tailEnd/>
          </a:ln>
        </p:spPr>
        <p:txBody>
          <a:bodyPr wrap="none">
            <a:spAutoFit/>
          </a:bodyPr>
          <a:lstStyle/>
          <a:p>
            <a:r>
              <a:rPr lang="en-US"/>
              <a:t>Taxa de aquecimento</a:t>
            </a:r>
          </a:p>
        </p:txBody>
      </p:sp>
      <p:sp>
        <p:nvSpPr>
          <p:cNvPr id="21512" name="Line 8"/>
          <p:cNvSpPr>
            <a:spLocks noChangeShapeType="1"/>
          </p:cNvSpPr>
          <p:nvPr/>
        </p:nvSpPr>
        <p:spPr bwMode="auto">
          <a:xfrm flipH="1" flipV="1">
            <a:off x="4125913" y="3733800"/>
            <a:ext cx="1403350" cy="457200"/>
          </a:xfrm>
          <a:prstGeom prst="line">
            <a:avLst/>
          </a:prstGeom>
          <a:noFill/>
          <a:ln w="9525">
            <a:solidFill>
              <a:schemeClr val="tx1"/>
            </a:solidFill>
            <a:round/>
            <a:headEnd/>
            <a:tailEnd type="triangle" w="med" len="med"/>
          </a:ln>
        </p:spPr>
        <p:txBody>
          <a:bodyPr wrap="none" anchor="ctr"/>
          <a:lstStyle/>
          <a:p>
            <a:endParaRPr lang="pt-PT"/>
          </a:p>
        </p:txBody>
      </p:sp>
      <p:sp>
        <p:nvSpPr>
          <p:cNvPr id="21513" name="Line 9"/>
          <p:cNvSpPr>
            <a:spLocks noChangeShapeType="1"/>
          </p:cNvSpPr>
          <p:nvPr/>
        </p:nvSpPr>
        <p:spPr bwMode="auto">
          <a:xfrm>
            <a:off x="3382963" y="4191000"/>
            <a:ext cx="0" cy="914400"/>
          </a:xfrm>
          <a:prstGeom prst="line">
            <a:avLst/>
          </a:prstGeom>
          <a:noFill/>
          <a:ln w="9525">
            <a:solidFill>
              <a:schemeClr val="tx1"/>
            </a:solidFill>
            <a:round/>
            <a:headEnd/>
            <a:tailEnd type="triangle" w="med" len="med"/>
          </a:ln>
        </p:spPr>
        <p:txBody>
          <a:bodyPr wrap="none" anchor="ctr"/>
          <a:lstStyle/>
          <a:p>
            <a:endParaRPr lang="pt-PT"/>
          </a:p>
        </p:txBody>
      </p:sp>
      <p:sp>
        <p:nvSpPr>
          <p:cNvPr id="21514" name="Line 10"/>
          <p:cNvSpPr>
            <a:spLocks noChangeShapeType="1"/>
          </p:cNvSpPr>
          <p:nvPr/>
        </p:nvSpPr>
        <p:spPr bwMode="auto">
          <a:xfrm flipV="1">
            <a:off x="4538663" y="4419600"/>
            <a:ext cx="1073150" cy="685800"/>
          </a:xfrm>
          <a:prstGeom prst="line">
            <a:avLst/>
          </a:prstGeom>
          <a:noFill/>
          <a:ln w="9525">
            <a:solidFill>
              <a:schemeClr val="tx1"/>
            </a:solidFill>
            <a:round/>
            <a:headEnd/>
            <a:tailEnd type="triangle" w="med" len="med"/>
          </a:ln>
        </p:spPr>
        <p:txBody>
          <a:bodyPr wrap="none" anchor="ctr"/>
          <a:lstStyle/>
          <a:p>
            <a:endParaRPr lang="pt-PT"/>
          </a:p>
        </p:txBody>
      </p:sp>
      <p:sp>
        <p:nvSpPr>
          <p:cNvPr id="21515" name="Line 11"/>
          <p:cNvSpPr>
            <a:spLocks noChangeShapeType="1"/>
          </p:cNvSpPr>
          <p:nvPr/>
        </p:nvSpPr>
        <p:spPr bwMode="auto">
          <a:xfrm flipV="1">
            <a:off x="3382963" y="5486400"/>
            <a:ext cx="0" cy="609600"/>
          </a:xfrm>
          <a:prstGeom prst="line">
            <a:avLst/>
          </a:prstGeom>
          <a:noFill/>
          <a:ln w="9525">
            <a:solidFill>
              <a:schemeClr val="tx1"/>
            </a:solidFill>
            <a:round/>
            <a:headEnd/>
            <a:tailEnd type="triangle" w="med" len="med"/>
          </a:ln>
        </p:spPr>
        <p:txBody>
          <a:bodyPr wrap="none" anchor="ctr"/>
          <a:lstStyle/>
          <a:p>
            <a:endParaRPr lang="pt-PT"/>
          </a:p>
        </p:txBody>
      </p:sp>
      <p:sp>
        <p:nvSpPr>
          <p:cNvPr id="21516" name="Text Box 12"/>
          <p:cNvSpPr txBox="1">
            <a:spLocks noChangeArrowheads="1"/>
          </p:cNvSpPr>
          <p:nvPr/>
        </p:nvSpPr>
        <p:spPr bwMode="auto">
          <a:xfrm>
            <a:off x="4603750" y="3546475"/>
            <a:ext cx="385763" cy="457200"/>
          </a:xfrm>
          <a:prstGeom prst="rect">
            <a:avLst/>
          </a:prstGeom>
          <a:noFill/>
          <a:ln w="9525">
            <a:noFill/>
            <a:miter lim="800000"/>
            <a:headEnd/>
            <a:tailEnd/>
          </a:ln>
        </p:spPr>
        <p:txBody>
          <a:bodyPr wrap="none">
            <a:spAutoFit/>
          </a:bodyPr>
          <a:lstStyle/>
          <a:p>
            <a:r>
              <a:rPr lang="en-US"/>
              <a:t>+</a:t>
            </a:r>
          </a:p>
        </p:txBody>
      </p:sp>
      <p:sp>
        <p:nvSpPr>
          <p:cNvPr id="21517" name="Text Box 13"/>
          <p:cNvSpPr txBox="1">
            <a:spLocks noChangeArrowheads="1"/>
          </p:cNvSpPr>
          <p:nvPr/>
        </p:nvSpPr>
        <p:spPr bwMode="auto">
          <a:xfrm>
            <a:off x="3119438" y="4232275"/>
            <a:ext cx="307975" cy="457200"/>
          </a:xfrm>
          <a:prstGeom prst="rect">
            <a:avLst/>
          </a:prstGeom>
          <a:noFill/>
          <a:ln w="9525">
            <a:noFill/>
            <a:miter lim="800000"/>
            <a:headEnd/>
            <a:tailEnd/>
          </a:ln>
        </p:spPr>
        <p:txBody>
          <a:bodyPr wrap="none">
            <a:spAutoFit/>
          </a:bodyPr>
          <a:lstStyle/>
          <a:p>
            <a:r>
              <a:rPr lang="en-US"/>
              <a:t>-</a:t>
            </a:r>
          </a:p>
        </p:txBody>
      </p:sp>
      <p:sp>
        <p:nvSpPr>
          <p:cNvPr id="21518" name="Text Box 14"/>
          <p:cNvSpPr txBox="1">
            <a:spLocks noChangeArrowheads="1"/>
          </p:cNvSpPr>
          <p:nvPr/>
        </p:nvSpPr>
        <p:spPr bwMode="auto">
          <a:xfrm>
            <a:off x="3036888" y="5527675"/>
            <a:ext cx="384175" cy="457200"/>
          </a:xfrm>
          <a:prstGeom prst="rect">
            <a:avLst/>
          </a:prstGeom>
          <a:noFill/>
          <a:ln w="9525">
            <a:noFill/>
            <a:miter lim="800000"/>
            <a:headEnd/>
            <a:tailEnd/>
          </a:ln>
        </p:spPr>
        <p:txBody>
          <a:bodyPr wrap="none">
            <a:spAutoFit/>
          </a:bodyPr>
          <a:lstStyle/>
          <a:p>
            <a:r>
              <a:rPr lang="en-US"/>
              <a:t>+</a:t>
            </a:r>
          </a:p>
        </p:txBody>
      </p:sp>
      <p:sp>
        <p:nvSpPr>
          <p:cNvPr id="21519" name="Text Box 15"/>
          <p:cNvSpPr txBox="1">
            <a:spLocks noChangeArrowheads="1"/>
          </p:cNvSpPr>
          <p:nvPr/>
        </p:nvSpPr>
        <p:spPr bwMode="auto">
          <a:xfrm>
            <a:off x="5099050" y="4613275"/>
            <a:ext cx="385763" cy="457200"/>
          </a:xfrm>
          <a:prstGeom prst="rect">
            <a:avLst/>
          </a:prstGeom>
          <a:noFill/>
          <a:ln w="9525">
            <a:noFill/>
            <a:miter lim="800000"/>
            <a:headEnd/>
            <a:tailEnd/>
          </a:ln>
        </p:spPr>
        <p:txBody>
          <a:bodyPr wrap="none">
            <a:spAutoFit/>
          </a:bodyPr>
          <a:lstStyle/>
          <a:p>
            <a:r>
              <a:rPr lang="en-US"/>
              <a:t>+</a:t>
            </a:r>
          </a:p>
        </p:txBody>
      </p:sp>
      <p:sp>
        <p:nvSpPr>
          <p:cNvPr id="21520" name="Text Box 16"/>
          <p:cNvSpPr txBox="1">
            <a:spLocks noChangeArrowheads="1"/>
          </p:cNvSpPr>
          <p:nvPr/>
        </p:nvSpPr>
        <p:spPr bwMode="auto">
          <a:xfrm>
            <a:off x="3943350" y="4003675"/>
            <a:ext cx="530225" cy="457200"/>
          </a:xfrm>
          <a:prstGeom prst="rect">
            <a:avLst/>
          </a:prstGeom>
          <a:noFill/>
          <a:ln w="9525">
            <a:noFill/>
            <a:miter lim="800000"/>
            <a:headEnd/>
            <a:tailEnd/>
          </a:ln>
        </p:spPr>
        <p:txBody>
          <a:bodyPr wrap="none">
            <a:spAutoFit/>
          </a:bodyPr>
          <a:lstStyle/>
          <a:p>
            <a:r>
              <a:rPr lang="en-US"/>
              <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t>Tipos de ciclos</a:t>
            </a:r>
          </a:p>
        </p:txBody>
      </p:sp>
      <p:sp>
        <p:nvSpPr>
          <p:cNvPr id="22531" name="Rectangle 3"/>
          <p:cNvSpPr>
            <a:spLocks noGrp="1" noChangeArrowheads="1"/>
          </p:cNvSpPr>
          <p:nvPr>
            <p:ph type="body" idx="1"/>
          </p:nvPr>
        </p:nvSpPr>
        <p:spPr/>
        <p:txBody>
          <a:bodyPr/>
          <a:lstStyle/>
          <a:p>
            <a:r>
              <a:rPr lang="en-US"/>
              <a:t>Ciclos de retroacção positivos-negativos</a:t>
            </a:r>
          </a:p>
          <a:p>
            <a:pPr lvl="1"/>
            <a:r>
              <a:rPr lang="en-US"/>
              <a:t>também conhecidos por ciclos de crescimento logístico</a:t>
            </a:r>
          </a:p>
          <a:p>
            <a:pPr lvl="1"/>
            <a:r>
              <a:rPr lang="en-US"/>
              <a:t>ocorre em sistemas com crescimento dependente do meio em que o sistema se insere</a:t>
            </a:r>
          </a:p>
          <a:p>
            <a:pPr lvl="1"/>
            <a:r>
              <a:rPr lang="en-US"/>
              <a:t>variável de nível depende de dois ciclos: um ciclo de retroacção positivo e um ciclo de retroacção negativo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Tipos de ciclos</a:t>
            </a:r>
          </a:p>
        </p:txBody>
      </p:sp>
      <p:sp>
        <p:nvSpPr>
          <p:cNvPr id="23555" name="Rectangle 3"/>
          <p:cNvSpPr>
            <a:spLocks noGrp="1" noChangeArrowheads="1"/>
          </p:cNvSpPr>
          <p:nvPr>
            <p:ph type="body" idx="1"/>
          </p:nvPr>
        </p:nvSpPr>
        <p:spPr/>
        <p:txBody>
          <a:bodyPr/>
          <a:lstStyle/>
          <a:p>
            <a:r>
              <a:rPr lang="en-US"/>
              <a:t>Ciclos de retroacção positivos-negativos (cont.)</a:t>
            </a:r>
          </a:p>
          <a:p>
            <a:pPr lvl="1"/>
            <a:r>
              <a:rPr lang="en-US"/>
              <a:t>quando a componente positiva domina, a variável de nível cresce exponencialmente; quando a componente negativa é dominante, a variável de nível cresce assimptóticamente</a:t>
            </a:r>
          </a:p>
          <a:p>
            <a:pPr lvl="1"/>
            <a:r>
              <a:rPr lang="en-US"/>
              <a:t>o crescimento assimptótico termina numa condição de equilíbrio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t>Tipos de ciclos</a:t>
            </a:r>
          </a:p>
        </p:txBody>
      </p:sp>
      <p:sp>
        <p:nvSpPr>
          <p:cNvPr id="24579" name="Rectangle 3"/>
          <p:cNvSpPr>
            <a:spLocks noGrp="1" noChangeArrowheads="1"/>
          </p:cNvSpPr>
          <p:nvPr>
            <p:ph type="body" idx="1"/>
          </p:nvPr>
        </p:nvSpPr>
        <p:spPr/>
        <p:txBody>
          <a:bodyPr/>
          <a:lstStyle/>
          <a:p>
            <a:r>
              <a:rPr lang="en-US"/>
              <a:t>Ciclos de retroacção positivos-negativos (cont.)</a:t>
            </a:r>
          </a:p>
          <a:p>
            <a:pPr lvl="1"/>
            <a:r>
              <a:rPr lang="en-US"/>
              <a:t>exemplo</a:t>
            </a:r>
          </a:p>
        </p:txBody>
      </p:sp>
      <p:sp>
        <p:nvSpPr>
          <p:cNvPr id="24580" name="Text Box 4"/>
          <p:cNvSpPr txBox="1">
            <a:spLocks noChangeArrowheads="1"/>
          </p:cNvSpPr>
          <p:nvPr/>
        </p:nvSpPr>
        <p:spPr bwMode="auto">
          <a:xfrm>
            <a:off x="3778250" y="4079875"/>
            <a:ext cx="1573213" cy="457200"/>
          </a:xfrm>
          <a:prstGeom prst="rect">
            <a:avLst/>
          </a:prstGeom>
          <a:noFill/>
          <a:ln w="9525">
            <a:noFill/>
            <a:miter lim="800000"/>
            <a:headEnd/>
            <a:tailEnd/>
          </a:ln>
        </p:spPr>
        <p:txBody>
          <a:bodyPr wrap="none">
            <a:spAutoFit/>
          </a:bodyPr>
          <a:lstStyle/>
          <a:p>
            <a:r>
              <a:rPr lang="en-US"/>
              <a:t>População</a:t>
            </a:r>
          </a:p>
        </p:txBody>
      </p:sp>
      <p:sp>
        <p:nvSpPr>
          <p:cNvPr id="24581" name="Text Box 5"/>
          <p:cNvSpPr txBox="1">
            <a:spLocks noChangeArrowheads="1"/>
          </p:cNvSpPr>
          <p:nvPr/>
        </p:nvSpPr>
        <p:spPr bwMode="auto">
          <a:xfrm>
            <a:off x="890588" y="4003675"/>
            <a:ext cx="1552575" cy="822325"/>
          </a:xfrm>
          <a:prstGeom prst="rect">
            <a:avLst/>
          </a:prstGeom>
          <a:noFill/>
          <a:ln w="9525">
            <a:noFill/>
            <a:miter lim="800000"/>
            <a:headEnd/>
            <a:tailEnd/>
          </a:ln>
        </p:spPr>
        <p:txBody>
          <a:bodyPr wrap="none">
            <a:spAutoFit/>
          </a:bodyPr>
          <a:lstStyle/>
          <a:p>
            <a:r>
              <a:rPr lang="en-US"/>
              <a:t>Taxa de</a:t>
            </a:r>
          </a:p>
          <a:p>
            <a:r>
              <a:rPr lang="en-US"/>
              <a:t>natalidade</a:t>
            </a:r>
          </a:p>
        </p:txBody>
      </p:sp>
      <p:sp>
        <p:nvSpPr>
          <p:cNvPr id="24582" name="Text Box 6"/>
          <p:cNvSpPr txBox="1">
            <a:spLocks noChangeArrowheads="1"/>
          </p:cNvSpPr>
          <p:nvPr/>
        </p:nvSpPr>
        <p:spPr bwMode="auto">
          <a:xfrm>
            <a:off x="6832600" y="4003675"/>
            <a:ext cx="1771650" cy="822325"/>
          </a:xfrm>
          <a:prstGeom prst="rect">
            <a:avLst/>
          </a:prstGeom>
          <a:noFill/>
          <a:ln w="9525">
            <a:noFill/>
            <a:miter lim="800000"/>
            <a:headEnd/>
            <a:tailEnd/>
          </a:ln>
        </p:spPr>
        <p:txBody>
          <a:bodyPr wrap="none">
            <a:spAutoFit/>
          </a:bodyPr>
          <a:lstStyle/>
          <a:p>
            <a:r>
              <a:rPr lang="en-US"/>
              <a:t>Taxa de</a:t>
            </a:r>
          </a:p>
          <a:p>
            <a:r>
              <a:rPr lang="en-US"/>
              <a:t>mortalidade</a:t>
            </a:r>
          </a:p>
        </p:txBody>
      </p:sp>
      <p:sp>
        <p:nvSpPr>
          <p:cNvPr id="24583" name="Text Box 7"/>
          <p:cNvSpPr txBox="1">
            <a:spLocks noChangeArrowheads="1"/>
          </p:cNvSpPr>
          <p:nvPr/>
        </p:nvSpPr>
        <p:spPr bwMode="auto">
          <a:xfrm>
            <a:off x="890588" y="5527675"/>
            <a:ext cx="1625600" cy="457200"/>
          </a:xfrm>
          <a:prstGeom prst="rect">
            <a:avLst/>
          </a:prstGeom>
          <a:noFill/>
          <a:ln w="9525">
            <a:noFill/>
            <a:miter lim="800000"/>
            <a:headEnd/>
            <a:tailEnd/>
          </a:ln>
        </p:spPr>
        <p:txBody>
          <a:bodyPr wrap="none">
            <a:spAutoFit/>
          </a:bodyPr>
          <a:lstStyle/>
          <a:p>
            <a:r>
              <a:rPr lang="en-US"/>
              <a:t>Fertilidade</a:t>
            </a:r>
          </a:p>
        </p:txBody>
      </p:sp>
      <p:sp>
        <p:nvSpPr>
          <p:cNvPr id="24584" name="Text Box 8"/>
          <p:cNvSpPr txBox="1">
            <a:spLocks noChangeArrowheads="1"/>
          </p:cNvSpPr>
          <p:nvPr/>
        </p:nvSpPr>
        <p:spPr bwMode="auto">
          <a:xfrm>
            <a:off x="6915150" y="5451475"/>
            <a:ext cx="1554163" cy="822325"/>
          </a:xfrm>
          <a:prstGeom prst="rect">
            <a:avLst/>
          </a:prstGeom>
          <a:noFill/>
          <a:ln w="9525">
            <a:noFill/>
            <a:miter lim="800000"/>
            <a:headEnd/>
            <a:tailEnd/>
          </a:ln>
        </p:spPr>
        <p:txBody>
          <a:bodyPr wrap="none">
            <a:spAutoFit/>
          </a:bodyPr>
          <a:lstStyle/>
          <a:p>
            <a:r>
              <a:rPr lang="en-US"/>
              <a:t>Esperança</a:t>
            </a:r>
          </a:p>
          <a:p>
            <a:r>
              <a:rPr lang="en-US"/>
              <a:t>de vida</a:t>
            </a:r>
          </a:p>
        </p:txBody>
      </p:sp>
      <p:sp>
        <p:nvSpPr>
          <p:cNvPr id="24585" name="Line 9"/>
          <p:cNvSpPr>
            <a:spLocks noChangeShapeType="1"/>
          </p:cNvSpPr>
          <p:nvPr/>
        </p:nvSpPr>
        <p:spPr bwMode="auto">
          <a:xfrm flipV="1">
            <a:off x="1568450" y="4800600"/>
            <a:ext cx="0" cy="762000"/>
          </a:xfrm>
          <a:prstGeom prst="line">
            <a:avLst/>
          </a:prstGeom>
          <a:noFill/>
          <a:ln w="9525">
            <a:solidFill>
              <a:schemeClr val="tx1"/>
            </a:solidFill>
            <a:round/>
            <a:headEnd/>
            <a:tailEnd type="triangle" w="med" len="med"/>
          </a:ln>
        </p:spPr>
        <p:txBody>
          <a:bodyPr wrap="none" anchor="ctr"/>
          <a:lstStyle/>
          <a:p>
            <a:endParaRPr lang="pt-PT"/>
          </a:p>
        </p:txBody>
      </p:sp>
      <p:sp>
        <p:nvSpPr>
          <p:cNvPr id="24586" name="Line 10"/>
          <p:cNvSpPr>
            <a:spLocks noChangeShapeType="1"/>
          </p:cNvSpPr>
          <p:nvPr/>
        </p:nvSpPr>
        <p:spPr bwMode="auto">
          <a:xfrm flipV="1">
            <a:off x="7508875" y="4800600"/>
            <a:ext cx="0" cy="685800"/>
          </a:xfrm>
          <a:prstGeom prst="line">
            <a:avLst/>
          </a:prstGeom>
          <a:noFill/>
          <a:ln w="9525">
            <a:solidFill>
              <a:schemeClr val="tx1"/>
            </a:solidFill>
            <a:round/>
            <a:headEnd/>
            <a:tailEnd type="triangle" w="med" len="med"/>
          </a:ln>
        </p:spPr>
        <p:txBody>
          <a:bodyPr wrap="none" anchor="ctr"/>
          <a:lstStyle/>
          <a:p>
            <a:endParaRPr lang="pt-PT"/>
          </a:p>
        </p:txBody>
      </p:sp>
      <p:sp>
        <p:nvSpPr>
          <p:cNvPr id="24587" name="Freeform 11"/>
          <p:cNvSpPr>
            <a:spLocks/>
          </p:cNvSpPr>
          <p:nvPr/>
        </p:nvSpPr>
        <p:spPr bwMode="auto">
          <a:xfrm>
            <a:off x="2476500" y="4572000"/>
            <a:ext cx="1566863" cy="482600"/>
          </a:xfrm>
          <a:custGeom>
            <a:avLst/>
            <a:gdLst>
              <a:gd name="T0" fmla="*/ 2147483647 w 912"/>
              <a:gd name="T1" fmla="*/ 0 h 304"/>
              <a:gd name="T2" fmla="*/ 1275134501 w 912"/>
              <a:gd name="T3" fmla="*/ 725804907 h 304"/>
              <a:gd name="T4" fmla="*/ 0 w 912"/>
              <a:gd name="T5" fmla="*/ 241935002 h 304"/>
              <a:gd name="T6" fmla="*/ 0 60000 65536"/>
              <a:gd name="T7" fmla="*/ 0 60000 65536"/>
              <a:gd name="T8" fmla="*/ 0 60000 65536"/>
              <a:gd name="T9" fmla="*/ 0 w 912"/>
              <a:gd name="T10" fmla="*/ 0 h 304"/>
              <a:gd name="T11" fmla="*/ 912 w 912"/>
              <a:gd name="T12" fmla="*/ 304 h 304"/>
            </a:gdLst>
            <a:ahLst/>
            <a:cxnLst>
              <a:cxn ang="T6">
                <a:pos x="T0" y="T1"/>
              </a:cxn>
              <a:cxn ang="T7">
                <a:pos x="T2" y="T3"/>
              </a:cxn>
              <a:cxn ang="T8">
                <a:pos x="T4" y="T5"/>
              </a:cxn>
            </a:cxnLst>
            <a:rect l="T9" t="T10" r="T11" b="T12"/>
            <a:pathLst>
              <a:path w="912" h="304">
                <a:moveTo>
                  <a:pt x="912" y="0"/>
                </a:moveTo>
                <a:cubicBezTo>
                  <a:pt x="748" y="136"/>
                  <a:pt x="584" y="272"/>
                  <a:pt x="432" y="288"/>
                </a:cubicBezTo>
                <a:cubicBezTo>
                  <a:pt x="280" y="304"/>
                  <a:pt x="72" y="128"/>
                  <a:pt x="0" y="96"/>
                </a:cubicBezTo>
              </a:path>
            </a:pathLst>
          </a:custGeom>
          <a:noFill/>
          <a:ln w="9525">
            <a:solidFill>
              <a:schemeClr val="tx1"/>
            </a:solidFill>
            <a:round/>
            <a:headEnd/>
            <a:tailEnd/>
          </a:ln>
        </p:spPr>
        <p:txBody>
          <a:bodyPr wrap="none" anchor="ctr"/>
          <a:lstStyle/>
          <a:p>
            <a:endParaRPr lang="pt-PT"/>
          </a:p>
        </p:txBody>
      </p:sp>
      <p:sp>
        <p:nvSpPr>
          <p:cNvPr id="24588" name="Line 12"/>
          <p:cNvSpPr>
            <a:spLocks noChangeShapeType="1"/>
          </p:cNvSpPr>
          <p:nvPr/>
        </p:nvSpPr>
        <p:spPr bwMode="auto">
          <a:xfrm>
            <a:off x="2311400" y="4343400"/>
            <a:ext cx="1484313" cy="0"/>
          </a:xfrm>
          <a:prstGeom prst="line">
            <a:avLst/>
          </a:prstGeom>
          <a:noFill/>
          <a:ln w="9525">
            <a:solidFill>
              <a:schemeClr val="tx1"/>
            </a:solidFill>
            <a:round/>
            <a:headEnd/>
            <a:tailEnd type="triangle" w="med" len="med"/>
          </a:ln>
        </p:spPr>
        <p:txBody>
          <a:bodyPr wrap="none" anchor="ctr"/>
          <a:lstStyle/>
          <a:p>
            <a:endParaRPr lang="pt-PT"/>
          </a:p>
        </p:txBody>
      </p:sp>
      <p:sp>
        <p:nvSpPr>
          <p:cNvPr id="24589" name="Line 13"/>
          <p:cNvSpPr>
            <a:spLocks noChangeShapeType="1"/>
          </p:cNvSpPr>
          <p:nvPr/>
        </p:nvSpPr>
        <p:spPr bwMode="auto">
          <a:xfrm flipV="1">
            <a:off x="2393950" y="4648200"/>
            <a:ext cx="0" cy="76200"/>
          </a:xfrm>
          <a:prstGeom prst="line">
            <a:avLst/>
          </a:prstGeom>
          <a:noFill/>
          <a:ln w="9525">
            <a:solidFill>
              <a:schemeClr val="tx1"/>
            </a:solidFill>
            <a:round/>
            <a:headEnd/>
            <a:tailEnd type="triangle" w="med" len="med"/>
          </a:ln>
        </p:spPr>
        <p:txBody>
          <a:bodyPr wrap="none" anchor="ctr"/>
          <a:lstStyle/>
          <a:p>
            <a:endParaRPr lang="pt-PT"/>
          </a:p>
        </p:txBody>
      </p:sp>
      <p:sp>
        <p:nvSpPr>
          <p:cNvPr id="24590" name="Text Box 14"/>
          <p:cNvSpPr txBox="1">
            <a:spLocks noChangeArrowheads="1"/>
          </p:cNvSpPr>
          <p:nvPr/>
        </p:nvSpPr>
        <p:spPr bwMode="auto">
          <a:xfrm>
            <a:off x="2871788" y="3927475"/>
            <a:ext cx="384175" cy="457200"/>
          </a:xfrm>
          <a:prstGeom prst="rect">
            <a:avLst/>
          </a:prstGeom>
          <a:noFill/>
          <a:ln w="9525">
            <a:noFill/>
            <a:miter lim="800000"/>
            <a:headEnd/>
            <a:tailEnd/>
          </a:ln>
        </p:spPr>
        <p:txBody>
          <a:bodyPr wrap="none">
            <a:spAutoFit/>
          </a:bodyPr>
          <a:lstStyle/>
          <a:p>
            <a:r>
              <a:rPr lang="en-US"/>
              <a:t>+</a:t>
            </a:r>
          </a:p>
        </p:txBody>
      </p:sp>
      <p:sp>
        <p:nvSpPr>
          <p:cNvPr id="24591" name="Text Box 15"/>
          <p:cNvSpPr txBox="1">
            <a:spLocks noChangeArrowheads="1"/>
          </p:cNvSpPr>
          <p:nvPr/>
        </p:nvSpPr>
        <p:spPr bwMode="auto">
          <a:xfrm>
            <a:off x="3036888" y="4918075"/>
            <a:ext cx="384175" cy="457200"/>
          </a:xfrm>
          <a:prstGeom prst="rect">
            <a:avLst/>
          </a:prstGeom>
          <a:noFill/>
          <a:ln w="9525">
            <a:noFill/>
            <a:miter lim="800000"/>
            <a:headEnd/>
            <a:tailEnd/>
          </a:ln>
        </p:spPr>
        <p:txBody>
          <a:bodyPr wrap="none">
            <a:spAutoFit/>
          </a:bodyPr>
          <a:lstStyle/>
          <a:p>
            <a:r>
              <a:rPr lang="en-US"/>
              <a:t>+</a:t>
            </a:r>
          </a:p>
        </p:txBody>
      </p:sp>
      <p:sp>
        <p:nvSpPr>
          <p:cNvPr id="24592" name="Text Box 16"/>
          <p:cNvSpPr txBox="1">
            <a:spLocks noChangeArrowheads="1"/>
          </p:cNvSpPr>
          <p:nvPr/>
        </p:nvSpPr>
        <p:spPr bwMode="auto">
          <a:xfrm>
            <a:off x="3036888" y="4384675"/>
            <a:ext cx="604837" cy="457200"/>
          </a:xfrm>
          <a:prstGeom prst="rect">
            <a:avLst/>
          </a:prstGeom>
          <a:noFill/>
          <a:ln w="9525">
            <a:noFill/>
            <a:miter lim="800000"/>
            <a:headEnd/>
            <a:tailEnd/>
          </a:ln>
        </p:spPr>
        <p:txBody>
          <a:bodyPr wrap="none">
            <a:spAutoFit/>
          </a:bodyPr>
          <a:lstStyle/>
          <a:p>
            <a:r>
              <a:rPr lang="en-US"/>
              <a:t>(+)</a:t>
            </a:r>
          </a:p>
        </p:txBody>
      </p:sp>
      <p:sp>
        <p:nvSpPr>
          <p:cNvPr id="24593" name="Line 18"/>
          <p:cNvSpPr>
            <a:spLocks noChangeShapeType="1"/>
          </p:cNvSpPr>
          <p:nvPr/>
        </p:nvSpPr>
        <p:spPr bwMode="auto">
          <a:xfrm flipH="1">
            <a:off x="5364163" y="4343400"/>
            <a:ext cx="1403350" cy="0"/>
          </a:xfrm>
          <a:prstGeom prst="line">
            <a:avLst/>
          </a:prstGeom>
          <a:noFill/>
          <a:ln w="9525">
            <a:solidFill>
              <a:schemeClr val="tx1"/>
            </a:solidFill>
            <a:round/>
            <a:headEnd/>
            <a:tailEnd type="triangle" w="med" len="med"/>
          </a:ln>
        </p:spPr>
        <p:txBody>
          <a:bodyPr wrap="none" anchor="ctr"/>
          <a:lstStyle/>
          <a:p>
            <a:endParaRPr lang="pt-PT"/>
          </a:p>
        </p:txBody>
      </p:sp>
      <p:sp>
        <p:nvSpPr>
          <p:cNvPr id="24594" name="Freeform 19"/>
          <p:cNvSpPr>
            <a:spLocks/>
          </p:cNvSpPr>
          <p:nvPr/>
        </p:nvSpPr>
        <p:spPr bwMode="auto">
          <a:xfrm>
            <a:off x="5199063" y="4495800"/>
            <a:ext cx="1568450" cy="647700"/>
          </a:xfrm>
          <a:custGeom>
            <a:avLst/>
            <a:gdLst>
              <a:gd name="T0" fmla="*/ 0 w 912"/>
              <a:gd name="T1" fmla="*/ 0 h 408"/>
              <a:gd name="T2" fmla="*/ 1277719307 w 912"/>
              <a:gd name="T3" fmla="*/ 967740107 h 408"/>
              <a:gd name="T4" fmla="*/ 2147483647 w 912"/>
              <a:gd name="T5" fmla="*/ 362902491 h 408"/>
              <a:gd name="T6" fmla="*/ 0 60000 65536"/>
              <a:gd name="T7" fmla="*/ 0 60000 65536"/>
              <a:gd name="T8" fmla="*/ 0 60000 65536"/>
              <a:gd name="T9" fmla="*/ 0 w 912"/>
              <a:gd name="T10" fmla="*/ 0 h 408"/>
              <a:gd name="T11" fmla="*/ 912 w 912"/>
              <a:gd name="T12" fmla="*/ 408 h 408"/>
            </a:gdLst>
            <a:ahLst/>
            <a:cxnLst>
              <a:cxn ang="T6">
                <a:pos x="T0" y="T1"/>
              </a:cxn>
              <a:cxn ang="T7">
                <a:pos x="T2" y="T3"/>
              </a:cxn>
              <a:cxn ang="T8">
                <a:pos x="T4" y="T5"/>
              </a:cxn>
            </a:cxnLst>
            <a:rect l="T9" t="T10" r="T11" b="T12"/>
            <a:pathLst>
              <a:path w="912" h="408">
                <a:moveTo>
                  <a:pt x="0" y="0"/>
                </a:moveTo>
                <a:cubicBezTo>
                  <a:pt x="140" y="180"/>
                  <a:pt x="280" y="360"/>
                  <a:pt x="432" y="384"/>
                </a:cubicBezTo>
                <a:cubicBezTo>
                  <a:pt x="584" y="408"/>
                  <a:pt x="748" y="276"/>
                  <a:pt x="912" y="144"/>
                </a:cubicBezTo>
              </a:path>
            </a:pathLst>
          </a:custGeom>
          <a:noFill/>
          <a:ln w="9525">
            <a:solidFill>
              <a:schemeClr val="tx1"/>
            </a:solidFill>
            <a:round/>
            <a:headEnd/>
            <a:tailEnd/>
          </a:ln>
        </p:spPr>
        <p:txBody>
          <a:bodyPr wrap="none" anchor="ctr"/>
          <a:lstStyle/>
          <a:p>
            <a:endParaRPr lang="pt-PT"/>
          </a:p>
        </p:txBody>
      </p:sp>
      <p:sp>
        <p:nvSpPr>
          <p:cNvPr id="24595" name="Line 20"/>
          <p:cNvSpPr>
            <a:spLocks noChangeShapeType="1"/>
          </p:cNvSpPr>
          <p:nvPr/>
        </p:nvSpPr>
        <p:spPr bwMode="auto">
          <a:xfrm flipV="1">
            <a:off x="6767513" y="4648200"/>
            <a:ext cx="82550" cy="76200"/>
          </a:xfrm>
          <a:prstGeom prst="line">
            <a:avLst/>
          </a:prstGeom>
          <a:noFill/>
          <a:ln w="9525">
            <a:solidFill>
              <a:schemeClr val="tx1"/>
            </a:solidFill>
            <a:round/>
            <a:headEnd/>
            <a:tailEnd type="triangle" w="med" len="med"/>
          </a:ln>
        </p:spPr>
        <p:txBody>
          <a:bodyPr wrap="none" anchor="ctr"/>
          <a:lstStyle/>
          <a:p>
            <a:endParaRPr lang="pt-PT"/>
          </a:p>
        </p:txBody>
      </p:sp>
      <p:sp>
        <p:nvSpPr>
          <p:cNvPr id="24596" name="Text Box 21"/>
          <p:cNvSpPr txBox="1">
            <a:spLocks noChangeArrowheads="1"/>
          </p:cNvSpPr>
          <p:nvPr/>
        </p:nvSpPr>
        <p:spPr bwMode="auto">
          <a:xfrm>
            <a:off x="5594350" y="3927475"/>
            <a:ext cx="309563" cy="457200"/>
          </a:xfrm>
          <a:prstGeom prst="rect">
            <a:avLst/>
          </a:prstGeom>
          <a:noFill/>
          <a:ln w="9525">
            <a:noFill/>
            <a:miter lim="800000"/>
            <a:headEnd/>
            <a:tailEnd/>
          </a:ln>
        </p:spPr>
        <p:txBody>
          <a:bodyPr wrap="none">
            <a:spAutoFit/>
          </a:bodyPr>
          <a:lstStyle/>
          <a:p>
            <a:r>
              <a:rPr lang="en-US"/>
              <a:t>-</a:t>
            </a:r>
          </a:p>
        </p:txBody>
      </p:sp>
      <p:sp>
        <p:nvSpPr>
          <p:cNvPr id="24597" name="Text Box 22"/>
          <p:cNvSpPr txBox="1">
            <a:spLocks noChangeArrowheads="1"/>
          </p:cNvSpPr>
          <p:nvPr/>
        </p:nvSpPr>
        <p:spPr bwMode="auto">
          <a:xfrm>
            <a:off x="6337300" y="4841875"/>
            <a:ext cx="384175" cy="457200"/>
          </a:xfrm>
          <a:prstGeom prst="rect">
            <a:avLst/>
          </a:prstGeom>
          <a:noFill/>
          <a:ln w="9525">
            <a:noFill/>
            <a:miter lim="800000"/>
            <a:headEnd/>
            <a:tailEnd/>
          </a:ln>
        </p:spPr>
        <p:txBody>
          <a:bodyPr wrap="none">
            <a:spAutoFit/>
          </a:bodyPr>
          <a:lstStyle/>
          <a:p>
            <a:r>
              <a:rPr lang="en-US"/>
              <a:t>+</a:t>
            </a:r>
          </a:p>
        </p:txBody>
      </p:sp>
      <p:sp>
        <p:nvSpPr>
          <p:cNvPr id="24598" name="Text Box 23"/>
          <p:cNvSpPr txBox="1">
            <a:spLocks noChangeArrowheads="1"/>
          </p:cNvSpPr>
          <p:nvPr/>
        </p:nvSpPr>
        <p:spPr bwMode="auto">
          <a:xfrm>
            <a:off x="5842000" y="4384675"/>
            <a:ext cx="530225" cy="457200"/>
          </a:xfrm>
          <a:prstGeom prst="rect">
            <a:avLst/>
          </a:prstGeom>
          <a:noFill/>
          <a:ln w="9525">
            <a:noFill/>
            <a:miter lim="800000"/>
            <a:headEnd/>
            <a:tailEnd/>
          </a:ln>
        </p:spPr>
        <p:txBody>
          <a:bodyPr wrap="none">
            <a:spAutoFit/>
          </a:bodyPr>
          <a:lstStyle/>
          <a:p>
            <a:r>
              <a:rPr lang="en-US"/>
              <a:t>(-)</a:t>
            </a:r>
          </a:p>
        </p:txBody>
      </p:sp>
      <p:sp>
        <p:nvSpPr>
          <p:cNvPr id="24599" name="Text Box 24"/>
          <p:cNvSpPr txBox="1">
            <a:spLocks noChangeArrowheads="1"/>
          </p:cNvSpPr>
          <p:nvPr/>
        </p:nvSpPr>
        <p:spPr bwMode="auto">
          <a:xfrm>
            <a:off x="1055688" y="4918075"/>
            <a:ext cx="385762" cy="457200"/>
          </a:xfrm>
          <a:prstGeom prst="rect">
            <a:avLst/>
          </a:prstGeom>
          <a:noFill/>
          <a:ln w="9525">
            <a:noFill/>
            <a:miter lim="800000"/>
            <a:headEnd/>
            <a:tailEnd/>
          </a:ln>
        </p:spPr>
        <p:txBody>
          <a:bodyPr wrap="none">
            <a:spAutoFit/>
          </a:bodyPr>
          <a:lstStyle/>
          <a:p>
            <a:r>
              <a:rPr lang="en-US"/>
              <a:t>+</a:t>
            </a:r>
          </a:p>
        </p:txBody>
      </p:sp>
      <p:sp>
        <p:nvSpPr>
          <p:cNvPr id="24600" name="Text Box 25"/>
          <p:cNvSpPr txBox="1">
            <a:spLocks noChangeArrowheads="1"/>
          </p:cNvSpPr>
          <p:nvPr/>
        </p:nvSpPr>
        <p:spPr bwMode="auto">
          <a:xfrm>
            <a:off x="7823200" y="4918075"/>
            <a:ext cx="309563" cy="457200"/>
          </a:xfrm>
          <a:prstGeom prst="rect">
            <a:avLst/>
          </a:prstGeom>
          <a:noFill/>
          <a:ln w="9525">
            <a:noFill/>
            <a:miter lim="800000"/>
            <a:headEnd/>
            <a:tailEnd/>
          </a:ln>
        </p:spPr>
        <p:txBody>
          <a:bodyPr wrap="none">
            <a:spAutoFit/>
          </a:bodyPr>
          <a:lstStyle/>
          <a:p>
            <a:r>
              <a:rPr lang="en-US"/>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t>Tipos de ciclos</a:t>
            </a:r>
          </a:p>
        </p:txBody>
      </p:sp>
      <p:sp>
        <p:nvSpPr>
          <p:cNvPr id="25603" name="Rectangle 3"/>
          <p:cNvSpPr>
            <a:spLocks noGrp="1" noChangeArrowheads="1"/>
          </p:cNvSpPr>
          <p:nvPr>
            <p:ph type="body" idx="1"/>
          </p:nvPr>
        </p:nvSpPr>
        <p:spPr/>
        <p:txBody>
          <a:bodyPr/>
          <a:lstStyle/>
          <a:p>
            <a:r>
              <a:rPr lang="en-US"/>
              <a:t>Ciclos de retroacção positivos-negativos (cont.)</a:t>
            </a:r>
          </a:p>
          <a:p>
            <a:pPr lvl="1"/>
            <a:r>
              <a:rPr lang="en-US"/>
              <a:t>exemplo</a:t>
            </a:r>
          </a:p>
        </p:txBody>
      </p:sp>
      <p:sp>
        <p:nvSpPr>
          <p:cNvPr id="25604" name="Line 4"/>
          <p:cNvSpPr>
            <a:spLocks noChangeShapeType="1"/>
          </p:cNvSpPr>
          <p:nvPr/>
        </p:nvSpPr>
        <p:spPr bwMode="auto">
          <a:xfrm flipV="1">
            <a:off x="2640013" y="3733800"/>
            <a:ext cx="0" cy="1447800"/>
          </a:xfrm>
          <a:prstGeom prst="line">
            <a:avLst/>
          </a:prstGeom>
          <a:noFill/>
          <a:ln w="9525">
            <a:solidFill>
              <a:schemeClr val="tx1"/>
            </a:solidFill>
            <a:round/>
            <a:headEnd/>
            <a:tailEnd type="triangle" w="med" len="med"/>
          </a:ln>
        </p:spPr>
        <p:txBody>
          <a:bodyPr wrap="none" anchor="ctr"/>
          <a:lstStyle/>
          <a:p>
            <a:endParaRPr lang="pt-PT"/>
          </a:p>
        </p:txBody>
      </p:sp>
      <p:sp>
        <p:nvSpPr>
          <p:cNvPr id="25605" name="Line 5"/>
          <p:cNvSpPr>
            <a:spLocks noChangeShapeType="1"/>
          </p:cNvSpPr>
          <p:nvPr/>
        </p:nvSpPr>
        <p:spPr bwMode="auto">
          <a:xfrm>
            <a:off x="2640013" y="5181600"/>
            <a:ext cx="2146300" cy="0"/>
          </a:xfrm>
          <a:prstGeom prst="line">
            <a:avLst/>
          </a:prstGeom>
          <a:noFill/>
          <a:ln w="9525">
            <a:solidFill>
              <a:schemeClr val="tx1"/>
            </a:solidFill>
            <a:round/>
            <a:headEnd/>
            <a:tailEnd type="triangle" w="med" len="med"/>
          </a:ln>
        </p:spPr>
        <p:txBody>
          <a:bodyPr wrap="none" anchor="ctr"/>
          <a:lstStyle/>
          <a:p>
            <a:endParaRPr lang="pt-PT"/>
          </a:p>
        </p:txBody>
      </p:sp>
      <p:sp>
        <p:nvSpPr>
          <p:cNvPr id="25606" name="Text Box 6"/>
          <p:cNvSpPr txBox="1">
            <a:spLocks noChangeArrowheads="1"/>
          </p:cNvSpPr>
          <p:nvPr/>
        </p:nvSpPr>
        <p:spPr bwMode="auto">
          <a:xfrm>
            <a:off x="1303338" y="3698875"/>
            <a:ext cx="931862" cy="457200"/>
          </a:xfrm>
          <a:prstGeom prst="rect">
            <a:avLst/>
          </a:prstGeom>
          <a:noFill/>
          <a:ln w="9525">
            <a:noFill/>
            <a:miter lim="800000"/>
            <a:headEnd/>
            <a:tailEnd/>
          </a:ln>
        </p:spPr>
        <p:txBody>
          <a:bodyPr wrap="none">
            <a:spAutoFit/>
          </a:bodyPr>
          <a:lstStyle/>
          <a:p>
            <a:r>
              <a:rPr lang="en-US"/>
              <a:t>Nível</a:t>
            </a:r>
          </a:p>
        </p:txBody>
      </p:sp>
      <p:sp>
        <p:nvSpPr>
          <p:cNvPr id="25607" name="Text Box 7"/>
          <p:cNvSpPr txBox="1">
            <a:spLocks noChangeArrowheads="1"/>
          </p:cNvSpPr>
          <p:nvPr/>
        </p:nvSpPr>
        <p:spPr bwMode="auto">
          <a:xfrm>
            <a:off x="4356100" y="5299075"/>
            <a:ext cx="1133475" cy="457200"/>
          </a:xfrm>
          <a:prstGeom prst="rect">
            <a:avLst/>
          </a:prstGeom>
          <a:noFill/>
          <a:ln w="9525">
            <a:noFill/>
            <a:miter lim="800000"/>
            <a:headEnd/>
            <a:tailEnd/>
          </a:ln>
        </p:spPr>
        <p:txBody>
          <a:bodyPr wrap="none">
            <a:spAutoFit/>
          </a:bodyPr>
          <a:lstStyle/>
          <a:p>
            <a:r>
              <a:rPr lang="en-US"/>
              <a:t>Tempo</a:t>
            </a:r>
          </a:p>
        </p:txBody>
      </p:sp>
      <p:sp>
        <p:nvSpPr>
          <p:cNvPr id="25608" name="Freeform 8"/>
          <p:cNvSpPr>
            <a:spLocks/>
          </p:cNvSpPr>
          <p:nvPr/>
        </p:nvSpPr>
        <p:spPr bwMode="auto">
          <a:xfrm>
            <a:off x="2640013" y="3962400"/>
            <a:ext cx="1898650" cy="1219200"/>
          </a:xfrm>
          <a:custGeom>
            <a:avLst/>
            <a:gdLst>
              <a:gd name="T0" fmla="*/ 0 w 1104"/>
              <a:gd name="T1" fmla="*/ 1935480178 h 768"/>
              <a:gd name="T2" fmla="*/ 1135750344 w 1104"/>
              <a:gd name="T3" fmla="*/ 1572577397 h 768"/>
              <a:gd name="T4" fmla="*/ 1561656562 w 1104"/>
              <a:gd name="T5" fmla="*/ 725804968 h 768"/>
              <a:gd name="T6" fmla="*/ 2147483647 w 1104"/>
              <a:gd name="T7" fmla="*/ 120967511 h 768"/>
              <a:gd name="T8" fmla="*/ 2147483647 w 1104"/>
              <a:gd name="T9" fmla="*/ 0 h 768"/>
              <a:gd name="T10" fmla="*/ 0 60000 65536"/>
              <a:gd name="T11" fmla="*/ 0 60000 65536"/>
              <a:gd name="T12" fmla="*/ 0 60000 65536"/>
              <a:gd name="T13" fmla="*/ 0 60000 65536"/>
              <a:gd name="T14" fmla="*/ 0 60000 65536"/>
              <a:gd name="T15" fmla="*/ 0 w 1104"/>
              <a:gd name="T16" fmla="*/ 0 h 768"/>
              <a:gd name="T17" fmla="*/ 1104 w 1104"/>
              <a:gd name="T18" fmla="*/ 768 h 768"/>
            </a:gdLst>
            <a:ahLst/>
            <a:cxnLst>
              <a:cxn ang="T10">
                <a:pos x="T0" y="T1"/>
              </a:cxn>
              <a:cxn ang="T11">
                <a:pos x="T2" y="T3"/>
              </a:cxn>
              <a:cxn ang="T12">
                <a:pos x="T4" y="T5"/>
              </a:cxn>
              <a:cxn ang="T13">
                <a:pos x="T6" y="T7"/>
              </a:cxn>
              <a:cxn ang="T14">
                <a:pos x="T8" y="T9"/>
              </a:cxn>
            </a:cxnLst>
            <a:rect l="T15" t="T16" r="T17" b="T18"/>
            <a:pathLst>
              <a:path w="1104" h="768">
                <a:moveTo>
                  <a:pt x="0" y="768"/>
                </a:moveTo>
                <a:cubicBezTo>
                  <a:pt x="148" y="736"/>
                  <a:pt x="296" y="704"/>
                  <a:pt x="384" y="624"/>
                </a:cubicBezTo>
                <a:cubicBezTo>
                  <a:pt x="472" y="544"/>
                  <a:pt x="456" y="384"/>
                  <a:pt x="528" y="288"/>
                </a:cubicBezTo>
                <a:cubicBezTo>
                  <a:pt x="600" y="192"/>
                  <a:pt x="720" y="96"/>
                  <a:pt x="816" y="48"/>
                </a:cubicBezTo>
                <a:cubicBezTo>
                  <a:pt x="912" y="0"/>
                  <a:pt x="1008" y="0"/>
                  <a:pt x="1104" y="0"/>
                </a:cubicBezTo>
              </a:path>
            </a:pathLst>
          </a:custGeom>
          <a:noFill/>
          <a:ln w="9525">
            <a:solidFill>
              <a:schemeClr val="tx1"/>
            </a:solidFill>
            <a:round/>
            <a:headEnd/>
            <a:tailEnd/>
          </a:ln>
        </p:spPr>
        <p:txBody>
          <a:bodyPr wrap="none" anchor="ctr"/>
          <a:lstStyle/>
          <a:p>
            <a:endParaRPr lang="pt-PT"/>
          </a:p>
        </p:txBody>
      </p:sp>
      <p:sp>
        <p:nvSpPr>
          <p:cNvPr id="25609" name="Text Box 9"/>
          <p:cNvSpPr txBox="1">
            <a:spLocks noChangeArrowheads="1"/>
          </p:cNvSpPr>
          <p:nvPr/>
        </p:nvSpPr>
        <p:spPr bwMode="auto">
          <a:xfrm>
            <a:off x="2871788" y="4689475"/>
            <a:ext cx="604837" cy="457200"/>
          </a:xfrm>
          <a:prstGeom prst="rect">
            <a:avLst/>
          </a:prstGeom>
          <a:noFill/>
          <a:ln w="9525">
            <a:noFill/>
            <a:miter lim="800000"/>
            <a:headEnd/>
            <a:tailEnd/>
          </a:ln>
        </p:spPr>
        <p:txBody>
          <a:bodyPr wrap="none">
            <a:spAutoFit/>
          </a:bodyPr>
          <a:lstStyle/>
          <a:p>
            <a:r>
              <a:rPr lang="en-US"/>
              <a:t>(+)</a:t>
            </a:r>
          </a:p>
        </p:txBody>
      </p:sp>
      <p:sp>
        <p:nvSpPr>
          <p:cNvPr id="25610" name="Text Box 10"/>
          <p:cNvSpPr txBox="1">
            <a:spLocks noChangeArrowheads="1"/>
          </p:cNvSpPr>
          <p:nvPr/>
        </p:nvSpPr>
        <p:spPr bwMode="auto">
          <a:xfrm>
            <a:off x="3613150" y="4156075"/>
            <a:ext cx="530225" cy="457200"/>
          </a:xfrm>
          <a:prstGeom prst="rect">
            <a:avLst/>
          </a:prstGeom>
          <a:noFill/>
          <a:ln w="9525">
            <a:noFill/>
            <a:miter lim="800000"/>
            <a:headEnd/>
            <a:tailEnd/>
          </a:ln>
        </p:spPr>
        <p:txBody>
          <a:bodyPr wrap="none">
            <a:spAutoFit/>
          </a:bodyPr>
          <a:lstStyle/>
          <a:p>
            <a:r>
              <a:rPr lang="en-US"/>
              <a:t>(-)</a:t>
            </a:r>
          </a:p>
        </p:txBody>
      </p:sp>
      <p:sp>
        <p:nvSpPr>
          <p:cNvPr id="25611" name="Text Box 11"/>
          <p:cNvSpPr txBox="1">
            <a:spLocks noChangeArrowheads="1"/>
          </p:cNvSpPr>
          <p:nvPr/>
        </p:nvSpPr>
        <p:spPr bwMode="auto">
          <a:xfrm>
            <a:off x="4521200" y="3698875"/>
            <a:ext cx="984250" cy="457200"/>
          </a:xfrm>
          <a:prstGeom prst="rect">
            <a:avLst/>
          </a:prstGeom>
          <a:noFill/>
          <a:ln w="9525">
            <a:noFill/>
            <a:miter lim="800000"/>
            <a:headEnd/>
            <a:tailEnd/>
          </a:ln>
        </p:spPr>
        <p:txBody>
          <a:bodyPr wrap="none">
            <a:spAutoFit/>
          </a:bodyPr>
          <a:lstStyle/>
          <a:p>
            <a:r>
              <a:rPr lang="en-US"/>
              <a: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t>Tipos de ciclos</a:t>
            </a:r>
          </a:p>
        </p:txBody>
      </p:sp>
      <p:sp>
        <p:nvSpPr>
          <p:cNvPr id="26627" name="Rectangle 3"/>
          <p:cNvSpPr>
            <a:spLocks noGrp="1" noChangeArrowheads="1"/>
          </p:cNvSpPr>
          <p:nvPr>
            <p:ph type="body" idx="1"/>
          </p:nvPr>
        </p:nvSpPr>
        <p:spPr/>
        <p:txBody>
          <a:bodyPr/>
          <a:lstStyle/>
          <a:p>
            <a:r>
              <a:rPr lang="en-US"/>
              <a:t>Ciclos de retroacção de segunda ordem</a:t>
            </a:r>
          </a:p>
          <a:p>
            <a:pPr lvl="1"/>
            <a:r>
              <a:rPr lang="en-US"/>
              <a:t>um sistema de segunda ordem apresenta duas variáveis de nível</a:t>
            </a:r>
          </a:p>
          <a:p>
            <a:pPr lvl="1"/>
            <a:r>
              <a:rPr lang="en-US"/>
              <a:t>neste tipo de estruturas, as variáveis de nível sofrem oscilações (comportamentos sinusoidais)</a:t>
            </a:r>
          </a:p>
          <a:p>
            <a:pPr lvl="1"/>
            <a:r>
              <a:rPr lang="en-US"/>
              <a:t>análise das trajectórias das variáveis de nível recorre a diagramas de fase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t>Tipos de ciclos</a:t>
            </a:r>
          </a:p>
        </p:txBody>
      </p:sp>
      <p:sp>
        <p:nvSpPr>
          <p:cNvPr id="27651" name="Rectangle 3"/>
          <p:cNvSpPr>
            <a:spLocks noGrp="1" noChangeArrowheads="1"/>
          </p:cNvSpPr>
          <p:nvPr>
            <p:ph type="body" idx="1"/>
          </p:nvPr>
        </p:nvSpPr>
        <p:spPr/>
        <p:txBody>
          <a:bodyPr/>
          <a:lstStyle/>
          <a:p>
            <a:r>
              <a:rPr lang="en-US"/>
              <a:t>Ciclos de retroacção de segunda ordem</a:t>
            </a:r>
          </a:p>
          <a:p>
            <a:pPr>
              <a:buFontTx/>
              <a:buNone/>
            </a:pPr>
            <a:endParaRPr lang="en-US"/>
          </a:p>
          <a:p>
            <a:pPr lvl="1"/>
            <a:r>
              <a:rPr lang="en-US"/>
              <a:t>modelos predador-presa são exemplos clássicos</a:t>
            </a:r>
          </a:p>
          <a:p>
            <a:pPr lvl="1"/>
            <a:r>
              <a:rPr lang="en-US"/>
              <a:t>nestes sistemas pequenas variações nas condições iniciais e parametros do sistema podem dar origem a variações substanciais nos resultados (fenómenos caóticos)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t>Tipos de ciclos</a:t>
            </a:r>
          </a:p>
        </p:txBody>
      </p:sp>
      <p:sp>
        <p:nvSpPr>
          <p:cNvPr id="28675" name="Rectangle 3"/>
          <p:cNvSpPr>
            <a:spLocks noGrp="1" noChangeArrowheads="1"/>
          </p:cNvSpPr>
          <p:nvPr>
            <p:ph type="body" idx="1"/>
          </p:nvPr>
        </p:nvSpPr>
        <p:spPr/>
        <p:txBody>
          <a:bodyPr/>
          <a:lstStyle/>
          <a:p>
            <a:r>
              <a:rPr lang="en-US"/>
              <a:t>Ciclos de retroacção de segunda ordem</a:t>
            </a:r>
          </a:p>
          <a:p>
            <a:pPr lvl="1"/>
            <a:r>
              <a:rPr lang="en-US"/>
              <a:t>exemplo</a:t>
            </a:r>
          </a:p>
        </p:txBody>
      </p:sp>
      <p:sp>
        <p:nvSpPr>
          <p:cNvPr id="28676" name="Text Box 4"/>
          <p:cNvSpPr txBox="1">
            <a:spLocks noChangeArrowheads="1"/>
          </p:cNvSpPr>
          <p:nvPr/>
        </p:nvSpPr>
        <p:spPr bwMode="auto">
          <a:xfrm>
            <a:off x="3201988" y="3519488"/>
            <a:ext cx="1457325" cy="396875"/>
          </a:xfrm>
          <a:prstGeom prst="rect">
            <a:avLst/>
          </a:prstGeom>
          <a:noFill/>
          <a:ln w="9525">
            <a:noFill/>
            <a:miter lim="800000"/>
            <a:headEnd/>
            <a:tailEnd/>
          </a:ln>
        </p:spPr>
        <p:txBody>
          <a:bodyPr wrap="none">
            <a:spAutoFit/>
          </a:bodyPr>
          <a:lstStyle/>
          <a:p>
            <a:r>
              <a:rPr lang="en-US" sz="2000"/>
              <a:t>Presas (L1)</a:t>
            </a:r>
            <a:endParaRPr lang="en-US"/>
          </a:p>
        </p:txBody>
      </p:sp>
      <p:sp>
        <p:nvSpPr>
          <p:cNvPr id="28677" name="Text Box 5"/>
          <p:cNvSpPr txBox="1">
            <a:spLocks noChangeArrowheads="1"/>
          </p:cNvSpPr>
          <p:nvPr/>
        </p:nvSpPr>
        <p:spPr bwMode="auto">
          <a:xfrm>
            <a:off x="6502400" y="5424488"/>
            <a:ext cx="1419225" cy="701675"/>
          </a:xfrm>
          <a:prstGeom prst="rect">
            <a:avLst/>
          </a:prstGeom>
          <a:noFill/>
          <a:ln w="9525">
            <a:noFill/>
            <a:miter lim="800000"/>
            <a:headEnd/>
            <a:tailEnd/>
          </a:ln>
        </p:spPr>
        <p:txBody>
          <a:bodyPr wrap="none">
            <a:spAutoFit/>
          </a:bodyPr>
          <a:lstStyle/>
          <a:p>
            <a:r>
              <a:rPr lang="en-US" sz="2000"/>
              <a:t>Predadores</a:t>
            </a:r>
          </a:p>
          <a:p>
            <a:r>
              <a:rPr lang="en-US" sz="2000"/>
              <a:t>(L2)</a:t>
            </a:r>
          </a:p>
        </p:txBody>
      </p:sp>
      <p:sp>
        <p:nvSpPr>
          <p:cNvPr id="28678" name="Text Box 6"/>
          <p:cNvSpPr txBox="1">
            <a:spLocks noChangeArrowheads="1"/>
          </p:cNvSpPr>
          <p:nvPr/>
        </p:nvSpPr>
        <p:spPr bwMode="auto">
          <a:xfrm>
            <a:off x="6337300" y="3443288"/>
            <a:ext cx="2397125" cy="701675"/>
          </a:xfrm>
          <a:prstGeom prst="rect">
            <a:avLst/>
          </a:prstGeom>
          <a:noFill/>
          <a:ln w="9525">
            <a:noFill/>
            <a:miter lim="800000"/>
            <a:headEnd/>
            <a:tailEnd/>
          </a:ln>
        </p:spPr>
        <p:txBody>
          <a:bodyPr wrap="none">
            <a:spAutoFit/>
          </a:bodyPr>
          <a:lstStyle/>
          <a:p>
            <a:r>
              <a:rPr lang="en-US" sz="2000"/>
              <a:t>Taxa de decréscimo</a:t>
            </a:r>
          </a:p>
          <a:p>
            <a:r>
              <a:rPr lang="en-US" sz="2000"/>
              <a:t>das presas (R10)</a:t>
            </a:r>
            <a:endParaRPr lang="en-US"/>
          </a:p>
        </p:txBody>
      </p:sp>
      <p:sp>
        <p:nvSpPr>
          <p:cNvPr id="28679" name="Text Box 7"/>
          <p:cNvSpPr txBox="1">
            <a:spLocks noChangeArrowheads="1"/>
          </p:cNvSpPr>
          <p:nvPr/>
        </p:nvSpPr>
        <p:spPr bwMode="auto">
          <a:xfrm>
            <a:off x="890588" y="3519488"/>
            <a:ext cx="1525587" cy="1006475"/>
          </a:xfrm>
          <a:prstGeom prst="rect">
            <a:avLst/>
          </a:prstGeom>
          <a:noFill/>
          <a:ln w="9525">
            <a:noFill/>
            <a:miter lim="800000"/>
            <a:headEnd/>
            <a:tailEnd/>
          </a:ln>
        </p:spPr>
        <p:txBody>
          <a:bodyPr wrap="none">
            <a:spAutoFit/>
          </a:bodyPr>
          <a:lstStyle/>
          <a:p>
            <a:r>
              <a:rPr lang="en-US" sz="2000"/>
              <a:t>Taxa de</a:t>
            </a:r>
          </a:p>
          <a:p>
            <a:r>
              <a:rPr lang="en-US" sz="2000"/>
              <a:t>crescimento</a:t>
            </a:r>
          </a:p>
          <a:p>
            <a:r>
              <a:rPr lang="en-US" sz="2000"/>
              <a:t>de presas</a:t>
            </a:r>
            <a:endParaRPr lang="en-US"/>
          </a:p>
        </p:txBody>
      </p:sp>
      <p:sp>
        <p:nvSpPr>
          <p:cNvPr id="28680" name="Text Box 8"/>
          <p:cNvSpPr txBox="1">
            <a:spLocks noChangeArrowheads="1"/>
          </p:cNvSpPr>
          <p:nvPr/>
        </p:nvSpPr>
        <p:spPr bwMode="auto">
          <a:xfrm>
            <a:off x="3284538" y="5348288"/>
            <a:ext cx="1854200" cy="1371600"/>
          </a:xfrm>
          <a:prstGeom prst="rect">
            <a:avLst/>
          </a:prstGeom>
          <a:noFill/>
          <a:ln w="9525">
            <a:noFill/>
            <a:miter lim="800000"/>
            <a:headEnd/>
            <a:tailEnd/>
          </a:ln>
        </p:spPr>
        <p:txBody>
          <a:bodyPr wrap="none">
            <a:spAutoFit/>
          </a:bodyPr>
          <a:lstStyle/>
          <a:p>
            <a:r>
              <a:rPr lang="en-US" sz="2000"/>
              <a:t>Taxa de</a:t>
            </a:r>
          </a:p>
          <a:p>
            <a:r>
              <a:rPr lang="en-US" sz="2000"/>
              <a:t>crescimento</a:t>
            </a:r>
          </a:p>
          <a:p>
            <a:r>
              <a:rPr lang="en-US" sz="2000"/>
              <a:t>dos predadores</a:t>
            </a:r>
          </a:p>
          <a:p>
            <a:r>
              <a:rPr lang="en-US"/>
              <a:t>(R21)</a:t>
            </a:r>
          </a:p>
        </p:txBody>
      </p:sp>
      <p:sp>
        <p:nvSpPr>
          <p:cNvPr id="28681" name="Text Box 9"/>
          <p:cNvSpPr txBox="1">
            <a:spLocks noChangeArrowheads="1"/>
          </p:cNvSpPr>
          <p:nvPr/>
        </p:nvSpPr>
        <p:spPr bwMode="auto">
          <a:xfrm>
            <a:off x="8482013" y="5424488"/>
            <a:ext cx="1504950" cy="1616075"/>
          </a:xfrm>
          <a:prstGeom prst="rect">
            <a:avLst/>
          </a:prstGeom>
          <a:noFill/>
          <a:ln w="9525">
            <a:noFill/>
            <a:miter lim="800000"/>
            <a:headEnd/>
            <a:tailEnd/>
          </a:ln>
        </p:spPr>
        <p:txBody>
          <a:bodyPr wrap="none">
            <a:spAutoFit/>
          </a:bodyPr>
          <a:lstStyle/>
          <a:p>
            <a:r>
              <a:rPr lang="en-US" sz="2000"/>
              <a:t>Taxa de</a:t>
            </a:r>
          </a:p>
          <a:p>
            <a:r>
              <a:rPr lang="en-US" sz="2000"/>
              <a:t>decrescimo</a:t>
            </a:r>
          </a:p>
          <a:p>
            <a:r>
              <a:rPr lang="en-US" sz="2000"/>
              <a:t>dos preda</a:t>
            </a:r>
          </a:p>
          <a:p>
            <a:r>
              <a:rPr lang="en-US" sz="2000"/>
              <a:t>dores (R20)</a:t>
            </a:r>
          </a:p>
          <a:p>
            <a:endParaRPr lang="en-US" sz="2000"/>
          </a:p>
        </p:txBody>
      </p:sp>
      <p:sp>
        <p:nvSpPr>
          <p:cNvPr id="28682" name="Text Box 10"/>
          <p:cNvSpPr txBox="1">
            <a:spLocks noChangeArrowheads="1"/>
          </p:cNvSpPr>
          <p:nvPr/>
        </p:nvSpPr>
        <p:spPr bwMode="auto">
          <a:xfrm>
            <a:off x="808038" y="4765675"/>
            <a:ext cx="757237" cy="457200"/>
          </a:xfrm>
          <a:prstGeom prst="rect">
            <a:avLst/>
          </a:prstGeom>
          <a:noFill/>
          <a:ln w="9525">
            <a:noFill/>
            <a:miter lim="800000"/>
            <a:headEnd/>
            <a:tailEnd/>
          </a:ln>
        </p:spPr>
        <p:txBody>
          <a:bodyPr wrap="none">
            <a:spAutoFit/>
          </a:bodyPr>
          <a:lstStyle/>
          <a:p>
            <a:r>
              <a:rPr lang="en-US"/>
              <a:t> </a:t>
            </a:r>
            <a:r>
              <a:rPr lang="en-US" sz="2000"/>
              <a:t>G11</a:t>
            </a:r>
            <a:endParaRPr lang="en-US"/>
          </a:p>
        </p:txBody>
      </p:sp>
      <p:sp>
        <p:nvSpPr>
          <p:cNvPr id="28683" name="Text Box 11"/>
          <p:cNvSpPr txBox="1">
            <a:spLocks noChangeArrowheads="1"/>
          </p:cNvSpPr>
          <p:nvPr/>
        </p:nvSpPr>
        <p:spPr bwMode="auto">
          <a:xfrm>
            <a:off x="973138" y="5500688"/>
            <a:ext cx="674687" cy="396875"/>
          </a:xfrm>
          <a:prstGeom prst="rect">
            <a:avLst/>
          </a:prstGeom>
          <a:noFill/>
          <a:ln w="9525">
            <a:noFill/>
            <a:miter lim="800000"/>
            <a:headEnd/>
            <a:tailEnd/>
          </a:ln>
        </p:spPr>
        <p:txBody>
          <a:bodyPr wrap="none">
            <a:spAutoFit/>
          </a:bodyPr>
          <a:lstStyle/>
          <a:p>
            <a:r>
              <a:rPr lang="en-US" sz="2000"/>
              <a:t>G21</a:t>
            </a:r>
            <a:endParaRPr lang="en-US"/>
          </a:p>
        </p:txBody>
      </p:sp>
      <p:sp>
        <p:nvSpPr>
          <p:cNvPr id="28684" name="Text Box 12"/>
          <p:cNvSpPr txBox="1">
            <a:spLocks noChangeArrowheads="1"/>
          </p:cNvSpPr>
          <p:nvPr/>
        </p:nvSpPr>
        <p:spPr bwMode="auto">
          <a:xfrm>
            <a:off x="6419850" y="2757488"/>
            <a:ext cx="673100" cy="396875"/>
          </a:xfrm>
          <a:prstGeom prst="rect">
            <a:avLst/>
          </a:prstGeom>
          <a:noFill/>
          <a:ln w="9525">
            <a:noFill/>
            <a:miter lim="800000"/>
            <a:headEnd/>
            <a:tailEnd/>
          </a:ln>
        </p:spPr>
        <p:txBody>
          <a:bodyPr wrap="none">
            <a:spAutoFit/>
          </a:bodyPr>
          <a:lstStyle/>
          <a:p>
            <a:r>
              <a:rPr lang="en-US" sz="2000"/>
              <a:t>G10</a:t>
            </a:r>
            <a:endParaRPr lang="en-US"/>
          </a:p>
        </p:txBody>
      </p:sp>
      <p:sp>
        <p:nvSpPr>
          <p:cNvPr id="28685" name="Text Box 13"/>
          <p:cNvSpPr txBox="1">
            <a:spLocks noChangeArrowheads="1"/>
          </p:cNvSpPr>
          <p:nvPr/>
        </p:nvSpPr>
        <p:spPr bwMode="auto">
          <a:xfrm>
            <a:off x="8482013" y="4357688"/>
            <a:ext cx="674687" cy="396875"/>
          </a:xfrm>
          <a:prstGeom prst="rect">
            <a:avLst/>
          </a:prstGeom>
          <a:noFill/>
          <a:ln w="9525">
            <a:noFill/>
            <a:miter lim="800000"/>
            <a:headEnd/>
            <a:tailEnd/>
          </a:ln>
        </p:spPr>
        <p:txBody>
          <a:bodyPr wrap="none">
            <a:spAutoFit/>
          </a:bodyPr>
          <a:lstStyle/>
          <a:p>
            <a:r>
              <a:rPr lang="en-US" sz="2000"/>
              <a:t>G20</a:t>
            </a:r>
            <a:endParaRPr lang="en-US"/>
          </a:p>
        </p:txBody>
      </p:sp>
      <p:sp>
        <p:nvSpPr>
          <p:cNvPr id="28686" name="Line 14"/>
          <p:cNvSpPr>
            <a:spLocks noChangeShapeType="1"/>
          </p:cNvSpPr>
          <p:nvPr/>
        </p:nvSpPr>
        <p:spPr bwMode="auto">
          <a:xfrm flipH="1">
            <a:off x="4621213" y="3810000"/>
            <a:ext cx="1651000" cy="0"/>
          </a:xfrm>
          <a:prstGeom prst="line">
            <a:avLst/>
          </a:prstGeom>
          <a:noFill/>
          <a:ln w="9525">
            <a:solidFill>
              <a:schemeClr val="tx1"/>
            </a:solidFill>
            <a:round/>
            <a:headEnd/>
            <a:tailEnd type="triangle" w="med" len="med"/>
          </a:ln>
        </p:spPr>
        <p:txBody>
          <a:bodyPr wrap="none" anchor="ctr"/>
          <a:lstStyle/>
          <a:p>
            <a:endParaRPr lang="pt-PT"/>
          </a:p>
        </p:txBody>
      </p:sp>
      <p:sp>
        <p:nvSpPr>
          <p:cNvPr id="28687" name="Line 15"/>
          <p:cNvSpPr>
            <a:spLocks noChangeShapeType="1"/>
          </p:cNvSpPr>
          <p:nvPr/>
        </p:nvSpPr>
        <p:spPr bwMode="auto">
          <a:xfrm>
            <a:off x="3795713" y="3962400"/>
            <a:ext cx="0" cy="1295400"/>
          </a:xfrm>
          <a:prstGeom prst="line">
            <a:avLst/>
          </a:prstGeom>
          <a:noFill/>
          <a:ln w="9525">
            <a:solidFill>
              <a:schemeClr val="tx1"/>
            </a:solidFill>
            <a:round/>
            <a:headEnd/>
            <a:tailEnd type="triangle" w="med" len="med"/>
          </a:ln>
        </p:spPr>
        <p:txBody>
          <a:bodyPr wrap="none" anchor="ctr"/>
          <a:lstStyle/>
          <a:p>
            <a:endParaRPr lang="pt-PT"/>
          </a:p>
        </p:txBody>
      </p:sp>
      <p:sp>
        <p:nvSpPr>
          <p:cNvPr id="28688" name="Line 16"/>
          <p:cNvSpPr>
            <a:spLocks noChangeShapeType="1"/>
          </p:cNvSpPr>
          <p:nvPr/>
        </p:nvSpPr>
        <p:spPr bwMode="auto">
          <a:xfrm>
            <a:off x="4621213" y="5638800"/>
            <a:ext cx="1733550" cy="0"/>
          </a:xfrm>
          <a:prstGeom prst="line">
            <a:avLst/>
          </a:prstGeom>
          <a:noFill/>
          <a:ln w="9525">
            <a:solidFill>
              <a:schemeClr val="tx1"/>
            </a:solidFill>
            <a:round/>
            <a:headEnd/>
            <a:tailEnd type="triangle" w="med" len="med"/>
          </a:ln>
        </p:spPr>
        <p:txBody>
          <a:bodyPr wrap="none" anchor="ctr"/>
          <a:lstStyle/>
          <a:p>
            <a:endParaRPr lang="pt-PT"/>
          </a:p>
        </p:txBody>
      </p:sp>
      <p:sp>
        <p:nvSpPr>
          <p:cNvPr id="28689" name="Line 17"/>
          <p:cNvSpPr>
            <a:spLocks noChangeShapeType="1"/>
          </p:cNvSpPr>
          <p:nvPr/>
        </p:nvSpPr>
        <p:spPr bwMode="auto">
          <a:xfrm flipV="1">
            <a:off x="7097713" y="4191000"/>
            <a:ext cx="0" cy="1371600"/>
          </a:xfrm>
          <a:prstGeom prst="line">
            <a:avLst/>
          </a:prstGeom>
          <a:noFill/>
          <a:ln w="9525">
            <a:solidFill>
              <a:schemeClr val="tx1"/>
            </a:solidFill>
            <a:round/>
            <a:headEnd/>
            <a:tailEnd type="triangle" w="med" len="med"/>
          </a:ln>
        </p:spPr>
        <p:txBody>
          <a:bodyPr wrap="none" anchor="ctr"/>
          <a:lstStyle/>
          <a:p>
            <a:endParaRPr lang="pt-PT"/>
          </a:p>
        </p:txBody>
      </p:sp>
      <p:sp>
        <p:nvSpPr>
          <p:cNvPr id="28690" name="Line 18"/>
          <p:cNvSpPr>
            <a:spLocks noChangeShapeType="1"/>
          </p:cNvSpPr>
          <p:nvPr/>
        </p:nvSpPr>
        <p:spPr bwMode="auto">
          <a:xfrm>
            <a:off x="6767513" y="3124200"/>
            <a:ext cx="0" cy="457200"/>
          </a:xfrm>
          <a:prstGeom prst="line">
            <a:avLst/>
          </a:prstGeom>
          <a:noFill/>
          <a:ln w="9525">
            <a:solidFill>
              <a:schemeClr val="tx1"/>
            </a:solidFill>
            <a:round/>
            <a:headEnd/>
            <a:tailEnd type="triangle" w="med" len="med"/>
          </a:ln>
        </p:spPr>
        <p:txBody>
          <a:bodyPr wrap="none" anchor="ctr"/>
          <a:lstStyle/>
          <a:p>
            <a:endParaRPr lang="pt-PT"/>
          </a:p>
        </p:txBody>
      </p:sp>
      <p:sp>
        <p:nvSpPr>
          <p:cNvPr id="28691" name="Line 19"/>
          <p:cNvSpPr>
            <a:spLocks noChangeShapeType="1"/>
          </p:cNvSpPr>
          <p:nvPr/>
        </p:nvSpPr>
        <p:spPr bwMode="auto">
          <a:xfrm>
            <a:off x="8829675" y="4724400"/>
            <a:ext cx="0" cy="685800"/>
          </a:xfrm>
          <a:prstGeom prst="line">
            <a:avLst/>
          </a:prstGeom>
          <a:noFill/>
          <a:ln w="9525">
            <a:solidFill>
              <a:schemeClr val="tx1"/>
            </a:solidFill>
            <a:round/>
            <a:headEnd/>
            <a:tailEnd type="triangle" w="med" len="med"/>
          </a:ln>
        </p:spPr>
        <p:txBody>
          <a:bodyPr wrap="none" anchor="ctr"/>
          <a:lstStyle/>
          <a:p>
            <a:endParaRPr lang="pt-PT"/>
          </a:p>
        </p:txBody>
      </p:sp>
      <p:sp>
        <p:nvSpPr>
          <p:cNvPr id="28692" name="Line 20"/>
          <p:cNvSpPr>
            <a:spLocks noChangeShapeType="1"/>
          </p:cNvSpPr>
          <p:nvPr/>
        </p:nvSpPr>
        <p:spPr bwMode="auto">
          <a:xfrm flipH="1">
            <a:off x="7839075" y="5715000"/>
            <a:ext cx="660400" cy="0"/>
          </a:xfrm>
          <a:prstGeom prst="line">
            <a:avLst/>
          </a:prstGeom>
          <a:noFill/>
          <a:ln w="9525">
            <a:solidFill>
              <a:schemeClr val="tx1"/>
            </a:solidFill>
            <a:round/>
            <a:headEnd/>
            <a:tailEnd type="triangle" w="med" len="med"/>
          </a:ln>
        </p:spPr>
        <p:txBody>
          <a:bodyPr wrap="none" anchor="ctr"/>
          <a:lstStyle/>
          <a:p>
            <a:endParaRPr lang="pt-PT"/>
          </a:p>
        </p:txBody>
      </p:sp>
      <p:sp>
        <p:nvSpPr>
          <p:cNvPr id="28693" name="Line 21"/>
          <p:cNvSpPr>
            <a:spLocks noChangeShapeType="1"/>
          </p:cNvSpPr>
          <p:nvPr/>
        </p:nvSpPr>
        <p:spPr bwMode="auto">
          <a:xfrm>
            <a:off x="1651000" y="5715000"/>
            <a:ext cx="1566863" cy="0"/>
          </a:xfrm>
          <a:prstGeom prst="line">
            <a:avLst/>
          </a:prstGeom>
          <a:noFill/>
          <a:ln w="9525">
            <a:solidFill>
              <a:schemeClr val="tx1"/>
            </a:solidFill>
            <a:round/>
            <a:headEnd/>
            <a:tailEnd type="triangle" w="med" len="med"/>
          </a:ln>
        </p:spPr>
        <p:txBody>
          <a:bodyPr wrap="none" anchor="ctr"/>
          <a:lstStyle/>
          <a:p>
            <a:endParaRPr lang="pt-PT"/>
          </a:p>
        </p:txBody>
      </p:sp>
      <p:sp>
        <p:nvSpPr>
          <p:cNvPr id="28694" name="Line 22"/>
          <p:cNvSpPr>
            <a:spLocks noChangeShapeType="1"/>
          </p:cNvSpPr>
          <p:nvPr/>
        </p:nvSpPr>
        <p:spPr bwMode="auto">
          <a:xfrm>
            <a:off x="2063750" y="3733800"/>
            <a:ext cx="1154113" cy="0"/>
          </a:xfrm>
          <a:prstGeom prst="line">
            <a:avLst/>
          </a:prstGeom>
          <a:noFill/>
          <a:ln w="9525">
            <a:solidFill>
              <a:schemeClr val="tx1"/>
            </a:solidFill>
            <a:round/>
            <a:headEnd/>
            <a:tailEnd type="triangle" w="med" len="med"/>
          </a:ln>
        </p:spPr>
        <p:txBody>
          <a:bodyPr wrap="none" anchor="ctr"/>
          <a:lstStyle/>
          <a:p>
            <a:endParaRPr lang="pt-PT"/>
          </a:p>
        </p:txBody>
      </p:sp>
      <p:sp>
        <p:nvSpPr>
          <p:cNvPr id="28695" name="Line 23"/>
          <p:cNvSpPr>
            <a:spLocks noChangeShapeType="1"/>
          </p:cNvSpPr>
          <p:nvPr/>
        </p:nvSpPr>
        <p:spPr bwMode="auto">
          <a:xfrm flipV="1">
            <a:off x="1238250" y="4495800"/>
            <a:ext cx="0" cy="381000"/>
          </a:xfrm>
          <a:prstGeom prst="line">
            <a:avLst/>
          </a:prstGeom>
          <a:noFill/>
          <a:ln w="9525">
            <a:solidFill>
              <a:schemeClr val="tx1"/>
            </a:solidFill>
            <a:round/>
            <a:headEnd/>
            <a:tailEnd type="triangle" w="med" len="med"/>
          </a:ln>
        </p:spPr>
        <p:txBody>
          <a:bodyPr wrap="none" anchor="ctr"/>
          <a:lstStyle/>
          <a:p>
            <a:endParaRPr lang="pt-PT"/>
          </a:p>
        </p:txBody>
      </p:sp>
      <p:sp>
        <p:nvSpPr>
          <p:cNvPr id="28696" name="Text Box 24"/>
          <p:cNvSpPr txBox="1">
            <a:spLocks noChangeArrowheads="1"/>
          </p:cNvSpPr>
          <p:nvPr/>
        </p:nvSpPr>
        <p:spPr bwMode="auto">
          <a:xfrm>
            <a:off x="1385888" y="4384675"/>
            <a:ext cx="384175" cy="457200"/>
          </a:xfrm>
          <a:prstGeom prst="rect">
            <a:avLst/>
          </a:prstGeom>
          <a:noFill/>
          <a:ln w="9525">
            <a:noFill/>
            <a:miter lim="800000"/>
            <a:headEnd/>
            <a:tailEnd/>
          </a:ln>
        </p:spPr>
        <p:txBody>
          <a:bodyPr wrap="none">
            <a:spAutoFit/>
          </a:bodyPr>
          <a:lstStyle/>
          <a:p>
            <a:r>
              <a:rPr lang="en-US"/>
              <a:t>+</a:t>
            </a:r>
          </a:p>
        </p:txBody>
      </p:sp>
      <p:sp>
        <p:nvSpPr>
          <p:cNvPr id="28697" name="Text Box 25"/>
          <p:cNvSpPr txBox="1">
            <a:spLocks noChangeArrowheads="1"/>
          </p:cNvSpPr>
          <p:nvPr/>
        </p:nvSpPr>
        <p:spPr bwMode="auto">
          <a:xfrm>
            <a:off x="2459038" y="3622675"/>
            <a:ext cx="384175" cy="457200"/>
          </a:xfrm>
          <a:prstGeom prst="rect">
            <a:avLst/>
          </a:prstGeom>
          <a:noFill/>
          <a:ln w="9525">
            <a:noFill/>
            <a:miter lim="800000"/>
            <a:headEnd/>
            <a:tailEnd/>
          </a:ln>
        </p:spPr>
        <p:txBody>
          <a:bodyPr wrap="none">
            <a:spAutoFit/>
          </a:bodyPr>
          <a:lstStyle/>
          <a:p>
            <a:r>
              <a:rPr lang="en-US"/>
              <a:t>+</a:t>
            </a:r>
          </a:p>
        </p:txBody>
      </p:sp>
      <p:sp>
        <p:nvSpPr>
          <p:cNvPr id="28698" name="Text Box 26"/>
          <p:cNvSpPr txBox="1">
            <a:spLocks noChangeArrowheads="1"/>
          </p:cNvSpPr>
          <p:nvPr/>
        </p:nvSpPr>
        <p:spPr bwMode="auto">
          <a:xfrm>
            <a:off x="5016500" y="3698875"/>
            <a:ext cx="309563" cy="457200"/>
          </a:xfrm>
          <a:prstGeom prst="rect">
            <a:avLst/>
          </a:prstGeom>
          <a:noFill/>
          <a:ln w="9525">
            <a:noFill/>
            <a:miter lim="800000"/>
            <a:headEnd/>
            <a:tailEnd/>
          </a:ln>
        </p:spPr>
        <p:txBody>
          <a:bodyPr wrap="none">
            <a:spAutoFit/>
          </a:bodyPr>
          <a:lstStyle/>
          <a:p>
            <a:r>
              <a:rPr lang="en-US"/>
              <a:t>-</a:t>
            </a:r>
          </a:p>
        </p:txBody>
      </p:sp>
      <p:sp>
        <p:nvSpPr>
          <p:cNvPr id="28699" name="Text Box 27"/>
          <p:cNvSpPr txBox="1">
            <a:spLocks noChangeArrowheads="1"/>
          </p:cNvSpPr>
          <p:nvPr/>
        </p:nvSpPr>
        <p:spPr bwMode="auto">
          <a:xfrm>
            <a:off x="6584950" y="4537075"/>
            <a:ext cx="384175" cy="457200"/>
          </a:xfrm>
          <a:prstGeom prst="rect">
            <a:avLst/>
          </a:prstGeom>
          <a:noFill/>
          <a:ln w="9525">
            <a:noFill/>
            <a:miter lim="800000"/>
            <a:headEnd/>
            <a:tailEnd/>
          </a:ln>
        </p:spPr>
        <p:txBody>
          <a:bodyPr wrap="none">
            <a:spAutoFit/>
          </a:bodyPr>
          <a:lstStyle/>
          <a:p>
            <a:r>
              <a:rPr lang="en-US"/>
              <a:t>+</a:t>
            </a:r>
          </a:p>
        </p:txBody>
      </p:sp>
      <p:sp>
        <p:nvSpPr>
          <p:cNvPr id="28700" name="Text Box 28"/>
          <p:cNvSpPr txBox="1">
            <a:spLocks noChangeArrowheads="1"/>
          </p:cNvSpPr>
          <p:nvPr/>
        </p:nvSpPr>
        <p:spPr bwMode="auto">
          <a:xfrm>
            <a:off x="5264150" y="5222875"/>
            <a:ext cx="385763" cy="457200"/>
          </a:xfrm>
          <a:prstGeom prst="rect">
            <a:avLst/>
          </a:prstGeom>
          <a:noFill/>
          <a:ln w="9525">
            <a:noFill/>
            <a:miter lim="800000"/>
            <a:headEnd/>
            <a:tailEnd/>
          </a:ln>
        </p:spPr>
        <p:txBody>
          <a:bodyPr wrap="none">
            <a:spAutoFit/>
          </a:bodyPr>
          <a:lstStyle/>
          <a:p>
            <a:r>
              <a:rPr lang="en-US"/>
              <a:t>+</a:t>
            </a:r>
          </a:p>
        </p:txBody>
      </p:sp>
      <p:sp>
        <p:nvSpPr>
          <p:cNvPr id="28701" name="Text Box 29"/>
          <p:cNvSpPr txBox="1">
            <a:spLocks noChangeArrowheads="1"/>
          </p:cNvSpPr>
          <p:nvPr/>
        </p:nvSpPr>
        <p:spPr bwMode="auto">
          <a:xfrm>
            <a:off x="8070850" y="5299075"/>
            <a:ext cx="307975" cy="457200"/>
          </a:xfrm>
          <a:prstGeom prst="rect">
            <a:avLst/>
          </a:prstGeom>
          <a:noFill/>
          <a:ln w="9525">
            <a:noFill/>
            <a:miter lim="800000"/>
            <a:headEnd/>
            <a:tailEnd/>
          </a:ln>
        </p:spPr>
        <p:txBody>
          <a:bodyPr wrap="none">
            <a:spAutoFit/>
          </a:bodyPr>
          <a:lstStyle/>
          <a:p>
            <a:r>
              <a:rPr lang="en-US"/>
              <a:t>-</a:t>
            </a:r>
          </a:p>
        </p:txBody>
      </p:sp>
      <p:sp>
        <p:nvSpPr>
          <p:cNvPr id="28702" name="Text Box 30"/>
          <p:cNvSpPr txBox="1">
            <a:spLocks noChangeArrowheads="1"/>
          </p:cNvSpPr>
          <p:nvPr/>
        </p:nvSpPr>
        <p:spPr bwMode="auto">
          <a:xfrm>
            <a:off x="8812213" y="4689475"/>
            <a:ext cx="385762" cy="457200"/>
          </a:xfrm>
          <a:prstGeom prst="rect">
            <a:avLst/>
          </a:prstGeom>
          <a:noFill/>
          <a:ln w="9525">
            <a:noFill/>
            <a:miter lim="800000"/>
            <a:headEnd/>
            <a:tailEnd/>
          </a:ln>
        </p:spPr>
        <p:txBody>
          <a:bodyPr wrap="none">
            <a:spAutoFit/>
          </a:bodyPr>
          <a:lstStyle/>
          <a:p>
            <a:r>
              <a:rPr lang="en-US"/>
              <a:t>+</a:t>
            </a:r>
          </a:p>
        </p:txBody>
      </p:sp>
      <p:sp>
        <p:nvSpPr>
          <p:cNvPr id="28703" name="Text Box 31"/>
          <p:cNvSpPr txBox="1">
            <a:spLocks noChangeArrowheads="1"/>
          </p:cNvSpPr>
          <p:nvPr/>
        </p:nvSpPr>
        <p:spPr bwMode="auto">
          <a:xfrm>
            <a:off x="6750050" y="3013075"/>
            <a:ext cx="384175" cy="457200"/>
          </a:xfrm>
          <a:prstGeom prst="rect">
            <a:avLst/>
          </a:prstGeom>
          <a:noFill/>
          <a:ln w="9525">
            <a:noFill/>
            <a:miter lim="800000"/>
            <a:headEnd/>
            <a:tailEnd/>
          </a:ln>
        </p:spPr>
        <p:txBody>
          <a:bodyPr wrap="none">
            <a:spAutoFit/>
          </a:bodyPr>
          <a:lstStyle/>
          <a:p>
            <a:r>
              <a:rPr lang="en-US"/>
              <a:t>+</a:t>
            </a:r>
          </a:p>
        </p:txBody>
      </p:sp>
      <p:sp>
        <p:nvSpPr>
          <p:cNvPr id="28704" name="Text Box 32"/>
          <p:cNvSpPr txBox="1">
            <a:spLocks noChangeArrowheads="1"/>
          </p:cNvSpPr>
          <p:nvPr/>
        </p:nvSpPr>
        <p:spPr bwMode="auto">
          <a:xfrm>
            <a:off x="3778250" y="4232275"/>
            <a:ext cx="385763" cy="457200"/>
          </a:xfrm>
          <a:prstGeom prst="rect">
            <a:avLst/>
          </a:prstGeom>
          <a:noFill/>
          <a:ln w="9525">
            <a:noFill/>
            <a:miter lim="800000"/>
            <a:headEnd/>
            <a:tailEnd/>
          </a:ln>
        </p:spPr>
        <p:txBody>
          <a:bodyPr wrap="none">
            <a:spAutoFit/>
          </a:bodyPr>
          <a:lstStyle/>
          <a:p>
            <a:r>
              <a:rPr lang="en-US"/>
              <a:t>+</a:t>
            </a:r>
          </a:p>
        </p:txBody>
      </p:sp>
      <p:sp>
        <p:nvSpPr>
          <p:cNvPr id="28705" name="Text Box 33"/>
          <p:cNvSpPr txBox="1">
            <a:spLocks noChangeArrowheads="1"/>
          </p:cNvSpPr>
          <p:nvPr/>
        </p:nvSpPr>
        <p:spPr bwMode="auto">
          <a:xfrm>
            <a:off x="5264150" y="4460875"/>
            <a:ext cx="530225" cy="457200"/>
          </a:xfrm>
          <a:prstGeom prst="rect">
            <a:avLst/>
          </a:prstGeom>
          <a:noFill/>
          <a:ln w="9525">
            <a:noFill/>
            <a:miter lim="800000"/>
            <a:headEnd/>
            <a:tailEnd/>
          </a:ln>
        </p:spPr>
        <p:txBody>
          <a:bodyPr wrap="none">
            <a:spAutoFit/>
          </a:bodyPr>
          <a:lstStyle/>
          <a:p>
            <a:r>
              <a:rPr lang="en-US"/>
              <a:t>(-)</a:t>
            </a:r>
          </a:p>
        </p:txBody>
      </p:sp>
      <p:sp>
        <p:nvSpPr>
          <p:cNvPr id="28706" name="Text Box 34"/>
          <p:cNvSpPr txBox="1">
            <a:spLocks noChangeArrowheads="1"/>
          </p:cNvSpPr>
          <p:nvPr/>
        </p:nvSpPr>
        <p:spPr bwMode="auto">
          <a:xfrm>
            <a:off x="2211388" y="5222875"/>
            <a:ext cx="384175" cy="457200"/>
          </a:xfrm>
          <a:prstGeom prst="rect">
            <a:avLst/>
          </a:prstGeom>
          <a:noFill/>
          <a:ln w="9525">
            <a:noFill/>
            <a:miter lim="800000"/>
            <a:headEnd/>
            <a:tailEnd/>
          </a:ln>
        </p:spPr>
        <p:txBody>
          <a:bodyPr wrap="none">
            <a:spAutoFit/>
          </a:bodyPr>
          <a:lstStyle/>
          <a:p>
            <a:r>
              <a:rPr lang="en-US"/>
              <a:t>+</a:t>
            </a:r>
          </a:p>
        </p:txBody>
      </p:sp>
      <p:sp>
        <p:nvSpPr>
          <p:cNvPr id="28707" name="Freeform 35"/>
          <p:cNvSpPr>
            <a:spLocks/>
          </p:cNvSpPr>
          <p:nvPr/>
        </p:nvSpPr>
        <p:spPr bwMode="auto">
          <a:xfrm>
            <a:off x="1774825" y="3276600"/>
            <a:ext cx="1525588" cy="342900"/>
          </a:xfrm>
          <a:custGeom>
            <a:avLst/>
            <a:gdLst>
              <a:gd name="T0" fmla="*/ 2147483647 w 888"/>
              <a:gd name="T1" fmla="*/ 483870062 h 216"/>
              <a:gd name="T2" fmla="*/ 1629250655 w 888"/>
              <a:gd name="T3" fmla="*/ 0 h 216"/>
              <a:gd name="T4" fmla="*/ 212510280 w 888"/>
              <a:gd name="T5" fmla="*/ 483870062 h 216"/>
              <a:gd name="T6" fmla="*/ 354185537 w 888"/>
              <a:gd name="T7" fmla="*/ 362902497 h 216"/>
              <a:gd name="T8" fmla="*/ 0 60000 65536"/>
              <a:gd name="T9" fmla="*/ 0 60000 65536"/>
              <a:gd name="T10" fmla="*/ 0 60000 65536"/>
              <a:gd name="T11" fmla="*/ 0 60000 65536"/>
              <a:gd name="T12" fmla="*/ 0 w 888"/>
              <a:gd name="T13" fmla="*/ 0 h 216"/>
              <a:gd name="T14" fmla="*/ 888 w 888"/>
              <a:gd name="T15" fmla="*/ 216 h 216"/>
            </a:gdLst>
            <a:ahLst/>
            <a:cxnLst>
              <a:cxn ang="T8">
                <a:pos x="T0" y="T1"/>
              </a:cxn>
              <a:cxn ang="T9">
                <a:pos x="T2" y="T3"/>
              </a:cxn>
              <a:cxn ang="T10">
                <a:pos x="T4" y="T5"/>
              </a:cxn>
              <a:cxn ang="T11">
                <a:pos x="T6" y="T7"/>
              </a:cxn>
            </a:cxnLst>
            <a:rect l="T12" t="T13" r="T14" b="T15"/>
            <a:pathLst>
              <a:path w="888" h="216">
                <a:moveTo>
                  <a:pt x="888" y="192"/>
                </a:moveTo>
                <a:cubicBezTo>
                  <a:pt x="788" y="96"/>
                  <a:pt x="688" y="0"/>
                  <a:pt x="552" y="0"/>
                </a:cubicBezTo>
                <a:cubicBezTo>
                  <a:pt x="416" y="0"/>
                  <a:pt x="144" y="168"/>
                  <a:pt x="72" y="192"/>
                </a:cubicBezTo>
                <a:cubicBezTo>
                  <a:pt x="0" y="216"/>
                  <a:pt x="60" y="180"/>
                  <a:pt x="120" y="144"/>
                </a:cubicBezTo>
              </a:path>
            </a:pathLst>
          </a:custGeom>
          <a:noFill/>
          <a:ln w="9525">
            <a:solidFill>
              <a:schemeClr val="tx1"/>
            </a:solidFill>
            <a:round/>
            <a:headEnd/>
            <a:tailEnd/>
          </a:ln>
        </p:spPr>
        <p:txBody>
          <a:bodyPr wrap="none" anchor="ctr"/>
          <a:lstStyle/>
          <a:p>
            <a:endParaRPr lang="pt-PT"/>
          </a:p>
        </p:txBody>
      </p:sp>
      <p:sp>
        <p:nvSpPr>
          <p:cNvPr id="28708" name="Text Box 36"/>
          <p:cNvSpPr txBox="1">
            <a:spLocks noChangeArrowheads="1"/>
          </p:cNvSpPr>
          <p:nvPr/>
        </p:nvSpPr>
        <p:spPr bwMode="auto">
          <a:xfrm>
            <a:off x="2459038" y="3089275"/>
            <a:ext cx="384175" cy="457200"/>
          </a:xfrm>
          <a:prstGeom prst="rect">
            <a:avLst/>
          </a:prstGeom>
          <a:noFill/>
          <a:ln w="9525">
            <a:noFill/>
            <a:miter lim="800000"/>
            <a:headEnd/>
            <a:tailEnd/>
          </a:ln>
        </p:spPr>
        <p:txBody>
          <a:bodyPr wrap="none">
            <a:spAutoFit/>
          </a:bodyPr>
          <a:lstStyle/>
          <a:p>
            <a:r>
              <a:rPr lang="en-US"/>
              <a:t>+</a:t>
            </a:r>
          </a:p>
        </p:txBody>
      </p:sp>
      <p:sp>
        <p:nvSpPr>
          <p:cNvPr id="28709" name="Freeform 37"/>
          <p:cNvSpPr>
            <a:spLocks/>
          </p:cNvSpPr>
          <p:nvPr/>
        </p:nvSpPr>
        <p:spPr bwMode="auto">
          <a:xfrm>
            <a:off x="4043363" y="3035300"/>
            <a:ext cx="2559050" cy="546100"/>
          </a:xfrm>
          <a:custGeom>
            <a:avLst/>
            <a:gdLst>
              <a:gd name="T0" fmla="*/ 0 w 1488"/>
              <a:gd name="T1" fmla="*/ 866933839 h 344"/>
              <a:gd name="T2" fmla="*/ 2147483647 w 1488"/>
              <a:gd name="T3" fmla="*/ 20161249 h 344"/>
              <a:gd name="T4" fmla="*/ 2147483647 w 1488"/>
              <a:gd name="T5" fmla="*/ 745966184 h 344"/>
              <a:gd name="T6" fmla="*/ 2147483647 w 1488"/>
              <a:gd name="T7" fmla="*/ 624998727 h 344"/>
              <a:gd name="T8" fmla="*/ 0 60000 65536"/>
              <a:gd name="T9" fmla="*/ 0 60000 65536"/>
              <a:gd name="T10" fmla="*/ 0 60000 65536"/>
              <a:gd name="T11" fmla="*/ 0 60000 65536"/>
              <a:gd name="T12" fmla="*/ 0 w 1488"/>
              <a:gd name="T13" fmla="*/ 0 h 344"/>
              <a:gd name="T14" fmla="*/ 1488 w 1488"/>
              <a:gd name="T15" fmla="*/ 344 h 344"/>
            </a:gdLst>
            <a:ahLst/>
            <a:cxnLst>
              <a:cxn ang="T8">
                <a:pos x="T0" y="T1"/>
              </a:cxn>
              <a:cxn ang="T9">
                <a:pos x="T2" y="T3"/>
              </a:cxn>
              <a:cxn ang="T10">
                <a:pos x="T4" y="T5"/>
              </a:cxn>
              <a:cxn ang="T11">
                <a:pos x="T6" y="T7"/>
              </a:cxn>
            </a:cxnLst>
            <a:rect l="T12" t="T13" r="T14" b="T15"/>
            <a:pathLst>
              <a:path w="1488" h="344">
                <a:moveTo>
                  <a:pt x="0" y="344"/>
                </a:moveTo>
                <a:cubicBezTo>
                  <a:pt x="268" y="180"/>
                  <a:pt x="536" y="16"/>
                  <a:pt x="768" y="8"/>
                </a:cubicBezTo>
                <a:cubicBezTo>
                  <a:pt x="1000" y="0"/>
                  <a:pt x="1296" y="256"/>
                  <a:pt x="1392" y="296"/>
                </a:cubicBezTo>
                <a:cubicBezTo>
                  <a:pt x="1488" y="336"/>
                  <a:pt x="1416" y="292"/>
                  <a:pt x="1344" y="248"/>
                </a:cubicBezTo>
              </a:path>
            </a:pathLst>
          </a:custGeom>
          <a:noFill/>
          <a:ln w="9525">
            <a:solidFill>
              <a:schemeClr val="tx1"/>
            </a:solidFill>
            <a:round/>
            <a:headEnd/>
            <a:tailEnd/>
          </a:ln>
        </p:spPr>
        <p:txBody>
          <a:bodyPr wrap="none" anchor="ctr"/>
          <a:lstStyle/>
          <a:p>
            <a:endParaRPr lang="pt-PT"/>
          </a:p>
        </p:txBody>
      </p:sp>
      <p:sp>
        <p:nvSpPr>
          <p:cNvPr id="28710" name="Text Box 38"/>
          <p:cNvSpPr txBox="1">
            <a:spLocks noChangeArrowheads="1"/>
          </p:cNvSpPr>
          <p:nvPr/>
        </p:nvSpPr>
        <p:spPr bwMode="auto">
          <a:xfrm>
            <a:off x="5099050" y="2860675"/>
            <a:ext cx="385763" cy="457200"/>
          </a:xfrm>
          <a:prstGeom prst="rect">
            <a:avLst/>
          </a:prstGeom>
          <a:noFill/>
          <a:ln w="9525">
            <a:noFill/>
            <a:miter lim="800000"/>
            <a:headEnd/>
            <a:tailEnd/>
          </a:ln>
        </p:spPr>
        <p:txBody>
          <a:bodyPr wrap="none">
            <a:spAutoFit/>
          </a:bodyPr>
          <a:lstStyle/>
          <a:p>
            <a:r>
              <a:rPr lang="en-US"/>
              <a:t>+</a:t>
            </a:r>
          </a:p>
        </p:txBody>
      </p:sp>
      <p:sp>
        <p:nvSpPr>
          <p:cNvPr id="28711" name="Freeform 39"/>
          <p:cNvSpPr>
            <a:spLocks/>
          </p:cNvSpPr>
          <p:nvPr/>
        </p:nvSpPr>
        <p:spPr bwMode="auto">
          <a:xfrm>
            <a:off x="7097713" y="5803900"/>
            <a:ext cx="1498600" cy="457200"/>
          </a:xfrm>
          <a:custGeom>
            <a:avLst/>
            <a:gdLst>
              <a:gd name="T0" fmla="*/ 0 w 872"/>
              <a:gd name="T1" fmla="*/ 221773755 h 288"/>
              <a:gd name="T2" fmla="*/ 1134148154 w 872"/>
              <a:gd name="T3" fmla="*/ 705643649 h 288"/>
              <a:gd name="T4" fmla="*/ 2147483647 w 872"/>
              <a:gd name="T5" fmla="*/ 100806232 h 288"/>
              <a:gd name="T6" fmla="*/ 2126527413 w 872"/>
              <a:gd name="T7" fmla="*/ 100806232 h 288"/>
              <a:gd name="T8" fmla="*/ 0 60000 65536"/>
              <a:gd name="T9" fmla="*/ 0 60000 65536"/>
              <a:gd name="T10" fmla="*/ 0 60000 65536"/>
              <a:gd name="T11" fmla="*/ 0 60000 65536"/>
              <a:gd name="T12" fmla="*/ 0 w 872"/>
              <a:gd name="T13" fmla="*/ 0 h 288"/>
              <a:gd name="T14" fmla="*/ 872 w 872"/>
              <a:gd name="T15" fmla="*/ 288 h 288"/>
            </a:gdLst>
            <a:ahLst/>
            <a:cxnLst>
              <a:cxn ang="T8">
                <a:pos x="T0" y="T1"/>
              </a:cxn>
              <a:cxn ang="T9">
                <a:pos x="T2" y="T3"/>
              </a:cxn>
              <a:cxn ang="T10">
                <a:pos x="T4" y="T5"/>
              </a:cxn>
              <a:cxn ang="T11">
                <a:pos x="T6" y="T7"/>
              </a:cxn>
            </a:cxnLst>
            <a:rect l="T12" t="T13" r="T14" b="T15"/>
            <a:pathLst>
              <a:path w="872" h="288">
                <a:moveTo>
                  <a:pt x="0" y="88"/>
                </a:moveTo>
                <a:cubicBezTo>
                  <a:pt x="124" y="188"/>
                  <a:pt x="248" y="288"/>
                  <a:pt x="384" y="280"/>
                </a:cubicBezTo>
                <a:cubicBezTo>
                  <a:pt x="520" y="272"/>
                  <a:pt x="760" y="80"/>
                  <a:pt x="816" y="40"/>
                </a:cubicBezTo>
                <a:cubicBezTo>
                  <a:pt x="872" y="0"/>
                  <a:pt x="736" y="40"/>
                  <a:pt x="720" y="40"/>
                </a:cubicBezTo>
              </a:path>
            </a:pathLst>
          </a:custGeom>
          <a:noFill/>
          <a:ln w="9525">
            <a:solidFill>
              <a:schemeClr val="tx1"/>
            </a:solidFill>
            <a:round/>
            <a:headEnd/>
            <a:tailEnd/>
          </a:ln>
        </p:spPr>
        <p:txBody>
          <a:bodyPr wrap="none" anchor="ctr"/>
          <a:lstStyle/>
          <a:p>
            <a:endParaRPr lang="pt-PT"/>
          </a:p>
        </p:txBody>
      </p:sp>
      <p:sp>
        <p:nvSpPr>
          <p:cNvPr id="28712" name="Text Box 40"/>
          <p:cNvSpPr txBox="1">
            <a:spLocks noChangeArrowheads="1"/>
          </p:cNvSpPr>
          <p:nvPr/>
        </p:nvSpPr>
        <p:spPr bwMode="auto">
          <a:xfrm>
            <a:off x="7493000" y="5832475"/>
            <a:ext cx="384175" cy="457200"/>
          </a:xfrm>
          <a:prstGeom prst="rect">
            <a:avLst/>
          </a:prstGeom>
          <a:noFill/>
          <a:ln w="9525">
            <a:noFill/>
            <a:miter lim="800000"/>
            <a:headEnd/>
            <a:tailEnd/>
          </a:ln>
        </p:spPr>
        <p:txBody>
          <a:bodyPr wrap="none">
            <a:spAutoFit/>
          </a:bodyPr>
          <a:lstStyle/>
          <a:p>
            <a:r>
              <a:rPr lang="en-US"/>
              <a:t>+</a:t>
            </a:r>
          </a:p>
        </p:txBody>
      </p:sp>
      <p:sp>
        <p:nvSpPr>
          <p:cNvPr id="28713" name="Freeform 42"/>
          <p:cNvSpPr>
            <a:spLocks/>
          </p:cNvSpPr>
          <p:nvPr/>
        </p:nvSpPr>
        <p:spPr bwMode="auto">
          <a:xfrm>
            <a:off x="4730750" y="5715000"/>
            <a:ext cx="1789113" cy="495300"/>
          </a:xfrm>
          <a:custGeom>
            <a:avLst/>
            <a:gdLst>
              <a:gd name="T0" fmla="*/ 2147483647 w 1040"/>
              <a:gd name="T1" fmla="*/ 0 h 312"/>
              <a:gd name="T2" fmla="*/ 1941388829 w 1040"/>
              <a:gd name="T3" fmla="*/ 725804914 h 312"/>
              <a:gd name="T4" fmla="*/ 236754696 w 1040"/>
              <a:gd name="T5" fmla="*/ 362902457 h 312"/>
              <a:gd name="T6" fmla="*/ 520860654 w 1040"/>
              <a:gd name="T7" fmla="*/ 362902457 h 312"/>
              <a:gd name="T8" fmla="*/ 0 60000 65536"/>
              <a:gd name="T9" fmla="*/ 0 60000 65536"/>
              <a:gd name="T10" fmla="*/ 0 60000 65536"/>
              <a:gd name="T11" fmla="*/ 0 60000 65536"/>
              <a:gd name="T12" fmla="*/ 0 w 1040"/>
              <a:gd name="T13" fmla="*/ 0 h 312"/>
              <a:gd name="T14" fmla="*/ 1040 w 1040"/>
              <a:gd name="T15" fmla="*/ 312 h 312"/>
            </a:gdLst>
            <a:ahLst/>
            <a:cxnLst>
              <a:cxn ang="T8">
                <a:pos x="T0" y="T1"/>
              </a:cxn>
              <a:cxn ang="T9">
                <a:pos x="T2" y="T3"/>
              </a:cxn>
              <a:cxn ang="T10">
                <a:pos x="T4" y="T5"/>
              </a:cxn>
              <a:cxn ang="T11">
                <a:pos x="T6" y="T7"/>
              </a:cxn>
            </a:cxnLst>
            <a:rect l="T12" t="T13" r="T14" b="T15"/>
            <a:pathLst>
              <a:path w="1040" h="312">
                <a:moveTo>
                  <a:pt x="1040" y="0"/>
                </a:moveTo>
                <a:cubicBezTo>
                  <a:pt x="928" y="132"/>
                  <a:pt x="816" y="264"/>
                  <a:pt x="656" y="288"/>
                </a:cubicBezTo>
                <a:cubicBezTo>
                  <a:pt x="496" y="312"/>
                  <a:pt x="160" y="168"/>
                  <a:pt x="80" y="144"/>
                </a:cubicBezTo>
                <a:cubicBezTo>
                  <a:pt x="0" y="120"/>
                  <a:pt x="160" y="152"/>
                  <a:pt x="176" y="144"/>
                </a:cubicBezTo>
              </a:path>
            </a:pathLst>
          </a:custGeom>
          <a:noFill/>
          <a:ln w="9525">
            <a:solidFill>
              <a:schemeClr val="tx1"/>
            </a:solidFill>
            <a:round/>
            <a:headEnd/>
            <a:tailEnd/>
          </a:ln>
        </p:spPr>
        <p:txBody>
          <a:bodyPr wrap="none" anchor="ctr"/>
          <a:lstStyle/>
          <a:p>
            <a:endParaRPr lang="pt-PT"/>
          </a:p>
        </p:txBody>
      </p:sp>
      <p:sp>
        <p:nvSpPr>
          <p:cNvPr id="28714" name="Text Box 43"/>
          <p:cNvSpPr txBox="1">
            <a:spLocks noChangeArrowheads="1"/>
          </p:cNvSpPr>
          <p:nvPr/>
        </p:nvSpPr>
        <p:spPr bwMode="auto">
          <a:xfrm>
            <a:off x="5759450" y="5756275"/>
            <a:ext cx="385763" cy="457200"/>
          </a:xfrm>
          <a:prstGeom prst="rect">
            <a:avLst/>
          </a:prstGeom>
          <a:noFill/>
          <a:ln w="9525">
            <a:noFill/>
            <a:miter lim="800000"/>
            <a:headEnd/>
            <a:tailEnd/>
          </a:ln>
        </p:spPr>
        <p:txBody>
          <a:bodyPr wrap="none">
            <a:spAutoFit/>
          </a:bodyPr>
          <a:lstStyle/>
          <a:p>
            <a:r>
              <a:rPr lang="en-US"/>
              <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t>Tipos de ciclos</a:t>
            </a:r>
          </a:p>
        </p:txBody>
      </p:sp>
      <p:sp>
        <p:nvSpPr>
          <p:cNvPr id="29699" name="Rectangle 3"/>
          <p:cNvSpPr>
            <a:spLocks noGrp="1" noChangeArrowheads="1"/>
          </p:cNvSpPr>
          <p:nvPr>
            <p:ph type="body" idx="1"/>
          </p:nvPr>
        </p:nvSpPr>
        <p:spPr/>
        <p:txBody>
          <a:bodyPr/>
          <a:lstStyle/>
          <a:p>
            <a:r>
              <a:rPr lang="en-US"/>
              <a:t>A partir dos ciclos de retroacção podem-se escrever equações de dinamica de sistemas</a:t>
            </a:r>
          </a:p>
          <a:p>
            <a:r>
              <a:rPr lang="en-US"/>
              <a:t>Equação central</a:t>
            </a:r>
          </a:p>
          <a:p>
            <a:pPr>
              <a:buFontTx/>
              <a:buNone/>
            </a:pPr>
            <a:r>
              <a:rPr lang="en-US"/>
              <a:t>L(t+dt)= L(t) + dt (RI (t-dt,t) - RO(t-dt, t))</a:t>
            </a:r>
          </a:p>
          <a:p>
            <a:pPr>
              <a:buFontTx/>
              <a:buNone/>
            </a:pPr>
            <a:r>
              <a:rPr lang="en-US"/>
              <a:t>dt= intervalo de integração</a:t>
            </a:r>
          </a:p>
          <a:p>
            <a:pPr>
              <a:buFontTx/>
              <a:buNone/>
            </a:pPr>
            <a:r>
              <a:rPr lang="en-US"/>
              <a:t>L= variável de nível</a:t>
            </a:r>
          </a:p>
          <a:p>
            <a:pPr>
              <a:buFontTx/>
              <a:buNone/>
            </a:pPr>
            <a:r>
              <a:rPr lang="en-US"/>
              <a:t>RI= taxa de entrada</a:t>
            </a:r>
          </a:p>
          <a:p>
            <a:pPr>
              <a:buFontTx/>
              <a:buNone/>
            </a:pPr>
            <a:r>
              <a:rPr lang="en-US"/>
              <a:t>RO= taxa de saída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t>Tipos de ciclos</a:t>
            </a:r>
          </a:p>
        </p:txBody>
      </p:sp>
      <p:sp>
        <p:nvSpPr>
          <p:cNvPr id="30723" name="Rectangle 3"/>
          <p:cNvSpPr>
            <a:spLocks noGrp="1" noChangeArrowheads="1"/>
          </p:cNvSpPr>
          <p:nvPr>
            <p:ph type="body" idx="1"/>
          </p:nvPr>
        </p:nvSpPr>
        <p:spPr/>
        <p:txBody>
          <a:bodyPr/>
          <a:lstStyle/>
          <a:p>
            <a:r>
              <a:rPr lang="en-US"/>
              <a:t>Equações para RI e RO em geral dependem das variáveis de nível a que estão associadas e de valores de parâmetros. </a:t>
            </a:r>
          </a:p>
          <a:p>
            <a:r>
              <a:rPr lang="en-US"/>
              <a:t>Podem também ser representadas como uma função tipo STEP (R=0 até um tempo T; R= C após T) ou recorrendo a uma tabela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t>Tipos de ciclos</a:t>
            </a:r>
          </a:p>
        </p:txBody>
      </p:sp>
      <p:sp>
        <p:nvSpPr>
          <p:cNvPr id="31747" name="Rectangle 3"/>
          <p:cNvSpPr>
            <a:spLocks noGrp="1" noChangeArrowheads="1"/>
          </p:cNvSpPr>
          <p:nvPr>
            <p:ph type="body" idx="1"/>
          </p:nvPr>
        </p:nvSpPr>
        <p:spPr/>
        <p:txBody>
          <a:bodyPr/>
          <a:lstStyle/>
          <a:p>
            <a:r>
              <a:rPr lang="en-US"/>
              <a:t>Para o ciclo logístico</a:t>
            </a:r>
          </a:p>
          <a:p>
            <a:pPr lvl="1">
              <a:buFontTx/>
              <a:buNone/>
            </a:pPr>
            <a:endParaRPr lang="en-US"/>
          </a:p>
          <a:p>
            <a:pPr lvl="1">
              <a:buFontTx/>
              <a:buNone/>
            </a:pPr>
            <a:r>
              <a:rPr lang="en-US"/>
              <a:t>POP (t+dt)= POPt + dt* (NASC- MORT)</a:t>
            </a:r>
          </a:p>
          <a:p>
            <a:pPr lvl="1">
              <a:buFontTx/>
              <a:buNone/>
            </a:pPr>
            <a:r>
              <a:rPr lang="en-US"/>
              <a:t>POPo= 10</a:t>
            </a:r>
          </a:p>
          <a:p>
            <a:pPr lvl="1">
              <a:buFontTx/>
              <a:buNone/>
            </a:pPr>
            <a:r>
              <a:rPr lang="en-US"/>
              <a:t>NASC= POP*FERT</a:t>
            </a:r>
          </a:p>
          <a:p>
            <a:pPr lvl="1">
              <a:buFontTx/>
              <a:buNone/>
            </a:pPr>
            <a:r>
              <a:rPr lang="en-US"/>
              <a:t>MORT= POP/ESP-VIDA</a:t>
            </a:r>
          </a:p>
          <a:p>
            <a:pPr lvl="1">
              <a:buFontTx/>
              <a:buNone/>
            </a:pPr>
            <a:r>
              <a:rPr lang="en-US"/>
              <a:t>FERT= 0.001</a:t>
            </a:r>
          </a:p>
          <a:p>
            <a:pPr lvl="1">
              <a:buFontTx/>
              <a:buNone/>
            </a:pPr>
            <a:r>
              <a:rPr lang="en-US"/>
              <a:t>ESP-VIDA= 60</a:t>
            </a:r>
          </a:p>
          <a:p>
            <a:pPr lvl="1">
              <a:buFontTx/>
              <a:buNone/>
            </a:pP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t>Tipos de ciclos</a:t>
            </a:r>
          </a:p>
        </p:txBody>
      </p:sp>
      <p:sp>
        <p:nvSpPr>
          <p:cNvPr id="32771" name="Rectangle 3"/>
          <p:cNvSpPr>
            <a:spLocks noGrp="1" noChangeArrowheads="1"/>
          </p:cNvSpPr>
          <p:nvPr>
            <p:ph type="body" idx="1"/>
          </p:nvPr>
        </p:nvSpPr>
        <p:spPr/>
        <p:txBody>
          <a:bodyPr/>
          <a:lstStyle/>
          <a:p>
            <a:r>
              <a:rPr lang="en-US"/>
              <a:t>Para verificar diagramas causais</a:t>
            </a:r>
          </a:p>
          <a:p>
            <a:pPr lvl="1"/>
            <a:r>
              <a:rPr lang="en-US"/>
              <a:t>escrever equações</a:t>
            </a:r>
          </a:p>
          <a:p>
            <a:pPr lvl="1"/>
            <a:r>
              <a:rPr lang="en-US"/>
              <a:t>verificar as unidades</a:t>
            </a:r>
          </a:p>
          <a:p>
            <a:pPr lvl="2"/>
            <a:r>
              <a:rPr lang="en-US"/>
              <a:t>variáveis de nível (população, stock de um recurso, conta bancária)</a:t>
            </a:r>
          </a:p>
          <a:p>
            <a:pPr lvl="2"/>
            <a:r>
              <a:rPr lang="en-US"/>
              <a:t>taxas (fluxos como os nascimentos, lucros anuais)- unidades da variável de nível/tempo</a:t>
            </a:r>
          </a:p>
          <a:p>
            <a:pPr lvl="2"/>
            <a:r>
              <a:rPr lang="en-US"/>
              <a:t>parâmetros (factores de conversão como poluição per capita; multiplicadores como factores de fertilidade; parâmetros em equações empíricas e teóricas)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t>Tipos de ciclos</a:t>
            </a:r>
          </a:p>
        </p:txBody>
      </p:sp>
      <p:sp>
        <p:nvSpPr>
          <p:cNvPr id="33795" name="Rectangle 3"/>
          <p:cNvSpPr>
            <a:spLocks noGrp="1" noChangeArrowheads="1"/>
          </p:cNvSpPr>
          <p:nvPr>
            <p:ph type="body" idx="1"/>
          </p:nvPr>
        </p:nvSpPr>
        <p:spPr/>
        <p:txBody>
          <a:bodyPr/>
          <a:lstStyle/>
          <a:p>
            <a:r>
              <a:rPr lang="en-US"/>
              <a:t>Variáveis linguísticas</a:t>
            </a:r>
          </a:p>
          <a:p>
            <a:pPr lvl="1"/>
            <a:r>
              <a:rPr lang="en-US"/>
              <a:t>em ambiente muitas variáveis podem ser expressas qualitativamente (exemplo: conceitos abstractos como valor estético de uma paisagem)</a:t>
            </a:r>
          </a:p>
          <a:p>
            <a:pPr lvl="1"/>
            <a:r>
              <a:rPr lang="en-US"/>
              <a:t>equações passam a ser expressas como regras se… então e o sistema de equações passa a ser um sistema pericial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t>Tipos de ciclos</a:t>
            </a:r>
          </a:p>
        </p:txBody>
      </p:sp>
      <p:sp>
        <p:nvSpPr>
          <p:cNvPr id="34819" name="Rectangle 3"/>
          <p:cNvSpPr>
            <a:spLocks noGrp="1" noChangeArrowheads="1"/>
          </p:cNvSpPr>
          <p:nvPr>
            <p:ph type="body" idx="1"/>
          </p:nvPr>
        </p:nvSpPr>
        <p:spPr/>
        <p:txBody>
          <a:bodyPr/>
          <a:lstStyle/>
          <a:p>
            <a:r>
              <a:rPr lang="en-US"/>
              <a:t>Variáveis linguísticas (cont.)</a:t>
            </a:r>
          </a:p>
          <a:p>
            <a:pPr lvl="1"/>
            <a:r>
              <a:rPr lang="en-US"/>
              <a:t>num contexto dinamico o problema central é a representação da memória do sistema (exemplo: para prever o tempo para amanhã não basta saber o tempo de hoje)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t>Tipos de ciclos</a:t>
            </a:r>
          </a:p>
        </p:txBody>
      </p:sp>
      <p:sp>
        <p:nvSpPr>
          <p:cNvPr id="35843" name="Rectangle 3"/>
          <p:cNvSpPr>
            <a:spLocks noGrp="1" noChangeArrowheads="1"/>
          </p:cNvSpPr>
          <p:nvPr>
            <p:ph type="body" idx="1"/>
          </p:nvPr>
        </p:nvSpPr>
        <p:spPr/>
        <p:txBody>
          <a:bodyPr/>
          <a:lstStyle/>
          <a:p>
            <a:r>
              <a:rPr lang="en-US"/>
              <a:t>Variáveis pictoriais</a:t>
            </a:r>
          </a:p>
          <a:p>
            <a:pPr lvl="1"/>
            <a:r>
              <a:rPr lang="en-US"/>
              <a:t>em problemas com dimensões espaciais (exemplo: mancha de óleo) ou problemas em que tenha sentido modelar indivíduos em vez de numero de indivíduos (exemplo: modelos predador-presa), podemos optar por representá-los pictorialmente</a:t>
            </a:r>
          </a:p>
          <a:p>
            <a:pPr lvl="1"/>
            <a:r>
              <a:rPr lang="en-US"/>
              <a:t>ver aula de autómatos celulares</a:t>
            </a:r>
          </a:p>
          <a:p>
            <a:pPr lvl="1"/>
            <a:r>
              <a:rPr lang="en-US"/>
              <a:t>base para modelos utilizados no cinema (exemplo: Parque Jurássico, Rei Leão)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t>Problemas para a aula</a:t>
            </a:r>
          </a:p>
        </p:txBody>
      </p:sp>
      <p:sp>
        <p:nvSpPr>
          <p:cNvPr id="36867" name="Rectangle 3"/>
          <p:cNvSpPr>
            <a:spLocks noGrp="1" noChangeArrowheads="1"/>
          </p:cNvSpPr>
          <p:nvPr>
            <p:ph type="body" idx="1"/>
          </p:nvPr>
        </p:nvSpPr>
        <p:spPr/>
        <p:txBody>
          <a:bodyPr/>
          <a:lstStyle/>
          <a:p>
            <a:r>
              <a:rPr lang="en-US"/>
              <a:t>Apresente um diagrama causal para um dos problemas descritos nos slides seguintes</a:t>
            </a:r>
          </a:p>
          <a:p>
            <a:r>
              <a:rPr lang="en-US"/>
              <a:t>Identifique ciclos de retroacção e a sua polaridade</a:t>
            </a:r>
          </a:p>
          <a:p>
            <a:r>
              <a:rPr lang="en-US"/>
              <a:t>Identifique variáveis de nível e de taxa</a:t>
            </a:r>
          </a:p>
          <a:p>
            <a:pPr>
              <a:buFontTx/>
              <a:buNone/>
            </a:pPr>
            <a:endParaRPr lang="en-US"/>
          </a:p>
          <a:p>
            <a:pPr>
              <a:buFontTx/>
              <a:buNone/>
            </a:pPr>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t>Agricultura biológica</a:t>
            </a:r>
          </a:p>
        </p:txBody>
      </p:sp>
      <p:sp>
        <p:nvSpPr>
          <p:cNvPr id="37891" name="Rectangle 3"/>
          <p:cNvSpPr>
            <a:spLocks noGrp="1" noChangeArrowheads="1"/>
          </p:cNvSpPr>
          <p:nvPr>
            <p:ph type="body" idx="1"/>
          </p:nvPr>
        </p:nvSpPr>
        <p:spPr/>
        <p:txBody>
          <a:bodyPr/>
          <a:lstStyle/>
          <a:p>
            <a:pPr>
              <a:buFontTx/>
              <a:buNone/>
            </a:pPr>
            <a:r>
              <a:rPr lang="en-US" sz="2000"/>
              <a:t>A diminuição da produtividade dos solos devida aos problemas ambientais provocados pelas práticas agrícolas tradicionais, tem levado ao desenvolvimento da chamada “agricultura biológica”. A agricultura biológica é um sistema de produção em que se evita o uso de fertilizantes e pesticidas sintéticos.</a:t>
            </a:r>
          </a:p>
          <a:p>
            <a:pPr>
              <a:buFontTx/>
              <a:buNone/>
            </a:pPr>
            <a:endParaRPr lang="en-US" sz="2000"/>
          </a:p>
          <a:p>
            <a:pPr>
              <a:buFontTx/>
              <a:buNone/>
            </a:pPr>
            <a:r>
              <a:rPr lang="en-US" sz="2000"/>
              <a:t>Os nutrientes existentes numa determinada área agrícola são um factor determinante da produtividade do solo. O crescimento da biomassa implica no entanto um consumo de nutrientes. Quanto maior for a quantidade de biomassa produzida, maior será o consumo de nutrientes.</a:t>
            </a:r>
          </a:p>
          <a:p>
            <a:pPr>
              <a:buFontTx/>
              <a:buNone/>
            </a:pPr>
            <a:endParaRPr lang="en-US" sz="2000"/>
          </a:p>
          <a:p>
            <a:pPr>
              <a:buFontTx/>
              <a:buNone/>
            </a:pPr>
            <a:r>
              <a:rPr lang="en-US" sz="2000"/>
              <a:t>O solo tem uma certa capacidade de regeneração, e só começam a haver problemas quando essa capacidade é excedida pelo consumo.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t>Agricultura biológica</a:t>
            </a:r>
          </a:p>
        </p:txBody>
      </p:sp>
      <p:sp>
        <p:nvSpPr>
          <p:cNvPr id="38915" name="Rectangle 3"/>
          <p:cNvSpPr>
            <a:spLocks noGrp="1" noChangeArrowheads="1"/>
          </p:cNvSpPr>
          <p:nvPr>
            <p:ph type="body" idx="1"/>
          </p:nvPr>
        </p:nvSpPr>
        <p:spPr/>
        <p:txBody>
          <a:bodyPr/>
          <a:lstStyle/>
          <a:p>
            <a:pPr>
              <a:buFontTx/>
              <a:buNone/>
            </a:pPr>
            <a:r>
              <a:rPr lang="en-US" sz="2000"/>
              <a:t>Na agricultura tradicional este problema é resolvido através da adição de fertilizantes químicos ao solo. Embora esta medida seja eficaz a curto prazo, ela vai provocar um aumento na poluição do solo a longo prazo, com consequências na produtividade. A utilização de fertilizantes diminui também a capacidade natural de regeneração do solo.</a:t>
            </a:r>
          </a:p>
          <a:p>
            <a:pPr>
              <a:buFontTx/>
              <a:buNone/>
            </a:pPr>
            <a:endParaRPr lang="en-US" sz="2000"/>
          </a:p>
          <a:p>
            <a:pPr>
              <a:buFontTx/>
              <a:buNone/>
            </a:pPr>
            <a:r>
              <a:rPr lang="en-US" sz="2000"/>
              <a:t>A agricultura biológica, pelo contrário, recorre à utilização de resíduos de outras colheitas e animais para fertilização dos solos. Contribui assim para a diminuição da poluição do solo, embora a produtividade não seja inicialmente tão grande como no caso da agricultura tradicional.</a:t>
            </a:r>
          </a:p>
          <a:p>
            <a:pPr>
              <a:buFontTx/>
              <a:buNone/>
            </a:pPr>
            <a:endParaRPr lang="en-US" sz="2000"/>
          </a:p>
          <a:p>
            <a:pPr>
              <a:buFontTx/>
              <a:buNone/>
            </a:pPr>
            <a:r>
              <a:rPr lang="en-US" sz="2000"/>
              <a:t>Outro factor que limita a produção agrícola é a ocorrência de pestes. Na agricultura tradicional este problema é tratado através da aplicação de pesticidas. Este método é eficaz mas poluidor dos solos.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t>Agricultura biológica</a:t>
            </a:r>
          </a:p>
        </p:txBody>
      </p:sp>
      <p:sp>
        <p:nvSpPr>
          <p:cNvPr id="39939" name="Rectangle 3"/>
          <p:cNvSpPr>
            <a:spLocks noGrp="1" noChangeArrowheads="1"/>
          </p:cNvSpPr>
          <p:nvPr>
            <p:ph type="body" idx="1"/>
          </p:nvPr>
        </p:nvSpPr>
        <p:spPr/>
        <p:txBody>
          <a:bodyPr/>
          <a:lstStyle/>
          <a:p>
            <a:pPr>
              <a:buFontTx/>
              <a:buNone/>
            </a:pPr>
            <a:r>
              <a:rPr lang="en-US" sz="2000"/>
              <a:t>Na agricultura biológica este problema é tratado recorrendo ao controlo biológico de pestes. Este método não é tão eficaz como o anterior, mas é menos poluidor.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t>Icebergues em Sines</a:t>
            </a:r>
          </a:p>
        </p:txBody>
      </p:sp>
      <p:sp>
        <p:nvSpPr>
          <p:cNvPr id="40963" name="Rectangle 3"/>
          <p:cNvSpPr>
            <a:spLocks noGrp="1" noChangeArrowheads="1"/>
          </p:cNvSpPr>
          <p:nvPr>
            <p:ph type="body" idx="1"/>
          </p:nvPr>
        </p:nvSpPr>
        <p:spPr>
          <a:xfrm>
            <a:off x="742950" y="1752600"/>
            <a:ext cx="8416925" cy="4343400"/>
          </a:xfrm>
        </p:spPr>
        <p:txBody>
          <a:bodyPr/>
          <a:lstStyle/>
          <a:p>
            <a:pPr>
              <a:buFontTx/>
              <a:buNone/>
            </a:pPr>
            <a:r>
              <a:rPr lang="en-US" sz="2000"/>
              <a:t>Apenas três por cento dos recursos hídricos da Terra são de água doce. Três quartos desta água apresenta-se na forma de gelo, noventa por cento da qual se encontra na Antártida. Porque não transportar icebergues da Antártida para zonas áridas como o Alentejo e utilizar esse gelo para satisfazer as necessidades de água na agricultura, industria e população?São necessários apenas alguns rebocadores e um reservatório a localizar em Sines.</a:t>
            </a:r>
          </a:p>
          <a:p>
            <a:pPr>
              <a:buFontTx/>
              <a:buNone/>
            </a:pPr>
            <a:endParaRPr lang="en-US" sz="2000"/>
          </a:p>
          <a:p>
            <a:pPr>
              <a:buFontTx/>
              <a:buNone/>
            </a:pPr>
            <a:r>
              <a:rPr lang="en-US" sz="2000"/>
              <a:t>O sistema de transportes de icebergues é atractivo porque custa um décimo da desalinização de água salgada. Rebocadores deixariam Sines com destino ao Polo Sul, onde recolheriam grandes blocos cada um com 150 metros de largura, 100 metros de altura e 2 quilómetros de comprimento. Parte importante da tarefa consistiria em cobrir os icebergues com um plástico de forma a retardar o seu derretimento em pleno oceano.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t>Icebergues em Sines</a:t>
            </a:r>
          </a:p>
        </p:txBody>
      </p:sp>
      <p:sp>
        <p:nvSpPr>
          <p:cNvPr id="41987" name="Rectangle 3"/>
          <p:cNvSpPr>
            <a:spLocks noGrp="1" noChangeArrowheads="1"/>
          </p:cNvSpPr>
          <p:nvPr>
            <p:ph type="body" idx="1"/>
          </p:nvPr>
        </p:nvSpPr>
        <p:spPr/>
        <p:txBody>
          <a:bodyPr/>
          <a:lstStyle/>
          <a:p>
            <a:pPr>
              <a:buFontTx/>
              <a:buNone/>
            </a:pPr>
            <a:r>
              <a:rPr lang="en-US" sz="2000"/>
              <a:t>Um rebocador levaria três semanas a deslocar-se de Sines até à Antártida, doze semanas recolhendo icebergues e trinta e seis semanas na viagem de regresso. Após a chegada a Sines, gastar-se-ia uma semana a descarregar os icebergues e em trabalhos de manutenção dos rebocadores antes do regresso à Antártida.</a:t>
            </a:r>
          </a:p>
          <a:p>
            <a:pPr>
              <a:buFontTx/>
              <a:buNone/>
            </a:pPr>
            <a:endParaRPr lang="en-US" sz="2000"/>
          </a:p>
          <a:p>
            <a:pPr>
              <a:buFontTx/>
              <a:buNone/>
            </a:pPr>
            <a:r>
              <a:rPr lang="en-US" sz="2000"/>
              <a:t>Em Sines, os icebergues seriam derretidos utilizando o calor da Central Térmica. A água resultante seria utilizada na irrigação do Alentejo.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t>Exploração das pescas</a:t>
            </a:r>
          </a:p>
        </p:txBody>
      </p:sp>
      <p:sp>
        <p:nvSpPr>
          <p:cNvPr id="43011" name="Rectangle 3"/>
          <p:cNvSpPr>
            <a:spLocks noGrp="1" noChangeArrowheads="1"/>
          </p:cNvSpPr>
          <p:nvPr>
            <p:ph type="body" idx="1"/>
          </p:nvPr>
        </p:nvSpPr>
        <p:spPr/>
        <p:txBody>
          <a:bodyPr/>
          <a:lstStyle/>
          <a:p>
            <a:pPr>
              <a:buFontTx/>
              <a:buNone/>
            </a:pPr>
            <a:r>
              <a:rPr lang="en-US" sz="2000"/>
              <a:t>Um exemplo clássico da sobre-exploração de recursos “comuns” é o da sobre-exploração dos recursos pesqueiros.</a:t>
            </a:r>
          </a:p>
          <a:p>
            <a:pPr>
              <a:buFontTx/>
              <a:buNone/>
            </a:pPr>
            <a:endParaRPr lang="en-US" sz="2000"/>
          </a:p>
          <a:p>
            <a:pPr>
              <a:buFontTx/>
              <a:buNone/>
            </a:pPr>
            <a:r>
              <a:rPr lang="en-US" sz="2000"/>
              <a:t>Suponhamos uma área de pesca com vários firmas a explorá-la. Enquanto existir peixe na área, o rendimento da pesca é superior aos custos. Cada firma vai achar vantajoso aumentar a sua frota, mandando construir barcos para aumentar o seu rendimento.</a:t>
            </a:r>
          </a:p>
          <a:p>
            <a:pPr>
              <a:buFontTx/>
              <a:buNone/>
            </a:pPr>
            <a:endParaRPr lang="en-US" sz="2000"/>
          </a:p>
          <a:p>
            <a:pPr>
              <a:buFontTx/>
              <a:buNone/>
            </a:pPr>
            <a:r>
              <a:rPr lang="en-US" sz="2000"/>
              <a:t>Como todas as firmas pensam do mesmo modo, o numero de barcos a operar na zona aumenta rápidamente. Deste modo, a taxa de regeneração da população de peixes é excedida pelo esforço de pesca. Naturalmente, a população de peixes começa a diminuir. O numero de barcos continua, no entanto, a aumentar porque (embora em menor grau) a pesca continua a ser rentável.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t>Exploração das pescas</a:t>
            </a:r>
          </a:p>
        </p:txBody>
      </p:sp>
      <p:sp>
        <p:nvSpPr>
          <p:cNvPr id="44035" name="Rectangle 3"/>
          <p:cNvSpPr>
            <a:spLocks noGrp="1" noChangeArrowheads="1"/>
          </p:cNvSpPr>
          <p:nvPr>
            <p:ph type="body" idx="1"/>
          </p:nvPr>
        </p:nvSpPr>
        <p:spPr/>
        <p:txBody>
          <a:bodyPr/>
          <a:lstStyle/>
          <a:p>
            <a:pPr>
              <a:buFontTx/>
              <a:buNone/>
            </a:pPr>
            <a:r>
              <a:rPr lang="en-US" sz="2000"/>
              <a:t>Quando finalmente as firmas se apercebem que a população de peixes está a diminuir e que a pesca deixou de ser rentável vêm-se com enormes frotas de barcos para a qual já não têm utilização.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t>O Reino dos Céus</a:t>
            </a:r>
          </a:p>
        </p:txBody>
      </p:sp>
      <p:sp>
        <p:nvSpPr>
          <p:cNvPr id="47107" name="Rectangle 3"/>
          <p:cNvSpPr>
            <a:spLocks noGrp="1" noChangeArrowheads="1"/>
          </p:cNvSpPr>
          <p:nvPr>
            <p:ph type="body" idx="1"/>
          </p:nvPr>
        </p:nvSpPr>
        <p:spPr>
          <a:xfrm>
            <a:off x="742950" y="1600200"/>
            <a:ext cx="8416925" cy="4495800"/>
          </a:xfrm>
        </p:spPr>
        <p:txBody>
          <a:bodyPr/>
          <a:lstStyle/>
          <a:p>
            <a:pPr>
              <a:buFontTx/>
              <a:buNone/>
            </a:pPr>
            <a:r>
              <a:rPr lang="en-US" sz="2000"/>
              <a:t>A população de anjos no Reino dos Céus está sempre a aumentar, uma vez que todos os dias chegam novos anjinhos (almas caridosas que vêm para o Céu) e os anjos vivem até à eternidade. No Inferno, passa-se um fenómeno semelhante: estão constantemente a chegar diabretes novos que nunca morrem.</a:t>
            </a:r>
          </a:p>
          <a:p>
            <a:pPr>
              <a:buFontTx/>
              <a:buNone/>
            </a:pPr>
            <a:endParaRPr lang="en-US" sz="2000"/>
          </a:p>
          <a:p>
            <a:pPr>
              <a:buFontTx/>
              <a:buNone/>
            </a:pPr>
            <a:r>
              <a:rPr lang="en-US" sz="2000"/>
              <a:t>Deste modo, tanto Deus como o Diabo têm de enfrentar um grave problema: por um lado é seu dever tentar atrair o maior numero possível de almas para os seus domínios, mas por outro lado começam a ter problemas de sobre-população.</a:t>
            </a:r>
          </a:p>
          <a:p>
            <a:pPr>
              <a:buFontTx/>
              <a:buNone/>
            </a:pPr>
            <a:endParaRPr lang="en-US" sz="2000"/>
          </a:p>
          <a:p>
            <a:pPr>
              <a:buFontTx/>
              <a:buNone/>
            </a:pPr>
            <a:r>
              <a:rPr lang="en-US" sz="2000"/>
              <a:t>Os anjos do Céu não estão livres de tentações. Os anjos que pecam vão para o Inferno, passando por um curto estágio no purgatório. Ocasionalmente podem haver guerras inferno-celestiais onde podem morrer anjos e diabos.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t>Jogo do governo</a:t>
            </a:r>
          </a:p>
        </p:txBody>
      </p:sp>
      <p:sp>
        <p:nvSpPr>
          <p:cNvPr id="46083" name="Rectangle 3"/>
          <p:cNvSpPr>
            <a:spLocks noGrp="1" noChangeArrowheads="1"/>
          </p:cNvSpPr>
          <p:nvPr>
            <p:ph type="body" idx="1"/>
          </p:nvPr>
        </p:nvSpPr>
        <p:spPr>
          <a:xfrm>
            <a:off x="742950" y="1447800"/>
            <a:ext cx="8416925" cy="4648200"/>
          </a:xfrm>
        </p:spPr>
        <p:txBody>
          <a:bodyPr/>
          <a:lstStyle/>
          <a:p>
            <a:pPr>
              <a:buFontTx/>
              <a:buNone/>
            </a:pPr>
            <a:r>
              <a:rPr lang="en-US" sz="2000"/>
              <a:t>Elabore um modelo para simular o comportamento de um ditador benevolente que governa uma antiga cidade-estado.</a:t>
            </a:r>
          </a:p>
          <a:p>
            <a:pPr>
              <a:buFontTx/>
              <a:buNone/>
            </a:pPr>
            <a:endParaRPr lang="en-US" sz="2000"/>
          </a:p>
          <a:p>
            <a:pPr>
              <a:buFontTx/>
              <a:buNone/>
            </a:pPr>
            <a:r>
              <a:rPr lang="en-US" sz="2000"/>
              <a:t>Obtem-se informação cada ano sobre a população, área agrícola e reserva de alimentos. Torna-se necessário decidir para o período seguinte qual a área de terra a semear e  as quantidades de cereal destinadas para o consumo e para a venda. É também necessário decidir qual a quantidade de terra a comprar ou vender. O cereal é a unica forma de pagamento. </a:t>
            </a:r>
          </a:p>
          <a:p>
            <a:pPr>
              <a:buFontTx/>
              <a:buNone/>
            </a:pPr>
            <a:endParaRPr lang="en-US" sz="2000"/>
          </a:p>
          <a:p>
            <a:pPr>
              <a:buFontTx/>
              <a:buNone/>
            </a:pPr>
            <a:r>
              <a:rPr lang="en-US" sz="2000"/>
              <a:t>Note as relações de interdependência: o abastecimento de alimentos para a população influencia a sua mortalidade; a densidade populacional influencia e fertilidade. Factores aleatórios como o clima podem ser introduzidos para fazer variar o rendimento e preço da terra.</a:t>
            </a:r>
          </a:p>
          <a:p>
            <a:pPr>
              <a:buFontTx/>
              <a:buNone/>
            </a:pPr>
            <a:endParaRPr lang="en-US" sz="2000"/>
          </a:p>
          <a:p>
            <a:pPr>
              <a:buFontTx/>
              <a:buNone/>
            </a:pPr>
            <a:r>
              <a:rPr lang="en-US" sz="2000"/>
              <a:t>Formule estratégias que lhe permitam manter a população estável e aumentar a sua riqueza em termos de cereal per capita e terra per capita.</a:t>
            </a:r>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809</TotalTime>
  <Words>2487</Words>
  <Application>Microsoft Office PowerPoint</Application>
  <PresentationFormat>Custom</PresentationFormat>
  <Paragraphs>334</Paragraphs>
  <Slides>44</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44</vt:i4>
      </vt:variant>
    </vt:vector>
  </HeadingPairs>
  <TitlesOfParts>
    <vt:vector size="46" baseType="lpstr">
      <vt:lpstr>Times New Roman</vt:lpstr>
      <vt:lpstr>Default Design</vt:lpstr>
      <vt:lpstr>Diagramas Causais</vt:lpstr>
      <vt:lpstr>Diagramas Causais</vt:lpstr>
      <vt:lpstr>Introdução aos modelos de simulação</vt:lpstr>
      <vt:lpstr>Introdução aos modelos de simulação</vt:lpstr>
      <vt:lpstr>Introdução aos modelos de simulação</vt:lpstr>
      <vt:lpstr>Introdução aos modelos de simulação</vt:lpstr>
      <vt:lpstr>Descrições verbais de problemas</vt:lpstr>
      <vt:lpstr>Descrições verbais de problemas</vt:lpstr>
      <vt:lpstr>Diagramas causais</vt:lpstr>
      <vt:lpstr>Diagramas causais</vt:lpstr>
      <vt:lpstr>Diagramas causais</vt:lpstr>
      <vt:lpstr>Diagramas causais</vt:lpstr>
      <vt:lpstr>PowerPoint Presentation</vt:lpstr>
      <vt:lpstr>Diagramas causais</vt:lpstr>
      <vt:lpstr>Tipos de variáveis</vt:lpstr>
      <vt:lpstr>Tipos de variáveis</vt:lpstr>
      <vt:lpstr>Tipos de ciclos</vt:lpstr>
      <vt:lpstr>Tipos de ciclos</vt:lpstr>
      <vt:lpstr>Tipos de ciclos</vt:lpstr>
      <vt:lpstr>Tipos de ciclos</vt:lpstr>
      <vt:lpstr>Tipos de ciclos</vt:lpstr>
      <vt:lpstr>Tipos de ciclos</vt:lpstr>
      <vt:lpstr>Tipos de ciclos</vt:lpstr>
      <vt:lpstr>Tipos de ciclos</vt:lpstr>
      <vt:lpstr>Tipos de ciclos</vt:lpstr>
      <vt:lpstr>Tipos de ciclos</vt:lpstr>
      <vt:lpstr>Tipos de ciclos</vt:lpstr>
      <vt:lpstr>Tipos de ciclos</vt:lpstr>
      <vt:lpstr>Tipos de ciclos</vt:lpstr>
      <vt:lpstr>Tipos de ciclos</vt:lpstr>
      <vt:lpstr>Tipos de ciclos</vt:lpstr>
      <vt:lpstr>Tipos de ciclos</vt:lpstr>
      <vt:lpstr>Tipos de ciclos</vt:lpstr>
      <vt:lpstr>Tipos de ciclos</vt:lpstr>
      <vt:lpstr>Problemas para a aula</vt:lpstr>
      <vt:lpstr>Agricultura biológica</vt:lpstr>
      <vt:lpstr>Agricultura biológica</vt:lpstr>
      <vt:lpstr>Agricultura biológica</vt:lpstr>
      <vt:lpstr>Icebergues em Sines</vt:lpstr>
      <vt:lpstr>Icebergues em Sines</vt:lpstr>
      <vt:lpstr>Exploração das pescas</vt:lpstr>
      <vt:lpstr>Exploração das pescas</vt:lpstr>
      <vt:lpstr>O Reino dos Céus</vt:lpstr>
      <vt:lpstr>Jogo do governo</vt:lpstr>
    </vt:vector>
  </TitlesOfParts>
  <Company>GASA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Diagramas Causais</dc:title>
  <dc:creator>António Câmara</dc:creator>
  <cp:lastModifiedBy>Brandkey Digital Lda</cp:lastModifiedBy>
  <cp:revision>28</cp:revision>
  <dcterms:created xsi:type="dcterms:W3CDTF">1999-11-05T20:23:33Z</dcterms:created>
  <dcterms:modified xsi:type="dcterms:W3CDTF">2021-11-22T15:51:48Z</dcterms:modified>
</cp:coreProperties>
</file>