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10" r:id="rId4"/>
    <p:sldMasterId id="2147483722" r:id="rId5"/>
    <p:sldMasterId id="2147483758" r:id="rId6"/>
    <p:sldMasterId id="2147483771" r:id="rId7"/>
    <p:sldMasterId id="2147483796" r:id="rId8"/>
    <p:sldMasterId id="2147483808" r:id="rId9"/>
    <p:sldMasterId id="2147483820" r:id="rId10"/>
  </p:sldMasterIdLst>
  <p:notesMasterIdLst>
    <p:notesMasterId r:id="rId55"/>
  </p:notesMasterIdLst>
  <p:sldIdLst>
    <p:sldId id="363" r:id="rId11"/>
    <p:sldId id="364" r:id="rId12"/>
    <p:sldId id="372" r:id="rId13"/>
    <p:sldId id="267" r:id="rId14"/>
    <p:sldId id="268" r:id="rId15"/>
    <p:sldId id="274" r:id="rId16"/>
    <p:sldId id="269" r:id="rId17"/>
    <p:sldId id="270" r:id="rId18"/>
    <p:sldId id="358" r:id="rId19"/>
    <p:sldId id="326" r:id="rId20"/>
    <p:sldId id="350" r:id="rId21"/>
    <p:sldId id="353" r:id="rId22"/>
    <p:sldId id="266" r:id="rId23"/>
    <p:sldId id="302" r:id="rId24"/>
    <p:sldId id="281" r:id="rId25"/>
    <p:sldId id="297" r:id="rId26"/>
    <p:sldId id="298" r:id="rId27"/>
    <p:sldId id="299" r:id="rId28"/>
    <p:sldId id="304" r:id="rId29"/>
    <p:sldId id="301" r:id="rId30"/>
    <p:sldId id="357" r:id="rId31"/>
    <p:sldId id="349" r:id="rId32"/>
    <p:sldId id="282" r:id="rId33"/>
    <p:sldId id="314" r:id="rId34"/>
    <p:sldId id="371" r:id="rId35"/>
    <p:sldId id="275" r:id="rId36"/>
    <p:sldId id="264" r:id="rId37"/>
    <p:sldId id="265" r:id="rId38"/>
    <p:sldId id="321" r:id="rId39"/>
    <p:sldId id="273" r:id="rId40"/>
    <p:sldId id="261" r:id="rId41"/>
    <p:sldId id="322" r:id="rId42"/>
    <p:sldId id="323" r:id="rId43"/>
    <p:sldId id="356" r:id="rId44"/>
    <p:sldId id="324" r:id="rId45"/>
    <p:sldId id="325" r:id="rId46"/>
    <p:sldId id="366" r:id="rId47"/>
    <p:sldId id="367" r:id="rId48"/>
    <p:sldId id="368" r:id="rId49"/>
    <p:sldId id="351" r:id="rId50"/>
    <p:sldId id="369" r:id="rId51"/>
    <p:sldId id="271" r:id="rId52"/>
    <p:sldId id="370" r:id="rId53"/>
    <p:sldId id="319" r:id="rId5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93922" autoAdjust="0"/>
  </p:normalViewPr>
  <p:slideViewPr>
    <p:cSldViewPr snapToGrid="0">
      <p:cViewPr varScale="1">
        <p:scale>
          <a:sx n="64" d="100"/>
          <a:sy n="64" d="100"/>
        </p:scale>
        <p:origin x="9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A2B0F-B808-4902-A4E4-DA49D07B3889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CBC64-727C-40AB-8C92-B2322592432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2842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2B26D71F-3308-4ACB-8AAF-1B589FDD51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A3C5F590-4CF4-4D42-8F34-03BFA5655C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altLang="pt-PT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0E8A8A08-F2D8-4F91-9BB7-DA0DC550F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4B58D3-582C-4A58-ACD2-B4180E857BC0}" type="slidenum">
              <a:rPr kumimoji="0" lang="pt-PT" alt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pt-PT" alt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93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D19E7-0614-4F72-84C2-4FA830281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04F7B-FEE4-44DC-BBE4-74D18E0B3766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B42DA-6F9F-4146-BB4F-6159C8E8B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2E75F-ABE7-46BE-ACFD-22B1ECC09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E17A1-B514-4BF9-A3E6-48E905EBE677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79231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9F800-BEFD-4235-AFC3-F011B79C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D6388-1157-41E8-9656-E65E6196053D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3679A-8845-449E-AB0F-F9D07A272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C1F14-B0A5-43C7-8173-F98957C6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69F8C-030C-4990-8D94-FAED76DF3029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685200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CBEDB-664A-4F68-8D41-95EA7320E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DD3E5-371A-4BC6-83D4-0CE617CD7396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083B9-873E-416A-BD83-6126D7455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F029F-CA1A-4FC4-9A8F-D8F7FAB6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A01CA-8E17-430C-AA66-A0FECE92D37D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03943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00D9F10-0816-4AD0-A9C6-913085D09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A41A8-62B8-40B9-AF6D-3C358132E71F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1E315C-8D50-494C-B2A5-A937AC61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5CBEC0-9358-4931-BB9E-8609F3B8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FFDFB0-850F-4D65-A9FD-7458ACB27FAE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457869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B73182B-75AD-4BE1-98BB-64E0D403A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2679-593D-4D7C-AD0D-997F2D163E5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23BCB7C-41C7-436D-9C50-4D4C5012C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1E47E81-9783-477A-BA5C-4F2E79ED0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CD5AF-1C43-4607-B264-B5CDBEABB66D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407849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9AED083-5483-48CA-8107-2A0DFB0C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A8AEA-ED7F-431B-A59F-6228AA653B1F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BAFED05-33E1-453C-8F70-30E2691BD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EA7E18F-5CBF-403F-8716-EA80EDC95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08F256-45CA-4949-8857-B8616F94F05E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926320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5629DC3-0649-49C1-8EC8-E7A63497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5390F-8BF3-428E-8476-23D0617A42CA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3E4394A-1937-4970-A48D-34A606D5B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1153C46-C129-4451-8B96-083C24F8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827F9-E7AB-49FA-95B4-8A2014AA5B5E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332205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B6E28C-CE72-4200-9351-965A96CDA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A0972-11A5-4074-8716-5EB1DE61A91B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24C758D-E6F6-4C03-9CC4-FCF0B1E99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A26C29-AF38-4860-A7E6-E1AC62A9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A92D7-FB14-474F-9F44-80AB9C7C2B04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42266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25C2F2-FB80-4C52-B005-31B77AAA5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4CABF-F753-4271-8AD3-1B6E8A0E0807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1FA89E-5903-43F6-B4F8-519792E10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02177AE-4D1B-4F78-BD00-195DB703A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40A57-21AB-47A2-8577-BBDA86840D3E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8739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5EDD4-CA16-4CFC-9ED9-6BBEB056F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84221-F97F-49B3-9841-7AA67292CB93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82B7E-4077-47C4-B96D-2A1C6A533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74ABF-1626-41E5-9D7F-823542CFB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6DB438-C7B7-44BD-908A-D9878462DFE4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571779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6BF13-5AAE-4256-9D91-6AEE1DB4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23A43-CC7F-4332-B96E-AAA1E2ED5415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96FD9-C8EE-4C1C-BF9C-924F6C2E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D535F-ACF5-4F5F-96E2-2FA57DD86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6BD6D-3278-4E2B-9C96-F63A8779BA03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140628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158EB-54CE-4748-ABFB-4AB5E3E35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563B3-E070-47B6-81AA-134A9FC890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D3A91-1479-49A5-B478-D1F11A67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539CE-4304-4EAC-8663-38C6E9828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E297D-B96F-4669-8E66-4C685E5F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5296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9D965-9BA3-4086-809C-2B21D5FDA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672C2-D60C-4E34-966B-28061758E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9CDDE-C6D9-4598-BF3F-43652C9AD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DDC46-EE28-4AD9-A83D-203F3662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103D4-B066-4CC4-97E7-8A44F0456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1784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D3B9-D3E8-454F-98E1-98731E311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90EF3-4F29-4985-8E4E-BBC3BB8D2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BA870-9294-4D17-AFA2-4E4A3F10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DE990-FD91-4A98-B550-940C2A16C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3E548-5FA5-45DC-8BBE-8A715B66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873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10884-E35E-4BCA-880D-BB34E33F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D7150-21CA-41F7-A896-4243D1B48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AE3F9-101C-413B-AD63-8B678EB16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AA867-680D-432B-8638-FDD615EA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11058-7B64-427A-89A6-2B166F53F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0ACAC-DB83-4036-A723-C0E33B04C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519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37F0-D08E-4AFC-A30F-729EB671A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45FA5-D72E-4FA5-AD1C-E1976D2F8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B3B9A-9BB9-4A2F-AED4-D268144FE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A1972-7F61-435E-B0B9-B55E2EAE1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FA3F77-9BA9-46C5-8099-E6720BF1FB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5A1A56-3E93-4CFA-9222-A8A9C10E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EB40AE-CB7D-403E-9D80-82A10913E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619C50-1014-4EF7-AF7E-320B90C76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3675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39779-3D9C-4089-A40F-2C2ADA34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E976E9-7397-4D6F-8AA0-FC781390D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5B533-0760-4747-A364-4C173D56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CBC29-EC96-4E8B-9E80-3782A0672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802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1F8773-7863-4A63-A683-AA87C69AA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BF9A1D-CA23-4F9B-B4D9-D7D85A05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2FFD9-56DC-4BBA-A670-BF826FB9B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3875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CA8FA-CE83-49D7-AC7E-1723D0C6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2342B-0413-400C-9671-23786D53D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2C30C-08B9-4A46-902F-A8B0F08F3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A3B42-1436-41C2-A9B4-84D8C704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41D67-2660-49FA-9805-8E6E51AE6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4F84B-E2FF-4FC5-A626-361607A06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7382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8AD2-3D6C-483E-BC57-9AB25374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BAE1CD-BFA6-4363-9649-B15338977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ADFE4-2E10-4C8E-A1A9-5313D0C55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71E6F-DDEF-4DD7-A2DE-BFEF0273B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A6F52-A8B6-40A1-A4C3-9C438350E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6DC45-5501-4774-A345-41DC35420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7369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2EA11-E24A-4494-9456-087338221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F6CA7E-531A-4A7F-A90D-2849060EA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B455E-1929-42E9-A14F-CD1B1891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2BDA6-F625-4B4F-8EA0-98A6127B7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3704A-0776-435C-AA4C-30785470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733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7DBA4D-B4E5-4676-9C39-A0267C843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220197-DA28-48D7-A450-0361A6D63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2756B-4A88-40CB-AE2F-CA9E2C169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7713B-88FD-42EE-8415-17542A4F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4FA76-81A2-4376-9BBB-2419D99F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1986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91425" tIns="91425" rIns="91425" bIns="91425" anchor="b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967573"/>
          </a:xfrm>
          <a:prstGeom prst="rect">
            <a:avLst/>
          </a:prstGeom>
        </p:spPr>
        <p:txBody>
          <a:bodyPr lIns="91425" tIns="91425" rIns="91425" b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5">
            <a:extLst>
              <a:ext uri="{FF2B5EF4-FFF2-40B4-BE49-F238E27FC236}">
                <a16:creationId xmlns:a16="http://schemas.microsoft.com/office/drawing/2014/main" id="{4913EBD2-1CA3-4238-B200-7DDC50D09A62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1408834" y="6332538"/>
            <a:ext cx="732367" cy="525462"/>
          </a:xfrm>
        </p:spPr>
        <p:txBody>
          <a:bodyPr lIns="91425" tIns="91425" rIns="91425" bIns="91425">
            <a:noAutofit/>
          </a:bodyPr>
          <a:lstStyle>
            <a:lvl1pPr>
              <a:defRPr/>
            </a:lvl1pPr>
          </a:lstStyle>
          <a:p>
            <a:fld id="{49788C8A-834C-49B9-8377-8FC2510C4B63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2931137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668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362200"/>
            <a:ext cx="50800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362200"/>
            <a:ext cx="50800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62696-32F0-4FB9-BF6D-347F9FE2CA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E6DFB0-6086-4DA1-857D-4A018BF690C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175585-DE1D-4D78-8029-F1F001B5C87B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07023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1AECF-285C-417A-A14B-C03B78B1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7D08B-15F5-4295-B630-3ACF2375768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E2E30-B379-4886-969F-D341D48DB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AD2D3-E40E-44CF-AD16-B12087DA1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5CAA9-548A-4209-8958-64ECED73F1A7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8640173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43F94-F3BE-477A-B99E-7C3EBFBE2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241A3-22F7-483D-819D-1399608D702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93E36-7F95-4E2E-A6DF-B5BA69B0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303BC-477F-4C22-9EC1-E99ED9A4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BF0FF-0097-428E-9EDA-8BBC9B366751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7244701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3266C-2EDD-46DD-8F28-108B22D9F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FA0D4-59BC-4E84-8671-2A6C2B6C5280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CA899-1923-44A4-8907-7A0C33BE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E1E9B-7BB6-48DC-9669-698C9C12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80B20-CB8D-471C-B71E-B73461E92BAA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7252642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414991-64E2-44C8-9644-FCAE9F63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EAC59-5DB7-4843-9ECB-B077AE5D4D77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D4D3E9-A122-43BA-B87C-4F5A24D7B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AFBB12-0F4E-4B6B-ACEF-927AC79C2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572AA-47C6-4AF8-81AF-AAD401191348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655316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D66162E-1EE7-4415-B7C2-41B0467C7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7CD6-1A4E-4AC8-9081-E1360FF5EF9D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C90624F-6895-468C-8ACB-C83359D2F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73FD14-EDDB-42C3-8D68-A6FC13AF5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60EA8-D56B-4AE3-B0E3-EBC03FB3FA2E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1793713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B0C2D93-812D-4DCC-8C8E-EE08CB15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A03FE-2595-4152-8491-CD5FB68C4A60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D92E86-BA83-4FFB-9F38-605500B3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A373267-3A2E-4213-B743-4A4E4ADD9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E0ACF-0B21-4FB1-A8CE-D4C82C05B992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5695817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4FB383-2BEF-4A81-B8C3-9E1AB4B0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6126B-032F-4CF3-8D34-B6FAEA94457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41B7BDF-EEC4-4DD8-9C09-562F8B936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9B790A0-47B6-443F-A61F-5F6E55CB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52044-7788-46FD-861F-B0F21DF9743F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65030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D8CD5F4-429C-466A-A839-864FA6AB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B5411-9FD7-415A-86B2-963BFA781617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1D569A-9316-42A5-8FCD-E4E40013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694944-2DA8-4347-A730-F4A95702F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92B52-5ED9-4EBF-84F0-9CFC905816C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2829337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F31EEC-92F9-4BBF-B79F-D7DFCE7E7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D1AF4-8D28-456B-8B8A-AAE45911AF8F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7374E0-00A2-4A46-A851-82C28DF75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9AF0FF-8528-4EA6-9999-23661469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79C09-BAC3-4356-AFEB-9A353B058F77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0332552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3199B-D3EA-4239-AEDC-B4B6B2B2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7465C-5A92-4B41-9F80-12AA2F54033F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0B38D-56AC-4236-B395-FF1B95DCF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9F039-66F8-4B83-AB13-34F9E543F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BC7C8-12D6-4E60-A766-019A053DE06D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8962963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0403E-8663-4C42-8977-F0632703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039D9-F629-481B-8E5C-6468B845EABB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67D73-E500-4110-B435-1D4B8B52A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96695-DDE0-4216-9AEB-FFF1E18FD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701B5-0DCF-4023-921D-9A80D721958A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7818803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3F030-E22A-4274-8080-073AFAB0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E0F67-97D6-4408-B61A-9607A739A897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30754-1404-4F8C-8903-8016F3EF0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C61EA-BF91-4968-B5C5-02BEB964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37ECA3-B215-4B52-95FE-C2302259464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6938394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6BFDC-70B7-48AA-984D-F65ACBCFE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565F0-58F9-435A-983E-31C671D02917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FB15F-C783-4A85-B744-93749E6CD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DD4DD-BBDB-49E0-8590-480132E0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C8AB2-12A1-4C9D-A61E-79A29B82B6B2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7001607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6F7E2-974D-48C8-97D7-30BB5C001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E6AD0-7F24-4F30-801B-2A929B0F14EB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128BC-9857-4407-9FC3-180302579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643B9-0031-4998-8314-A76344B9E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E5036-2987-4FEF-9809-C3E1CB3C1A12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7386259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5C6DE7-50F5-4744-A040-705282893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9EF7D-6956-4536-B2FD-482045FED56D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D374B1-13A9-4678-9153-EC91D057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20A001-D78A-4967-BD2F-C19EC23AA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E9D84-7BD1-4E6F-8869-A778D3D36B0F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9299891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A505314-8EF3-4C79-9F5F-AE04474D2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258C8-4E24-4585-A245-3062EB005C2A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6BDD990-211E-4089-B8C6-86D983B01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FC93896-E389-4A32-BEBD-A65D9C5B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6A1AF-ACFB-4E6D-8E12-2201C03F0C8F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4609700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C33574F-372B-4674-A4C4-3584C70F4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ED87F-1736-441C-88A5-6D222E0A99E7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021B08A-2618-4695-B2B5-3BF2538BF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7FE411E-AF3F-44F9-B010-BD463C1B7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BE697A-66B5-407B-B6F6-ED9288A682E8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7592334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22C88CF-6706-45C8-AA3C-3E0E115A9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69D76-9929-4DFA-9DC7-1CF15B214374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7740F1A-3578-4445-B0E6-8E6F3219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C080BF0-76BD-4396-B581-FEEAE1C66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E1C4C-8174-4372-A025-7FDC2D0C2354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2183184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700F71B-F3F8-4F7D-941C-54158E90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812A3-3CCD-4CA9-9552-453A0F52EB7B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DC3CF7-C1A9-4F54-88B1-E490941DE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F1164F3-5F11-43C7-9F1B-C40BA9BE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906BE-537B-402A-BB93-077D9EAF2ECA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8053532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247A05-3C50-4C8F-B43C-3106C6095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953CE-760C-4B06-81E2-E820EF0FB41F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D9DFC92-0D39-4F65-8BC4-421451C5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A96855-DE28-4605-81FA-96038330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09BF0-77F2-4300-90C1-2FB0D6DD64BE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652388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AE73A-5319-4E38-98CB-19D5DF96E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CD6EC-A49A-4E98-B12C-5D43F96C1D4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951DA-23B2-4E8D-9B16-9CE881CB6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B8CE3-BB33-4FA1-BDD6-ABA5F84A0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73FC4-76FD-426B-8364-0271136EE6EF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1606973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95378-5FF9-4A50-8C3B-D53A3B3B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26BFE-320A-4423-AE62-B805D3419864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66A96-801A-40D9-924A-CF8A46006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6107A-2CCA-487B-8298-72351FB41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A7E18-A030-4813-A43E-9A1D8A16AE3A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975563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CD855-E4E8-4770-BF15-43FC69A3CB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AA1777-E05D-407F-8283-DC9896C8FF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36E3E-63EB-47A9-8E2F-F3C615A91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E11FF-5EB8-4642-A36A-94C6C805C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726E2-8492-4CC0-B605-A49F01F6B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41624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A49E6-A08A-4AD1-801A-7C4E9D45C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6BD58-660F-4745-B30C-ACFF74261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1B11E-B0AF-4DEA-9DF8-348B535A5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ECDBB-5BA2-4EA3-BCBA-5E006CC4A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5125F-D4CB-4320-9300-FFEC76F5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8974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B9817-AFA5-4DCC-B1B3-B9C100C3B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5197E-224D-4D9B-9A73-8741C8CE7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A0086-1744-4701-9273-8CC5982BA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E458F-ADEC-4584-B953-62BC84041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A26FE-E1E8-4D23-B784-8DD532730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0561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98453-AFCA-426C-BFA6-C0CD4CB26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0A6EA-B44A-4FF6-96D3-1A4EF0EDD6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3F9AE9-9D09-4E25-BAB8-D537AA283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81D23-91DA-4AF2-95BA-3E2A1C04B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6EEDE3-A7E2-473B-B828-133B15C9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318BB-BAC2-4AD3-A41D-9C9D51F0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93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A49D3-8C77-49FB-B028-1146BE567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3E0AB-0A3C-4B06-A699-E6705AA31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7E279A-7195-404F-831F-AC42FD431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6F2189-DDA7-4E8C-B305-C1855D0322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8E8883-895E-4790-80D5-68A10ED7B3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931EF1-68E5-4D65-8EBD-66D2587B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05EC2B-A415-496D-B573-9AC2E4C5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FFDCCB-353C-4915-B236-57555028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20973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BF480-5CCF-4022-AE11-FBE606558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96312-701A-478E-88B2-C4E07C5A6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2121B0-9EDC-4083-8B57-5FA01BC0C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DF4E2-1E3F-44E4-A8A6-6852FD9FA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46235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8C7403-FDF0-49FF-BC2A-6F1D6B04B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97F59-31A6-4CB6-98E3-589C0899F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36A52-6C46-4C31-BBD7-EADA04648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84843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E3710-DA03-409E-A137-640CDE413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1B3F9-EF7D-425C-823C-546BCA25D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65FC3-FE1E-4083-B2FE-1694F48D7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BE6B0B-5E1A-443F-A453-ECCF4AA9A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53E7A-FD9B-40FC-A0CC-868E80B26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E281E0-48B1-474D-B714-FCEADB19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52717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1797E-FFBB-49A4-8834-000B8272F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3FC1AC-87DB-409C-9E6D-B460825CBD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AB28F-00C8-4647-AA76-6BB9F4D56A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01DB9-E52A-4AE9-9647-E95FD488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32D8FA-5B00-4D56-AC2D-0285F5EDC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3C485-208F-4A3C-94EE-9EC468105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58296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1D6D3-7910-4552-AF09-9E5762FC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261864-2671-47D6-AC74-9BC56F4B2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14A65-96C5-40C5-8CD9-D14B55A3F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66532-717F-4865-A61E-5191E6705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F3DFA-E806-4815-B145-FAB6617C9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021667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437718-B16A-4665-9F25-F8194C0CE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86B0A4-3C15-4F3E-BEC9-8C358D539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5DED7-5531-47B1-A6E1-261895AE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888F1-F120-4717-8DEE-3F5228B3D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1925B-90B9-49AC-A7EE-3012EBFD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4324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A522D-4829-418C-9FD8-28F10C6A1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A91EA-CBCB-4754-9419-74BD5697C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61E2C-6CC5-4996-8312-3E61A7447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E7912-7DDA-4B04-A07B-F9F12ADF1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6D314-DF3C-478C-A3F0-AD017524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64147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67DD-D0ED-4198-896A-88A1D55B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59F8B-9D3D-441E-B01B-FF5EF63C6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815E7-0E77-49D1-A985-E503DE172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44716-6CAB-4FAC-B4A7-0BC4A24B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6B3D0-B56F-4209-89AF-01F409D12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78196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AF47-2536-4CBC-8E69-CBC0EB462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D890A-4395-4BE3-8105-8FA875118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0137-3F62-4A08-BE4F-67C68F5C7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98757-E408-49A3-8D0A-31C79DE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0A7FC-538D-4F1D-BD3C-F30DE3EF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7361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EA376-44C4-454A-9AB6-F3AB04A0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8CD84-9CC7-4074-B281-CC100354E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0D7CC-6023-4B89-82B1-39453018D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69F03-F9D1-4A7D-8D06-88EA4ABDF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7FB7C-3E48-47F3-A8E2-AF677F20F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244FA-842F-41E1-A246-0E7F5A9B7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8131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E5ED-6729-4BF4-8227-BAB8670C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16999-1497-4234-AD21-1F2AE8014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70716-2492-40C3-A377-05EA611B9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7A6D3B-13D1-450B-9944-FB483E070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8A0EAE-133A-4DEA-B7C1-01A618CAA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1EA968-F4BF-4B96-BD9B-A325AC03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CD70C2-941E-42F8-A996-FD57F3DCB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F0DB25-2335-464B-9980-F45AF3B4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12461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AA307-454B-40BF-9F87-94EBC8A62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599EC4-7463-4C1F-807E-EECDFA59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251A3-75B2-4D23-931D-678C6520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C5624-BCE6-4E62-98A5-DB5828B4A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01523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BB2196-CABD-4EFA-9D86-2E8295F69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80BC15-1035-415C-B44F-A818241F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2D653-A206-4ADF-AB4F-057DEB67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81498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5750-9100-4AD4-B177-61A7AE37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F8828-3D89-4E98-9B67-7C2D5DFD2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3B972-201C-470D-A728-898CCFAF4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38589-3BBB-4A53-9EE4-D3034967C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29C10-4544-4F1D-9E14-97FBD40A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A4926-3DE8-41E1-A623-1F0396BD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20820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1E1A-5C4D-4C90-92A2-039558347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0B7357-47AD-4CCB-AD70-9E93A4C853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32962-89A3-4B21-9BEC-E9BEC4001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4050B-E5BB-4764-8F84-33D29A262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FA4C-2ECC-4B49-A04F-974D24F6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87B4E-D1A1-46AC-A096-86F1BDAA4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41319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9F9F4-CEC8-420B-8B71-8041D7A1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7E832B-7CE5-47E5-875D-415BE421A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D22BC-88E4-4019-911F-07F31D26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23758-56B7-47DB-8BF8-93DA7BED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0ABFC-0BF7-4E6F-BFA7-B1282142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14773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7896EA-F067-4E3F-86F7-305A02EEA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255E8-C8A2-40D0-BB5E-7DB71A8E0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3D1C2-F5EE-4DDB-BDCB-EA8C1308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9D8AC-B571-48B8-BCBE-0AC4A50AA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E2135-F515-4BAA-AD81-22DFD6AA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8005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33" y="1079500"/>
            <a:ext cx="9093200" cy="55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32000" y="2209800"/>
            <a:ext cx="43688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6604000" y="2209800"/>
            <a:ext cx="4368800" cy="3962400"/>
          </a:xfr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39761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9BEBE-C36F-4BCD-9A5C-37A0D8907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6CE676-8E22-4F01-BE88-E0CF62C70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0E9C1-21AE-4EA4-AA8D-6C968C986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9D053-9ABC-43DF-A2F8-3BEC24B0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FF6DE-152C-4588-9F3A-386F71BCD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75720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9182B-C0B1-4951-AE2B-27CA3288E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83543-B522-4C40-8001-0576E7873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93823-42EA-4C47-9C92-D439EB5B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62927-FFD5-44D8-9C33-A32856154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C52FF-BCC9-4852-B675-A006B784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072686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43BF7-09BA-4983-AFAA-391777EC8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3E919-0224-4F33-9B91-EB3E9FF21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23B44-B61D-4436-A194-286AD69DD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0D6FB-3FB8-48C4-B692-192D449C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3EB8E-2B50-400A-916D-06FD7EA93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18041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E0EFF-14F8-40A5-9662-5085FAC65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A2803-8FBC-4731-A605-E53A44B4B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DED49-A356-4E54-BD2A-728A1EDBE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53A40-3424-4359-AED7-EF1AFDE3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BC8DD-EE10-4919-AA8C-4D1948319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49AA97-258B-4531-A7B3-EF57C1CF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4455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8C190-AEA5-48B2-8196-4E2FF1961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73A1A-FECF-4F2C-AB14-4EAF9B99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13EB1-E3F4-4F0E-B7F7-9A36F8D1A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985C68-81E4-4826-B841-C527D6E279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66D4CA-2401-410B-92E7-FFDBD30F3F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CC221E-D493-4185-8A0D-C69AF94B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27CA5F-DD52-4EDB-89A6-4963892EB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2F7A2D-74FF-4D3E-8D8D-CFF906C2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03834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3570-C831-4697-A469-1ECC1F813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F7911-890A-4B21-A08C-8B8095BCA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1DC91A-9840-49D6-BE1B-222218F36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9F95C2-8439-4061-9C24-FAB027649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18569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58355D-01B1-4D6D-B088-38E64A4D7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571685-BAE6-4174-B76E-1EF2AE4B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38F1F-1314-4312-8D10-AC5A5CD73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2153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4E3D1-5C40-465B-8719-DB907DA50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4A4EA-2C9C-4D80-9782-23F58399F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AD0DD-E430-44FE-A4C1-09D8AC519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99AB1-84F6-4F6D-9BF8-69A864C1B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D1E26-1A9D-402B-8505-3CA54A84F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283C7-9632-43CD-B329-3D87A2A6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35519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DC72-95C7-480A-9140-392FBFB6A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3E126-79B0-4272-8608-6E7257F84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FBC76-49F4-46F7-88A4-CBBB43E63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251E6-8CB4-4376-AF7F-0AC7353EC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C3744-CE56-40B9-AE7A-6154302F9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2018C-98EA-4B98-BA10-12D54EA13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66856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7442E-1721-4456-9915-5B7E02748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C59CED-893A-49C1-8502-D83F149A7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D5B52-6332-4DDD-AD87-548DB6A0F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0CBDD-46DB-4A06-B407-7E73822BE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0A4CA-0B66-41C3-BBFA-4A7B2443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65435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EB53D2-0E02-459B-8243-36CDE6872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32F9D-30BF-4DAA-8536-50AD7D9A0A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7D81C-9AA8-4543-8841-4842C44BA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9ED38-1BBA-4C96-B873-E482F3E45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ED0EE-B870-4EFA-A9CB-34103E10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17773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údo geral">
    <p:bg>
      <p:bgPr>
        <a:blipFill dpi="0" rotWithShape="1">
          <a:blip r:embed="rId2">
            <a:alphaModFix amt="15000"/>
            <a:lum/>
          </a:blip>
          <a:srcRect/>
          <a:stretch>
            <a:fillRect t="-40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5143FEB-97F3-4185-9E3D-C43AC1DA887B}"/>
              </a:ext>
            </a:extLst>
          </p:cNvPr>
          <p:cNvSpPr txBox="1">
            <a:spLocks/>
          </p:cNvSpPr>
          <p:nvPr/>
        </p:nvSpPr>
        <p:spPr>
          <a:xfrm>
            <a:off x="1890132" y="6335712"/>
            <a:ext cx="2413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/>
              <a:t>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9046C6C-CCC7-4594-93E8-2995256A93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3744"/>
            <a:ext cx="8569349" cy="854306"/>
          </a:xfrm>
        </p:spPr>
        <p:txBody>
          <a:bodyPr/>
          <a:lstStyle>
            <a:lvl1pPr>
              <a:defRPr sz="2400" b="1" baseline="0">
                <a:solidFill>
                  <a:srgbClr val="192AEA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br>
              <a:rPr lang="en-US" dirty="0"/>
            </a:br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linhas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8F26A-D045-4A39-8B89-5F58EDDE1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65" y="1052736"/>
            <a:ext cx="11522075" cy="5124227"/>
          </a:xfrm>
        </p:spPr>
        <p:txBody>
          <a:bodyPr/>
          <a:lstStyle>
            <a:lvl1pPr>
              <a:defRPr sz="2400">
                <a:solidFill>
                  <a:srgbClr val="373E47"/>
                </a:solidFill>
              </a:defRPr>
            </a:lvl1pPr>
            <a:lvl2pPr>
              <a:defRPr sz="2000">
                <a:solidFill>
                  <a:srgbClr val="373E47"/>
                </a:solidFill>
              </a:defRPr>
            </a:lvl2pPr>
            <a:lvl3pPr>
              <a:defRPr sz="1800">
                <a:solidFill>
                  <a:srgbClr val="373E47"/>
                </a:solidFill>
              </a:defRPr>
            </a:lvl3pPr>
            <a:lvl4pPr>
              <a:defRPr sz="1600">
                <a:solidFill>
                  <a:srgbClr val="373E47"/>
                </a:solidFill>
              </a:defRPr>
            </a:lvl4pPr>
            <a:lvl5pPr>
              <a:defRPr sz="1600">
                <a:solidFill>
                  <a:srgbClr val="373E4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6B2B2-3D8B-4DB0-8BD9-CF7500333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929" y="116297"/>
            <a:ext cx="1479711" cy="791753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7B6357D5-B15C-45CD-8D1D-3E1C9259A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5" y="5477296"/>
            <a:ext cx="715617" cy="12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47B25FBF-3AD3-4053-9BA4-F5DBB4D33A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73196" y="6308725"/>
            <a:ext cx="883842" cy="549275"/>
          </a:xfrm>
        </p:spPr>
        <p:txBody>
          <a:bodyPr/>
          <a:lstStyle/>
          <a:p>
            <a:fld id="{64D69B82-2D39-40F5-B6E7-1FC564A3301E}" type="slidenum">
              <a:rPr lang="pt-PT" smtClean="0"/>
              <a:t>‹#›</a:t>
            </a:fld>
            <a:endParaRPr lang="pt-PT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86822F6-7630-4AD5-B348-B5C2E3A8C50A}"/>
              </a:ext>
            </a:extLst>
          </p:cNvPr>
          <p:cNvSpPr txBox="1">
            <a:spLocks/>
          </p:cNvSpPr>
          <p:nvPr/>
        </p:nvSpPr>
        <p:spPr>
          <a:xfrm>
            <a:off x="7772400" y="6321648"/>
            <a:ext cx="3200796" cy="536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6E85F4"/>
                </a:solidFill>
              </a:rPr>
              <a:t>Nome do </a:t>
            </a:r>
            <a:r>
              <a:rPr lang="en-US" sz="1000" dirty="0" err="1">
                <a:solidFill>
                  <a:srgbClr val="6E85F4"/>
                </a:solidFill>
              </a:rPr>
              <a:t>Programa</a:t>
            </a:r>
            <a:r>
              <a:rPr lang="en-US" sz="1000" dirty="0">
                <a:solidFill>
                  <a:srgbClr val="6E85F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4236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72">
          <p15:clr>
            <a:srgbClr val="FBAE40"/>
          </p15:clr>
        </p15:guide>
        <p15:guide id="4" pos="6335">
          <p15:clr>
            <a:srgbClr val="FBAE40"/>
          </p15:clr>
        </p15:guide>
        <p15:guide id="5" pos="7469">
          <p15:clr>
            <a:srgbClr val="FBAE40"/>
          </p15:clr>
        </p15:guide>
        <p15:guide id="6" pos="211">
          <p15:clr>
            <a:srgbClr val="FBAE40"/>
          </p15:clr>
        </p15:guide>
        <p15:guide id="7" orient="horz" pos="28">
          <p15:clr>
            <a:srgbClr val="FBAE40"/>
          </p15:clr>
        </p15:guide>
        <p15:guide id="8" orient="horz" pos="216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89A4E-4F3B-46DD-B1F9-52E30FE48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D6D7B-A0CC-42F9-92F3-2213489CE15B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EFB0A-880B-4D25-B0C4-FC9935C37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D7A28-07E7-4E3E-9F1B-B91EEA4C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C4A1C-534B-479E-BE7E-CE09E8A138E4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7529517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4B9B4-E24E-413F-B762-B2B899382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BA1C6-62E7-4824-B845-2BE0EF3EB21D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C3F7E-56B7-4A67-B9EF-090E0728C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34960-9245-402F-A915-938B85D7E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83F2F-EF86-4498-93C6-920D8274F92B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1780451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8E9AA-7691-4DC3-9923-645D33BAA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6B7B7-D628-4660-A9AD-0697F520367B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E73E7-A2E4-4F8C-A8D6-278BB956D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B73DE-EFBD-4AB8-A122-887946A20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00761-B168-49C9-92F6-FC8EDC783F68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9527110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EC1D3D2-58E3-403F-B366-A76E22D1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FF01F-22EB-40A8-9929-56F3C7617F45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9AB1CBB-6D61-445A-9301-596C45D9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6D3DD9-4C83-4FD1-B5EB-A276A5586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5E959-A8DF-4237-BCB7-0F8D876E4D81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1874321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5FDBC58-FD57-4B52-A28D-12FB662DA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1BA8D-0925-4A64-905F-7DC4F7407E4E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1625CC5-7662-430A-959A-D595019C3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40F6B81-ABC2-4054-B978-CBC3EEFD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F469C-E775-4B5B-B92D-9B5772AA6844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5293952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2B406F0-08A6-4B99-813E-9510508B5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08BB7-AA7A-4A89-9B48-50AF258AFB58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A399D04-6672-47C7-B13D-ADF236613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46705ED-69AF-4783-B453-5BEB27E4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2EC6B-1EA6-434E-8E3B-1C1F6DDB32CD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3430314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E976CE-BE1A-46A1-B775-9D511D1A7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5E99B-A914-4CE2-93EC-1DEFBDC211C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182A85-8B55-4DFC-93F0-AA49060A2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2D8577E-8548-4D4F-B383-A2A6A981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61B47-B0B3-4316-AE87-6F03FF1E4DC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4533724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B1A9A8-E802-4FA3-9C4F-26C514B95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0428E-CD86-4AFF-8F44-B2EE269E6673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DBA09D-2785-461C-9CC5-5D3F56739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02FEE1-C088-452D-9103-2BBBD707E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D319C-2059-43BB-B7AC-97BD414DB5D5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9748605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4184AB-D32E-4224-9FE1-7EF86F932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E233C-A1B6-4508-B6DF-2EC2DA27FD5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6D92FC0-BF0F-4572-9FD2-5F79CAC26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122EBA-5556-4371-810E-9628E8EF6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6F21B-D186-43A4-BBA6-1634251454D3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08140307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52F6F-AD59-4686-B6A7-27D4E6698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EE0BD-B938-4F1C-9D8A-19B36F1843E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EFD50-0285-420C-AEA7-80D2B15E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D372B-73B8-4338-BD98-B8FAB40BA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221FA-EBFE-4F29-B272-A319D9B527B4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4208741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09C0C-BECC-416F-92EF-9F1428D38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C3BC3-0F57-48A9-8363-B1802E0B195D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BA678-AB89-466D-A375-6455B0D1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031F4-E4F5-490C-91A1-80B2A753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76055-101E-4304-97E1-9348DCD164E5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4723139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12324-133F-46C0-A295-9227AF89A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354F-ED0B-48DE-A7FB-EC9EC818987F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34261-C944-48BF-ABFC-6703235F4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2C7E1-A877-4F72-A6B1-13AFA6E6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D99724-7888-4E52-9F63-FB77AF656A4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8952991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07B23-2636-437E-9744-15D53DBDF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9CC68-3B67-46E9-B50F-CE1A84CCA24F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44C88-B225-498F-AD00-288F8362E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0FB2A-91AB-45C1-ACE1-04D5BA4EC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CF9EE-0265-454C-8DD1-159D30555B5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89256516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F4710-67C0-4BAF-A8C0-DC6B2382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A383B-2C1F-4B9E-8BA4-70967888094A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5A306-14DB-45B6-8B44-3D0904CF2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4C777-223A-43A7-B200-45462CE3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07D10-4BCE-4152-809D-07A315A503CB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27964563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829618-FA19-4CCC-8E49-C035CEEA0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1899F-FE2F-47B5-B5A7-5B3F9862B0C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9DFBB8-8C9E-4974-A044-A21C4DD18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CB62FE5-1A0F-411D-8204-E9CB45666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9A045-E072-44EE-BAC8-8250A99A15C8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5059328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938FC66-AD87-44A3-8123-3917B0A6D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3E33F-4B1C-4431-B70F-E93EEB09DB3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BB2524E-BFE3-4BA2-9218-D8207B0C5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4F4D0FB-1720-40B9-B892-5D980CBC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735C72-87C2-43C1-B43A-51E466BB7DF5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22564701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06E9850-D31C-4392-8EBF-51027779B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E3EDD-18D6-4E9A-B2AE-C66506180C1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CB2264F-E977-46CA-A003-C1DCF43CC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9BA86B-A216-498C-992A-39184D1EB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48C46-C72E-4B52-B9DB-447C1AE3B5B7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24073378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494490-6188-4A21-90F7-A52551AF2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5328F-65E2-44C7-87B3-4A7962948B83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ADC7E69-5F30-4376-933E-FAA9022C6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43EC2C-AF07-4761-8D87-C3BD746D6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5618B-A2BA-4B9C-A53E-959C5216C31F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16565841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59CB693-4547-4C66-A81C-A7766F560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4CDF6-BFCB-4268-8270-F9D8D572B355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736876E-6681-41FA-89F3-C725E595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C3F8AC-59A3-406F-B21F-A2A81F4DD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91F32-66AE-47DB-AF0C-155087ED478D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1817545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7274D50-2468-441A-8C1C-0CA838FD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08A84-3498-4DE0-B7E1-81B80EC4C5B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ECFF187-DD82-45D4-916C-8BC8B838D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586140-B4A7-4A76-ADD1-B187D95F6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2CA96-934F-4507-9FFC-0FDF0E31A454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7739362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FB750-73E9-4184-B2C4-084FCEC9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6579D-4CA8-4D45-A2BB-D6733FCE3B1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D2B96-01B0-42BF-9754-C18301C7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3674D-5ECB-414D-AAE4-07B92A24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150B61-60E5-4A77-8A0E-F2A80A3A32FD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5143542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A8E61-C013-4A77-99E9-DD87904C8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2D50B-B707-4C00-BA95-97832C21F230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6BFCB-6876-4F33-B879-C63D9D443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543E8-1DB5-414B-B787-E973D286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65031-7513-4A3B-80E7-407A16128530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0412201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A592E-D4A1-49BF-AD28-5E91586D0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D212-333F-4C5B-A92B-2C849941C6F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4574F-727C-4B3D-AF33-A05EB28E6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07520-B1B2-46B0-A51D-40D06DCE0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F2099-41A0-4200-8A05-8048451E96E0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9587159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53B68-35C5-4A54-8B2C-6403F289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1C7B2-C98B-48B5-9695-3EC9833BFF6C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4AAAD-0634-4C43-BA5B-25769DB2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FA5C6-959A-4B1F-9FAE-A950F9D0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AA8E6-1370-47DB-8B0B-8CA107FE0B08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78463365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61FFB-1968-467F-8F89-FD15110D0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CAD42-80E1-40A2-B0A0-D57270CE980E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8664A-192D-4608-B049-559FB31C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04092-41DD-4599-B28C-7E7A9401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01654-B4CC-4E93-A9C1-DF13D3199FB6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9471359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5931586-87A8-41BC-9AB2-6D3160A6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41FB9-E48E-4AFA-BF3E-DBE999C5E8B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C2D9E8-309A-476A-AB62-9E64966E6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5BCC8F-1A92-4D4D-A893-8F7DC8AF3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5A8AA-E6DF-48A3-8FFB-E667396B08B0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39867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38EBC7E-58D0-40AD-B6D9-E9C92776B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BDB14-BBA3-453B-9329-594C45073453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C653F4F-0FEA-4330-A918-0705A6D39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56D600A-B347-4431-B17D-698864A1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FE8B5-25AF-4AF0-89BC-781C5B808FCC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33854493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A3F8D13-514A-4272-92D2-FA932C7E6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37209-EA4E-4209-8F47-8D8B4F54846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AD1543-E02D-4BA8-BD73-A4EE021B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C79B617-86CD-4D3B-B431-B533236B1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7D0B1-BE37-4DC4-8626-495BA7976376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13366284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7BE73D7-4039-4C65-A6B9-7679DA2DF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90B7B-BF2C-4FEC-803A-C3610EF35665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91D5908-0C76-477E-8865-954DCE953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3CC20EE-8238-457A-AA64-E734B1142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00657-6DBC-4388-803D-1BC0101A39EF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77281227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4A52314-F7F6-499B-9C70-322A574D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7E6B7-84CA-4EE4-9DAF-728BF2719B3F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A78DA1F-B849-4B17-9181-B4E9A2A6A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11AD18-5F10-4B61-A700-466FD2579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10FD0-6A9F-42EF-8399-9E0387A374B3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00551000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946730F-17B0-47A1-8A53-1C44747B3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06B00-233B-494B-B771-7E7E210B271D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1ED4650-EE85-4EEE-BD48-8F2E9EEA8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9BA31AC-7553-42F0-BA2C-3AB04AEC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25B16-782F-46C6-8DCC-26C5ADC6FD1C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56385851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2F787-2FE7-43E5-B766-C843733DA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0BFAA-AE4A-4563-829C-CFC4FDF447D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06E3B-FA19-4864-AD09-9D0640CC6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B3DFE-83CE-4516-9755-3C365181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B3C81-FC98-4A88-BC21-FB291A18EC68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57933521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A8C35-7EF6-47BE-AFC6-D03E840BB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DFF90-1BC1-40B9-BEE9-F84D4D21F6D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F6AE5-59F9-44B2-AF07-D6471E81F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E7CE3-5AF3-4975-A6C9-4D1FB9049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8C427-702E-4977-AE12-C96196CB854D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25776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1612FA6-CD39-4D75-B123-B2E42310F5A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1487B71-0C58-48AE-8AD6-59CF6400F6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F926E-8738-41E8-B303-BA625E19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1BA33A-ABEE-47B8-9C37-DFC3F6BAD468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9A63A-806E-470E-B913-9F22AC36C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896CC-DD12-4303-B541-06C4301E3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AADE948-8426-449E-BA37-3196DB31E54A}" type="slidenum">
              <a:rPr lang="en-US" altLang="pt-PT"/>
              <a:pPr/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39270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EBB924-9B25-4C6F-8048-08B7F32B1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EB552-F741-44BF-8853-0F2DA1401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AC9DC-0D0D-44CA-B25D-7EB953967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42849-5427-4231-9878-F53172E84754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BE4FC-0473-4D2C-8C5C-8DC7D257D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6C0CA-12BA-4162-8EF2-FBC7820E4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0328C-88A4-4418-B7D6-0C962B5486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090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C4C9E57-3C14-447F-ACB5-4271449494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  <a:endParaRPr lang="pt-PT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952C468-B6BD-4998-9DE9-2E8519FAE6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  <a:endParaRPr lang="pt-PT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2E15-4D30-41A1-8DEF-7E8F1E1DD1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DF46C4-5A96-4E93-BF23-9A5F15E1C8C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478F9-5D65-4DBB-82FA-A5E18F886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5B76C-B40A-44A4-B87B-F8AFC2833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927BCEA-4F0D-4732-83D2-AC7429CD644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83773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0687431-0459-403A-B576-2D5F592C74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  <a:endParaRPr lang="pt-PT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67F85C5-3B59-4B97-AAC7-B35A6513C7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  <a:endParaRPr lang="pt-PT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F8886-7600-40C8-AF2A-D7C7B7ACF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6814E5-3BA9-4FE1-A0E6-FA22CFD98A55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BFEF6-F6B6-472F-B345-32C06C746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41704-FEBE-4C82-A4A7-142F0AC67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E68CB9B-9DDA-4196-B61F-0166BFE9C4A1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61510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B0B2F3-8621-4258-8E1A-C94B9A67D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978BB-F95C-4E04-BF8C-D0619C20B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AC064-F3A8-4E71-9569-1FD744BE7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9FCAC-98B8-4EC2-96FE-8616B3E7786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96999-EB61-4316-801B-42ED96173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D8CCD-6796-45BD-965D-FD00FEC63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09B62-B748-4090-B0A5-2223A433D88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85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33D63-F26F-4880-AECF-2F8390FD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A1426-ADB7-4178-975E-EE3F7C815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1D5A6-C35F-44C6-97A0-1B7CF1E98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962CE-0277-494F-9F79-80AFEC257C80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B82E9-2466-4176-B655-91CF9B546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E0C41-E7D7-4FC3-BAFC-F02AFE06E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D8150-AEED-4B1E-A3ED-46A553B99A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649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F973C3-0F43-497F-AC39-068F9816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26B35-7132-48D7-BE8E-49CB9C2F8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29793-9AD7-437E-A041-93606DBEA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7F4A1-9238-4722-A57D-CC1267CE1B7C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F685E-3956-4021-9291-8877E66FC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CF721-2EDD-4088-833D-44ABEA8AC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C8443-B626-411E-B768-9ECCC597F98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500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89BE9DD-FF2D-4862-8D34-6F05518C049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  <a:endParaRPr lang="pt-PT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53B4B5D-66A0-4B86-8648-EC6DFABD59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  <a:endParaRPr lang="pt-PT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37AE-99EE-44FE-ADB4-A75403746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7FDA10-5F0A-4572-AD38-0FAFD64350B3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7419F-7055-47EE-9505-14667DE079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1DA66-7925-4954-B886-6E7BEED28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1F82685-959C-4783-B3FE-FFD39E442092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6801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DF0F3B1-D8C1-4125-B1D8-C321A8ABADB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  <a:endParaRPr lang="pt-PT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F756D6F-17B0-4C12-BE64-BC24810532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  <a:endParaRPr lang="pt-PT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3178C-E8F6-48D1-AC07-1A422F47D3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6DFDA9-B2BA-44C5-816C-BAF7458FE05E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68C2D-97AA-46C5-9ADD-27DCEB1E32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F9E84-40DE-490C-9D94-61E443CB4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9849891-9B8C-4CB9-B172-37CBC89D0BF1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54029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A27A513-B114-48C0-804B-25D0581E46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  <a:endParaRPr lang="pt-PT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D409EC5-E9D1-4EDF-AD8B-E62B85C3CB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  <a:endParaRPr lang="pt-PT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B6338-261C-4240-95FF-30A7E0508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3E4A39-1489-4FC6-916E-D55584E63A77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074AD-ADEE-434B-9A37-D951B98E59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56F8F-7982-461D-9ECD-A2A411775B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B5C5C7E-973B-4F14-A142-87B46A014A09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13294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dxinnovation.com/" TargetMode="External"/><Relationship Id="rId7" Type="http://schemas.openxmlformats.org/officeDocument/2006/relationships/hyperlink" Target="https://www.facebook.com/groups/183536175571026" TargetMode="External"/><Relationship Id="rId2" Type="http://schemas.openxmlformats.org/officeDocument/2006/relationships/hyperlink" Target="https://antoniocamara.com/ydreams-repository/" TargetMode="External"/><Relationship Id="rId1" Type="http://schemas.openxmlformats.org/officeDocument/2006/relationships/slideLayout" Target="../slideLayouts/slideLayout81.xml"/><Relationship Id="rId6" Type="http://schemas.openxmlformats.org/officeDocument/2006/relationships/hyperlink" Target="https://theinventors.io/" TargetMode="External"/><Relationship Id="rId5" Type="http://schemas.openxmlformats.org/officeDocument/2006/relationships/hyperlink" Target="https://azorean.eu/" TargetMode="External"/><Relationship Id="rId4" Type="http://schemas.openxmlformats.org/officeDocument/2006/relationships/hyperlink" Target="https://ynvisible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prefet.eu/periodic-table/" TargetMode="Externa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trader.com/ynvisible-interactive/stocks/details/tts-160188310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9W1wmIl8YU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://www.flickr.com/photos/stabilo-boss/" TargetMode="External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money.cnn.com/galleries/2012/news/companies/1203/gallery.greatest-entrepreneurs.fortune/2.html" TargetMode="External"/><Relationship Id="rId2" Type="http://schemas.openxmlformats.org/officeDocument/2006/relationships/hyperlink" Target="http://money.cnn.com/galleries/2012/news/companies/1203/gallery.greatest-entrepreneurs.fortune/4.html" TargetMode="External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mailto:asc@fct.unl.pt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DF0D7F-DFA2-4E1B-9AA9-DE3A63B880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The game of life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0426E57-4E17-421A-94FB-7F63FCC394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António Câmara</a:t>
            </a:r>
          </a:p>
          <a:p>
            <a:r>
              <a:rPr lang="pt-PT"/>
              <a:t>November </a:t>
            </a:r>
            <a:r>
              <a:rPr lang="pt-PT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733943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C188C-269E-4FF3-BF04-03EED32F8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António Câmara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6DAC5-47A8-4FFC-8A14-9EBD63371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PT" dirty="0"/>
              <a:t>Failed tennis player</a:t>
            </a:r>
          </a:p>
          <a:p>
            <a:pPr marL="0" indent="0">
              <a:buNone/>
            </a:pPr>
            <a:r>
              <a:rPr lang="pt-PT" dirty="0"/>
              <a:t>Successful sports manager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Professor at NOVA. Visiting Professor at Cornell and MIT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Serial entrepreneur</a:t>
            </a:r>
          </a:p>
          <a:p>
            <a:pPr marL="457200" lvl="1" indent="0">
              <a:buNone/>
            </a:pPr>
            <a:r>
              <a:rPr lang="pt-PT" dirty="0">
                <a:hlinkClick r:id="rId2"/>
              </a:rPr>
              <a:t>YDreams</a:t>
            </a:r>
            <a:endParaRPr lang="pt-PT" dirty="0"/>
          </a:p>
          <a:p>
            <a:pPr marL="457200" lvl="1" indent="0">
              <a:buNone/>
            </a:pPr>
            <a:r>
              <a:rPr lang="pt-PT" dirty="0">
                <a:hlinkClick r:id="rId3"/>
              </a:rPr>
              <a:t>YDX</a:t>
            </a:r>
            <a:r>
              <a:rPr lang="pt-PT" dirty="0"/>
              <a:t>, </a:t>
            </a:r>
            <a:r>
              <a:rPr lang="pt-PT" dirty="0">
                <a:hlinkClick r:id="rId4"/>
              </a:rPr>
              <a:t>Ynvisible</a:t>
            </a:r>
            <a:r>
              <a:rPr lang="pt-PT" dirty="0"/>
              <a:t> and </a:t>
            </a:r>
            <a:r>
              <a:rPr lang="pt-PT" dirty="0">
                <a:hlinkClick r:id="rId5"/>
              </a:rPr>
              <a:t>Azorean</a:t>
            </a:r>
            <a:endParaRPr lang="pt-PT" dirty="0"/>
          </a:p>
          <a:p>
            <a:pPr marL="457200" lvl="1" indent="0">
              <a:buNone/>
            </a:pPr>
            <a:r>
              <a:rPr lang="pt-PT" dirty="0">
                <a:hlinkClick r:id="rId6"/>
              </a:rPr>
              <a:t>The Inventors</a:t>
            </a:r>
            <a:endParaRPr lang="pt-PT" dirty="0"/>
          </a:p>
          <a:p>
            <a:pPr marL="457200" lvl="1" indent="0">
              <a:buNone/>
            </a:pPr>
            <a:r>
              <a:rPr lang="pt-PT" dirty="0"/>
              <a:t>Aromni andTUGA Innovations (still stealth)</a:t>
            </a:r>
          </a:p>
          <a:p>
            <a:pPr marL="457200" lvl="1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Promoter </a:t>
            </a:r>
          </a:p>
          <a:p>
            <a:pPr marL="457200" lvl="1" indent="0">
              <a:buNone/>
            </a:pPr>
            <a:r>
              <a:rPr lang="pt-PT" dirty="0">
                <a:hlinkClick r:id="rId7"/>
              </a:rPr>
              <a:t>Explora</a:t>
            </a:r>
            <a:r>
              <a:rPr lang="pt-PT" dirty="0"/>
              <a:t> </a:t>
            </a:r>
          </a:p>
          <a:p>
            <a:pPr marL="457200" lvl="1" indent="0">
              <a:buNone/>
            </a:pPr>
            <a:r>
              <a:rPr lang="pt-PT" dirty="0"/>
              <a:t>Disobedience Lab</a:t>
            </a:r>
          </a:p>
        </p:txBody>
      </p:sp>
    </p:spTree>
    <p:extLst>
      <p:ext uri="{BB962C8B-B14F-4D97-AF65-F5344CB8AC3E}">
        <p14:creationId xmlns:p14="http://schemas.microsoft.com/office/powerpoint/2010/main" val="100947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C013F-7F77-4248-85D1-BE20B7CA3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Academic life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CC4464-F6BA-4F66-988C-4A9683B7E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462" y="1600201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pt-PT" dirty="0"/>
              <a:t>Founder of GASA, now member of CENSE, NOVA SST</a:t>
            </a:r>
          </a:p>
          <a:p>
            <a:pPr marL="0" indent="0">
              <a:buNone/>
            </a:pPr>
            <a:endParaRPr lang="pt-PT" sz="2000" dirty="0"/>
          </a:p>
          <a:p>
            <a:pPr marL="0" indent="0">
              <a:buNone/>
            </a:pPr>
            <a:endParaRPr lang="pt-PT" sz="2000" dirty="0"/>
          </a:p>
          <a:p>
            <a:pPr marL="0" indent="0">
              <a:buNone/>
            </a:pPr>
            <a:endParaRPr lang="pt-PT" sz="2000" dirty="0"/>
          </a:p>
          <a:p>
            <a:pPr marL="0" indent="0">
              <a:buNone/>
            </a:pPr>
            <a:r>
              <a:rPr lang="pt-PT" sz="2000" dirty="0"/>
              <a:t>Pioneer in virtual reality (1992) </a:t>
            </a:r>
          </a:p>
          <a:p>
            <a:pPr marL="0" indent="0">
              <a:buNone/>
            </a:pPr>
            <a:r>
              <a:rPr lang="pt-PT" sz="2000" dirty="0"/>
              <a:t>and augmented reality (1995)</a:t>
            </a:r>
          </a:p>
          <a:p>
            <a:pPr marL="0" indent="0">
              <a:buNone/>
            </a:pPr>
            <a:endParaRPr lang="pt-PT" sz="2400" dirty="0"/>
          </a:p>
          <a:p>
            <a:pPr marL="0" indent="0">
              <a:buNone/>
            </a:pPr>
            <a:endParaRPr lang="pt-PT" sz="2000" dirty="0"/>
          </a:p>
          <a:p>
            <a:pPr marL="0" indent="0">
              <a:buNone/>
            </a:pPr>
            <a:r>
              <a:rPr lang="pt-PT" sz="2000" dirty="0"/>
              <a:t>“Environmental Systems” (OUP, 2002)</a:t>
            </a:r>
          </a:p>
          <a:p>
            <a:pPr marL="0" indent="0">
              <a:buNone/>
            </a:pPr>
            <a:r>
              <a:rPr lang="pt-PT" sz="2000" dirty="0"/>
              <a:t>“Spatial Multimedia and Virtual Reality” (T&amp;F, 1999, 2021)</a:t>
            </a:r>
          </a:p>
          <a:p>
            <a:pPr marL="0" indent="0">
              <a:buNone/>
            </a:pPr>
            <a:r>
              <a:rPr lang="pt-PT" sz="2000" dirty="0"/>
              <a:t>“Voando com os Pés na Terra” and “O Futuro Inventa-se” (2009)</a:t>
            </a:r>
          </a:p>
          <a:p>
            <a:pPr marL="0" indent="0">
              <a:buNone/>
            </a:pPr>
            <a:r>
              <a:rPr lang="pt-PT" sz="2000" dirty="0"/>
              <a:t>“Innovation without a Valley” and “Metaverse- Humans, Machines </a:t>
            </a:r>
          </a:p>
          <a:p>
            <a:pPr marL="0" indent="0">
              <a:buNone/>
            </a:pPr>
            <a:r>
              <a:rPr lang="pt-PT" sz="2000" dirty="0"/>
              <a:t>and Nature” (forthcoming)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DE8588-78C7-4895-B2AD-08B12FAA7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702" y="2474603"/>
            <a:ext cx="5631298" cy="20677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84F650-5009-4786-816A-70538FF9D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1101" y="4542345"/>
            <a:ext cx="2810500" cy="22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8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51F7577-FEA6-46BF-8EB0-EBE6C7E88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C2C5D35-5B78-49A1-A6EE-59D5DB09E3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1"/>
            <a:ext cx="5384800" cy="3015487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020EA2-32EA-43F8-857C-BF71EB40B32B}"/>
              </a:ext>
            </a:extLst>
          </p:cNvPr>
          <p:cNvSpPr txBox="1"/>
          <p:nvPr/>
        </p:nvSpPr>
        <p:spPr bwMode="auto"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 Flying Bird, Netflix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“We blacks dominate basketball.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Then the whites developed a game on top of our game called NBA”</a:t>
            </a:r>
          </a:p>
        </p:txBody>
      </p:sp>
    </p:spTree>
    <p:extLst>
      <p:ext uri="{BB962C8B-B14F-4D97-AF65-F5344CB8AC3E}">
        <p14:creationId xmlns:p14="http://schemas.microsoft.com/office/powerpoint/2010/main" val="338004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BFEBBC6-A58B-4386-9655-67798835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1AA85E-7886-465D-9BC4-22A0C710A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7435" y="2085721"/>
            <a:ext cx="4507043" cy="338028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51A48B-4F05-4B14-91D7-7ADE325B1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133" y="2085721"/>
            <a:ext cx="4914965" cy="33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96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25202A-6D33-449C-B997-BE38BF830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wrap="square" anchor="ctr">
            <a:normAutofit/>
          </a:bodyPr>
          <a:lstStyle/>
          <a:p>
            <a:r>
              <a:rPr lang="pt-PT" dirty="0"/>
              <a:t>The game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402042-C7B1-4C8C-9412-7E84400930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30" b="177"/>
          <a:stretch/>
        </p:blipFill>
        <p:spPr>
          <a:xfrm>
            <a:off x="928914" y="1600201"/>
            <a:ext cx="109728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5492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E17BFFD-78A2-4773-8ADF-F6931CB86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altLang="pt-PT" dirty="0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A9914FCE-69E6-4B93-8312-A0739F224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PT" altLang="pt-PT" dirty="0"/>
              <a:t>Linear model</a:t>
            </a:r>
          </a:p>
          <a:p>
            <a:pPr>
              <a:buFont typeface="Arial" panose="020B0604020202020204" pitchFamily="34" charset="0"/>
              <a:buNone/>
            </a:pPr>
            <a:endParaRPr lang="pt-PT" altLang="pt-PT" dirty="0"/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D9F6CA85-1F2E-447E-8ACE-1BA2A70DA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1" y="2276476"/>
            <a:ext cx="6735763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51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AC8E1A7-979E-4E00-B2C6-5310D2369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altLang="pt-PT" dirty="0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6DEE16E-E16B-4BCD-9E11-D300B4EF1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PT" altLang="pt-PT" dirty="0"/>
              <a:t>Californian model</a:t>
            </a:r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565AA7FF-4682-4668-82EF-57B1D0AA0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4" y="2133601"/>
            <a:ext cx="65436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841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4A02-63E0-451C-A276-3457FEE30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C7849D-7E0F-4EB1-B3CB-7AD233C50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9656"/>
            <a:ext cx="11582400" cy="692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68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2CD928C9-EF85-4011-B6D4-8F51926A70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5627"/>
          <a:stretch/>
        </p:blipFill>
        <p:spPr>
          <a:xfrm>
            <a:off x="1155547" y="637762"/>
            <a:ext cx="9889808" cy="55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86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0F7B-6D92-458E-A3E6-99387B458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wrap="square" anchor="b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>
                <a:hlinkClick r:id="rId2"/>
              </a:rPr>
              <a:t>Future Tech Periodic Table</a:t>
            </a:r>
            <a:endParaRPr kumimoji="0" lang="pt-PT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6ACF47-9A28-47E5-AB60-13DBDCB79E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r="1" b="8595"/>
          <a:stretch/>
        </p:blipFill>
        <p:spPr>
          <a:xfrm>
            <a:off x="2389717" y="612775"/>
            <a:ext cx="7315200" cy="4114800"/>
          </a:xfrm>
          <a:prstGeom prst="rect">
            <a:avLst/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497FC40-2294-490C-A7BD-3FF7BDC1A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66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8B7BA18-82AC-4F73-A843-CD22FEA67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18D471-708A-40E6-B998-65CD71778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191996" cy="6858000"/>
            <a:chOff x="1" y="0"/>
            <a:chExt cx="12191996" cy="6858000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2BA89D80-A205-4952-A46F-A135B693B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FF73490-1CDC-4DA0-A5DC-3F4139460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F237D7A-CABB-4753-8A0F-BA28F09F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61" y="776436"/>
            <a:ext cx="5282519" cy="45046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8800"/>
              <a:t>My game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395AB-4C91-4F15-A441-E87F01D1A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604" y="5394178"/>
            <a:ext cx="5284040" cy="78368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00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9D730AC-06E5-4840-86DF-F67855B1D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174" y="0"/>
            <a:ext cx="5282519" cy="6858000"/>
          </a:xfrm>
          <a:custGeom>
            <a:avLst/>
            <a:gdLst>
              <a:gd name="connsiteX0" fmla="*/ 189795 w 5282519"/>
              <a:gd name="connsiteY0" fmla="*/ 0 h 6858000"/>
              <a:gd name="connsiteX1" fmla="*/ 5282519 w 5282519"/>
              <a:gd name="connsiteY1" fmla="*/ 0 h 6858000"/>
              <a:gd name="connsiteX2" fmla="*/ 5282519 w 5282519"/>
              <a:gd name="connsiteY2" fmla="*/ 6858000 h 6858000"/>
              <a:gd name="connsiteX3" fmla="*/ 189795 w 5282519"/>
              <a:gd name="connsiteY3" fmla="*/ 6858000 h 6858000"/>
              <a:gd name="connsiteX4" fmla="*/ 184756 w 5282519"/>
              <a:gd name="connsiteY4" fmla="*/ 6791325 h 6858000"/>
              <a:gd name="connsiteX5" fmla="*/ 176358 w 5282519"/>
              <a:gd name="connsiteY5" fmla="*/ 6735762 h 6858000"/>
              <a:gd name="connsiteX6" fmla="*/ 166281 w 5282519"/>
              <a:gd name="connsiteY6" fmla="*/ 6683375 h 6858000"/>
              <a:gd name="connsiteX7" fmla="*/ 149485 w 5282519"/>
              <a:gd name="connsiteY7" fmla="*/ 6640512 h 6858000"/>
              <a:gd name="connsiteX8" fmla="*/ 132689 w 5282519"/>
              <a:gd name="connsiteY8" fmla="*/ 6597650 h 6858000"/>
              <a:gd name="connsiteX9" fmla="*/ 112534 w 5282519"/>
              <a:gd name="connsiteY9" fmla="*/ 6561137 h 6858000"/>
              <a:gd name="connsiteX10" fmla="*/ 92379 w 5282519"/>
              <a:gd name="connsiteY10" fmla="*/ 6523037 h 6858000"/>
              <a:gd name="connsiteX11" fmla="*/ 73903 w 5282519"/>
              <a:gd name="connsiteY11" fmla="*/ 6488112 h 6858000"/>
              <a:gd name="connsiteX12" fmla="*/ 55427 w 5282519"/>
              <a:gd name="connsiteY12" fmla="*/ 6448425 h 6858000"/>
              <a:gd name="connsiteX13" fmla="*/ 38632 w 5282519"/>
              <a:gd name="connsiteY13" fmla="*/ 6407150 h 6858000"/>
              <a:gd name="connsiteX14" fmla="*/ 23515 w 5282519"/>
              <a:gd name="connsiteY14" fmla="*/ 6361112 h 6858000"/>
              <a:gd name="connsiteX15" fmla="*/ 11758 w 5282519"/>
              <a:gd name="connsiteY15" fmla="*/ 6311900 h 6858000"/>
              <a:gd name="connsiteX16" fmla="*/ 3359 w 5282519"/>
              <a:gd name="connsiteY16" fmla="*/ 6251575 h 6858000"/>
              <a:gd name="connsiteX17" fmla="*/ 0 w 5282519"/>
              <a:gd name="connsiteY17" fmla="*/ 6183312 h 6858000"/>
              <a:gd name="connsiteX18" fmla="*/ 3359 w 5282519"/>
              <a:gd name="connsiteY18" fmla="*/ 6113462 h 6858000"/>
              <a:gd name="connsiteX19" fmla="*/ 11758 w 5282519"/>
              <a:gd name="connsiteY19" fmla="*/ 6056312 h 6858000"/>
              <a:gd name="connsiteX20" fmla="*/ 23515 w 5282519"/>
              <a:gd name="connsiteY20" fmla="*/ 6003925 h 6858000"/>
              <a:gd name="connsiteX21" fmla="*/ 38632 w 5282519"/>
              <a:gd name="connsiteY21" fmla="*/ 5956300 h 6858000"/>
              <a:gd name="connsiteX22" fmla="*/ 55427 w 5282519"/>
              <a:gd name="connsiteY22" fmla="*/ 5915025 h 6858000"/>
              <a:gd name="connsiteX23" fmla="*/ 75583 w 5282519"/>
              <a:gd name="connsiteY23" fmla="*/ 5876925 h 6858000"/>
              <a:gd name="connsiteX24" fmla="*/ 95738 w 5282519"/>
              <a:gd name="connsiteY24" fmla="*/ 5840412 h 6858000"/>
              <a:gd name="connsiteX25" fmla="*/ 115893 w 5282519"/>
              <a:gd name="connsiteY25" fmla="*/ 5802312 h 6858000"/>
              <a:gd name="connsiteX26" fmla="*/ 134368 w 5282519"/>
              <a:gd name="connsiteY26" fmla="*/ 5762625 h 6858000"/>
              <a:gd name="connsiteX27" fmla="*/ 152844 w 5282519"/>
              <a:gd name="connsiteY27" fmla="*/ 5721350 h 6858000"/>
              <a:gd name="connsiteX28" fmla="*/ 167960 w 5282519"/>
              <a:gd name="connsiteY28" fmla="*/ 5675312 h 6858000"/>
              <a:gd name="connsiteX29" fmla="*/ 178038 w 5282519"/>
              <a:gd name="connsiteY29" fmla="*/ 5622925 h 6858000"/>
              <a:gd name="connsiteX30" fmla="*/ 188115 w 5282519"/>
              <a:gd name="connsiteY30" fmla="*/ 5562600 h 6858000"/>
              <a:gd name="connsiteX31" fmla="*/ 189795 w 5282519"/>
              <a:gd name="connsiteY31" fmla="*/ 5494337 h 6858000"/>
              <a:gd name="connsiteX32" fmla="*/ 188115 w 5282519"/>
              <a:gd name="connsiteY32" fmla="*/ 5426075 h 6858000"/>
              <a:gd name="connsiteX33" fmla="*/ 178038 w 5282519"/>
              <a:gd name="connsiteY33" fmla="*/ 5365750 h 6858000"/>
              <a:gd name="connsiteX34" fmla="*/ 167960 w 5282519"/>
              <a:gd name="connsiteY34" fmla="*/ 5313362 h 6858000"/>
              <a:gd name="connsiteX35" fmla="*/ 152844 w 5282519"/>
              <a:gd name="connsiteY35" fmla="*/ 5268912 h 6858000"/>
              <a:gd name="connsiteX36" fmla="*/ 134368 w 5282519"/>
              <a:gd name="connsiteY36" fmla="*/ 5226050 h 6858000"/>
              <a:gd name="connsiteX37" fmla="*/ 115893 w 5282519"/>
              <a:gd name="connsiteY37" fmla="*/ 5186362 h 6858000"/>
              <a:gd name="connsiteX38" fmla="*/ 95738 w 5282519"/>
              <a:gd name="connsiteY38" fmla="*/ 5149850 h 6858000"/>
              <a:gd name="connsiteX39" fmla="*/ 75583 w 5282519"/>
              <a:gd name="connsiteY39" fmla="*/ 5114925 h 6858000"/>
              <a:gd name="connsiteX40" fmla="*/ 55427 w 5282519"/>
              <a:gd name="connsiteY40" fmla="*/ 5075237 h 6858000"/>
              <a:gd name="connsiteX41" fmla="*/ 38632 w 5282519"/>
              <a:gd name="connsiteY41" fmla="*/ 5033962 h 6858000"/>
              <a:gd name="connsiteX42" fmla="*/ 23515 w 5282519"/>
              <a:gd name="connsiteY42" fmla="*/ 4987925 h 6858000"/>
              <a:gd name="connsiteX43" fmla="*/ 11758 w 5282519"/>
              <a:gd name="connsiteY43" fmla="*/ 4935537 h 6858000"/>
              <a:gd name="connsiteX44" fmla="*/ 3359 w 5282519"/>
              <a:gd name="connsiteY44" fmla="*/ 4875212 h 6858000"/>
              <a:gd name="connsiteX45" fmla="*/ 0 w 5282519"/>
              <a:gd name="connsiteY45" fmla="*/ 4806950 h 6858000"/>
              <a:gd name="connsiteX46" fmla="*/ 3359 w 5282519"/>
              <a:gd name="connsiteY46" fmla="*/ 4738687 h 6858000"/>
              <a:gd name="connsiteX47" fmla="*/ 11758 w 5282519"/>
              <a:gd name="connsiteY47" fmla="*/ 4678362 h 6858000"/>
              <a:gd name="connsiteX48" fmla="*/ 23515 w 5282519"/>
              <a:gd name="connsiteY48" fmla="*/ 4625975 h 6858000"/>
              <a:gd name="connsiteX49" fmla="*/ 38632 w 5282519"/>
              <a:gd name="connsiteY49" fmla="*/ 4579937 h 6858000"/>
              <a:gd name="connsiteX50" fmla="*/ 55427 w 5282519"/>
              <a:gd name="connsiteY50" fmla="*/ 4537075 h 6858000"/>
              <a:gd name="connsiteX51" fmla="*/ 75583 w 5282519"/>
              <a:gd name="connsiteY51" fmla="*/ 4498975 h 6858000"/>
              <a:gd name="connsiteX52" fmla="*/ 115893 w 5282519"/>
              <a:gd name="connsiteY52" fmla="*/ 4424362 h 6858000"/>
              <a:gd name="connsiteX53" fmla="*/ 134368 w 5282519"/>
              <a:gd name="connsiteY53" fmla="*/ 4386262 h 6858000"/>
              <a:gd name="connsiteX54" fmla="*/ 152844 w 5282519"/>
              <a:gd name="connsiteY54" fmla="*/ 4343400 h 6858000"/>
              <a:gd name="connsiteX55" fmla="*/ 167960 w 5282519"/>
              <a:gd name="connsiteY55" fmla="*/ 4297362 h 6858000"/>
              <a:gd name="connsiteX56" fmla="*/ 178038 w 5282519"/>
              <a:gd name="connsiteY56" fmla="*/ 4244975 h 6858000"/>
              <a:gd name="connsiteX57" fmla="*/ 188115 w 5282519"/>
              <a:gd name="connsiteY57" fmla="*/ 4186237 h 6858000"/>
              <a:gd name="connsiteX58" fmla="*/ 189795 w 5282519"/>
              <a:gd name="connsiteY58" fmla="*/ 4116387 h 6858000"/>
              <a:gd name="connsiteX59" fmla="*/ 188115 w 5282519"/>
              <a:gd name="connsiteY59" fmla="*/ 4048125 h 6858000"/>
              <a:gd name="connsiteX60" fmla="*/ 178038 w 5282519"/>
              <a:gd name="connsiteY60" fmla="*/ 3987800 h 6858000"/>
              <a:gd name="connsiteX61" fmla="*/ 167960 w 5282519"/>
              <a:gd name="connsiteY61" fmla="*/ 3935412 h 6858000"/>
              <a:gd name="connsiteX62" fmla="*/ 152844 w 5282519"/>
              <a:gd name="connsiteY62" fmla="*/ 3890962 h 6858000"/>
              <a:gd name="connsiteX63" fmla="*/ 134368 w 5282519"/>
              <a:gd name="connsiteY63" fmla="*/ 3848100 h 6858000"/>
              <a:gd name="connsiteX64" fmla="*/ 115893 w 5282519"/>
              <a:gd name="connsiteY64" fmla="*/ 3811587 h 6858000"/>
              <a:gd name="connsiteX65" fmla="*/ 75583 w 5282519"/>
              <a:gd name="connsiteY65" fmla="*/ 3736975 h 6858000"/>
              <a:gd name="connsiteX66" fmla="*/ 55427 w 5282519"/>
              <a:gd name="connsiteY66" fmla="*/ 3697287 h 6858000"/>
              <a:gd name="connsiteX67" fmla="*/ 38632 w 5282519"/>
              <a:gd name="connsiteY67" fmla="*/ 3656012 h 6858000"/>
              <a:gd name="connsiteX68" fmla="*/ 23515 w 5282519"/>
              <a:gd name="connsiteY68" fmla="*/ 3609975 h 6858000"/>
              <a:gd name="connsiteX69" fmla="*/ 11758 w 5282519"/>
              <a:gd name="connsiteY69" fmla="*/ 3557587 h 6858000"/>
              <a:gd name="connsiteX70" fmla="*/ 3359 w 5282519"/>
              <a:gd name="connsiteY70" fmla="*/ 3497262 h 6858000"/>
              <a:gd name="connsiteX71" fmla="*/ 0 w 5282519"/>
              <a:gd name="connsiteY71" fmla="*/ 3427412 h 6858000"/>
              <a:gd name="connsiteX72" fmla="*/ 3359 w 5282519"/>
              <a:gd name="connsiteY72" fmla="*/ 3360737 h 6858000"/>
              <a:gd name="connsiteX73" fmla="*/ 11758 w 5282519"/>
              <a:gd name="connsiteY73" fmla="*/ 3300412 h 6858000"/>
              <a:gd name="connsiteX74" fmla="*/ 23515 w 5282519"/>
              <a:gd name="connsiteY74" fmla="*/ 3248025 h 6858000"/>
              <a:gd name="connsiteX75" fmla="*/ 38632 w 5282519"/>
              <a:gd name="connsiteY75" fmla="*/ 3201987 h 6858000"/>
              <a:gd name="connsiteX76" fmla="*/ 55427 w 5282519"/>
              <a:gd name="connsiteY76" fmla="*/ 3160712 h 6858000"/>
              <a:gd name="connsiteX77" fmla="*/ 75583 w 5282519"/>
              <a:gd name="connsiteY77" fmla="*/ 3121025 h 6858000"/>
              <a:gd name="connsiteX78" fmla="*/ 95738 w 5282519"/>
              <a:gd name="connsiteY78" fmla="*/ 3084512 h 6858000"/>
              <a:gd name="connsiteX79" fmla="*/ 115893 w 5282519"/>
              <a:gd name="connsiteY79" fmla="*/ 3046412 h 6858000"/>
              <a:gd name="connsiteX80" fmla="*/ 134368 w 5282519"/>
              <a:gd name="connsiteY80" fmla="*/ 3009900 h 6858000"/>
              <a:gd name="connsiteX81" fmla="*/ 152844 w 5282519"/>
              <a:gd name="connsiteY81" fmla="*/ 2967037 h 6858000"/>
              <a:gd name="connsiteX82" fmla="*/ 167960 w 5282519"/>
              <a:gd name="connsiteY82" fmla="*/ 2922587 h 6858000"/>
              <a:gd name="connsiteX83" fmla="*/ 178038 w 5282519"/>
              <a:gd name="connsiteY83" fmla="*/ 2868612 h 6858000"/>
              <a:gd name="connsiteX84" fmla="*/ 188115 w 5282519"/>
              <a:gd name="connsiteY84" fmla="*/ 2809875 h 6858000"/>
              <a:gd name="connsiteX85" fmla="*/ 189795 w 5282519"/>
              <a:gd name="connsiteY85" fmla="*/ 2741612 h 6858000"/>
              <a:gd name="connsiteX86" fmla="*/ 188115 w 5282519"/>
              <a:gd name="connsiteY86" fmla="*/ 2671762 h 6858000"/>
              <a:gd name="connsiteX87" fmla="*/ 178038 w 5282519"/>
              <a:gd name="connsiteY87" fmla="*/ 2613025 h 6858000"/>
              <a:gd name="connsiteX88" fmla="*/ 167960 w 5282519"/>
              <a:gd name="connsiteY88" fmla="*/ 2560637 h 6858000"/>
              <a:gd name="connsiteX89" fmla="*/ 152844 w 5282519"/>
              <a:gd name="connsiteY89" fmla="*/ 2513012 h 6858000"/>
              <a:gd name="connsiteX90" fmla="*/ 134368 w 5282519"/>
              <a:gd name="connsiteY90" fmla="*/ 2471737 h 6858000"/>
              <a:gd name="connsiteX91" fmla="*/ 115893 w 5282519"/>
              <a:gd name="connsiteY91" fmla="*/ 2433637 h 6858000"/>
              <a:gd name="connsiteX92" fmla="*/ 95738 w 5282519"/>
              <a:gd name="connsiteY92" fmla="*/ 2395537 h 6858000"/>
              <a:gd name="connsiteX93" fmla="*/ 75583 w 5282519"/>
              <a:gd name="connsiteY93" fmla="*/ 2359025 h 6858000"/>
              <a:gd name="connsiteX94" fmla="*/ 55427 w 5282519"/>
              <a:gd name="connsiteY94" fmla="*/ 2319337 h 6858000"/>
              <a:gd name="connsiteX95" fmla="*/ 38632 w 5282519"/>
              <a:gd name="connsiteY95" fmla="*/ 2278062 h 6858000"/>
              <a:gd name="connsiteX96" fmla="*/ 23515 w 5282519"/>
              <a:gd name="connsiteY96" fmla="*/ 2232025 h 6858000"/>
              <a:gd name="connsiteX97" fmla="*/ 11758 w 5282519"/>
              <a:gd name="connsiteY97" fmla="*/ 2179637 h 6858000"/>
              <a:gd name="connsiteX98" fmla="*/ 3359 w 5282519"/>
              <a:gd name="connsiteY98" fmla="*/ 2119312 h 6858000"/>
              <a:gd name="connsiteX99" fmla="*/ 0 w 5282519"/>
              <a:gd name="connsiteY99" fmla="*/ 2051050 h 6858000"/>
              <a:gd name="connsiteX100" fmla="*/ 3359 w 5282519"/>
              <a:gd name="connsiteY100" fmla="*/ 1982787 h 6858000"/>
              <a:gd name="connsiteX101" fmla="*/ 11758 w 5282519"/>
              <a:gd name="connsiteY101" fmla="*/ 1922462 h 6858000"/>
              <a:gd name="connsiteX102" fmla="*/ 23515 w 5282519"/>
              <a:gd name="connsiteY102" fmla="*/ 1870075 h 6858000"/>
              <a:gd name="connsiteX103" fmla="*/ 38632 w 5282519"/>
              <a:gd name="connsiteY103" fmla="*/ 1824037 h 6858000"/>
              <a:gd name="connsiteX104" fmla="*/ 55427 w 5282519"/>
              <a:gd name="connsiteY104" fmla="*/ 1782762 h 6858000"/>
              <a:gd name="connsiteX105" fmla="*/ 75583 w 5282519"/>
              <a:gd name="connsiteY105" fmla="*/ 1743075 h 6858000"/>
              <a:gd name="connsiteX106" fmla="*/ 95738 w 5282519"/>
              <a:gd name="connsiteY106" fmla="*/ 1708150 h 6858000"/>
              <a:gd name="connsiteX107" fmla="*/ 115893 w 5282519"/>
              <a:gd name="connsiteY107" fmla="*/ 1671637 h 6858000"/>
              <a:gd name="connsiteX108" fmla="*/ 134368 w 5282519"/>
              <a:gd name="connsiteY108" fmla="*/ 1631950 h 6858000"/>
              <a:gd name="connsiteX109" fmla="*/ 152844 w 5282519"/>
              <a:gd name="connsiteY109" fmla="*/ 1589087 h 6858000"/>
              <a:gd name="connsiteX110" fmla="*/ 167960 w 5282519"/>
              <a:gd name="connsiteY110" fmla="*/ 1544637 h 6858000"/>
              <a:gd name="connsiteX111" fmla="*/ 178038 w 5282519"/>
              <a:gd name="connsiteY111" fmla="*/ 1492250 h 6858000"/>
              <a:gd name="connsiteX112" fmla="*/ 188115 w 5282519"/>
              <a:gd name="connsiteY112" fmla="*/ 1431925 h 6858000"/>
              <a:gd name="connsiteX113" fmla="*/ 189795 w 5282519"/>
              <a:gd name="connsiteY113" fmla="*/ 1363662 h 6858000"/>
              <a:gd name="connsiteX114" fmla="*/ 188115 w 5282519"/>
              <a:gd name="connsiteY114" fmla="*/ 1295400 h 6858000"/>
              <a:gd name="connsiteX115" fmla="*/ 178038 w 5282519"/>
              <a:gd name="connsiteY115" fmla="*/ 1235075 h 6858000"/>
              <a:gd name="connsiteX116" fmla="*/ 167960 w 5282519"/>
              <a:gd name="connsiteY116" fmla="*/ 1182687 h 6858000"/>
              <a:gd name="connsiteX117" fmla="*/ 152844 w 5282519"/>
              <a:gd name="connsiteY117" fmla="*/ 1136650 h 6858000"/>
              <a:gd name="connsiteX118" fmla="*/ 134368 w 5282519"/>
              <a:gd name="connsiteY118" fmla="*/ 1095375 h 6858000"/>
              <a:gd name="connsiteX119" fmla="*/ 115893 w 5282519"/>
              <a:gd name="connsiteY119" fmla="*/ 1055687 h 6858000"/>
              <a:gd name="connsiteX120" fmla="*/ 95738 w 5282519"/>
              <a:gd name="connsiteY120" fmla="*/ 1017587 h 6858000"/>
              <a:gd name="connsiteX121" fmla="*/ 75583 w 5282519"/>
              <a:gd name="connsiteY121" fmla="*/ 981075 h 6858000"/>
              <a:gd name="connsiteX122" fmla="*/ 55427 w 5282519"/>
              <a:gd name="connsiteY122" fmla="*/ 942975 h 6858000"/>
              <a:gd name="connsiteX123" fmla="*/ 38632 w 5282519"/>
              <a:gd name="connsiteY123" fmla="*/ 901700 h 6858000"/>
              <a:gd name="connsiteX124" fmla="*/ 23515 w 5282519"/>
              <a:gd name="connsiteY124" fmla="*/ 854075 h 6858000"/>
              <a:gd name="connsiteX125" fmla="*/ 11758 w 5282519"/>
              <a:gd name="connsiteY125" fmla="*/ 801687 h 6858000"/>
              <a:gd name="connsiteX126" fmla="*/ 3359 w 5282519"/>
              <a:gd name="connsiteY126" fmla="*/ 744537 h 6858000"/>
              <a:gd name="connsiteX127" fmla="*/ 0 w 5282519"/>
              <a:gd name="connsiteY127" fmla="*/ 673100 h 6858000"/>
              <a:gd name="connsiteX128" fmla="*/ 3359 w 5282519"/>
              <a:gd name="connsiteY128" fmla="*/ 606425 h 6858000"/>
              <a:gd name="connsiteX129" fmla="*/ 11758 w 5282519"/>
              <a:gd name="connsiteY129" fmla="*/ 546100 h 6858000"/>
              <a:gd name="connsiteX130" fmla="*/ 23515 w 5282519"/>
              <a:gd name="connsiteY130" fmla="*/ 496887 h 6858000"/>
              <a:gd name="connsiteX131" fmla="*/ 38632 w 5282519"/>
              <a:gd name="connsiteY131" fmla="*/ 450850 h 6858000"/>
              <a:gd name="connsiteX132" fmla="*/ 55427 w 5282519"/>
              <a:gd name="connsiteY132" fmla="*/ 409575 h 6858000"/>
              <a:gd name="connsiteX133" fmla="*/ 73903 w 5282519"/>
              <a:gd name="connsiteY133" fmla="*/ 369887 h 6858000"/>
              <a:gd name="connsiteX134" fmla="*/ 92379 w 5282519"/>
              <a:gd name="connsiteY134" fmla="*/ 334962 h 6858000"/>
              <a:gd name="connsiteX135" fmla="*/ 112534 w 5282519"/>
              <a:gd name="connsiteY135" fmla="*/ 296862 h 6858000"/>
              <a:gd name="connsiteX136" fmla="*/ 132689 w 5282519"/>
              <a:gd name="connsiteY136" fmla="*/ 260350 h 6858000"/>
              <a:gd name="connsiteX137" fmla="*/ 149485 w 5282519"/>
              <a:gd name="connsiteY137" fmla="*/ 217487 h 6858000"/>
              <a:gd name="connsiteX138" fmla="*/ 166281 w 5282519"/>
              <a:gd name="connsiteY138" fmla="*/ 174625 h 6858000"/>
              <a:gd name="connsiteX139" fmla="*/ 176358 w 5282519"/>
              <a:gd name="connsiteY139" fmla="*/ 122237 h 6858000"/>
              <a:gd name="connsiteX140" fmla="*/ 184756 w 528251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22CF33-9A61-41E8-A25F-981FF708B2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74" r="24003"/>
          <a:stretch/>
        </p:blipFill>
        <p:spPr>
          <a:xfrm>
            <a:off x="6909481" y="10"/>
            <a:ext cx="5282519" cy="6857990"/>
          </a:xfrm>
          <a:custGeom>
            <a:avLst/>
            <a:gdLst/>
            <a:ahLst/>
            <a:cxnLst/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224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C74D-2418-43B9-AE46-64A2B120C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PT" dirty="0"/>
              <a:t>The Real World</a:t>
            </a:r>
          </a:p>
        </p:txBody>
      </p:sp>
      <p:pic>
        <p:nvPicPr>
          <p:cNvPr id="11267" name="Picture 2">
            <a:extLst>
              <a:ext uri="{FF2B5EF4-FFF2-40B4-BE49-F238E27FC236}">
                <a16:creationId xmlns:a16="http://schemas.microsoft.com/office/drawing/2014/main" id="{B7429907-BFF1-4763-B2BD-50783594ED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528764"/>
            <a:ext cx="8828088" cy="5329237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A5A545E5-5513-44BC-9423-5CA5637E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PT" dirty="0"/>
              <a:t>The Real World</a:t>
            </a:r>
          </a:p>
        </p:txBody>
      </p:sp>
      <p:pic>
        <p:nvPicPr>
          <p:cNvPr id="3075" name="Content Placeholder 3" descr="gps-vs-ips.jpg">
            <a:extLst>
              <a:ext uri="{FF2B5EF4-FFF2-40B4-BE49-F238E27FC236}">
                <a16:creationId xmlns:a16="http://schemas.microsoft.com/office/drawing/2014/main" id="{4EE92020-2BDB-4C64-9BC2-C096129D9C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2097089"/>
            <a:ext cx="6400800" cy="3533775"/>
          </a:xfrm>
        </p:spPr>
      </p:pic>
      <p:sp>
        <p:nvSpPr>
          <p:cNvPr id="3076" name="TextBox 5">
            <a:extLst>
              <a:ext uri="{FF2B5EF4-FFF2-40B4-BE49-F238E27FC236}">
                <a16:creationId xmlns:a16="http://schemas.microsoft.com/office/drawing/2014/main" id="{1712449B-08EC-4B4F-AFC3-ECA4F9479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1" y="6237288"/>
            <a:ext cx="22320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pt-P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Extreme Tech, 2012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2A13-2BF6-46C1-A459-01622CE1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Mirrorworld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C491D-5774-45B2-9272-F0BCDAD3D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6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PT" dirty="0"/>
          </a:p>
          <a:p>
            <a:pPr marL="0" indent="0" algn="ctr">
              <a:buNone/>
            </a:pPr>
            <a:endParaRPr lang="pt-PT" sz="3200" dirty="0"/>
          </a:p>
          <a:p>
            <a:pPr marL="0" indent="0" algn="ctr">
              <a:buNone/>
            </a:pPr>
            <a:endParaRPr lang="pt-PT" sz="3200" dirty="0"/>
          </a:p>
          <a:p>
            <a:pPr marL="0" indent="0" algn="ctr">
              <a:buNone/>
            </a:pPr>
            <a:endParaRPr lang="pt-PT" sz="3200" dirty="0"/>
          </a:p>
          <a:p>
            <a:pPr marL="0" indent="0" algn="ctr">
              <a:buNone/>
            </a:pPr>
            <a:endParaRPr lang="pt-PT" sz="3200" dirty="0"/>
          </a:p>
          <a:p>
            <a:pPr marL="0" indent="0" algn="ctr">
              <a:buNone/>
            </a:pPr>
            <a:endParaRPr lang="pt-PT" sz="3200" dirty="0"/>
          </a:p>
          <a:p>
            <a:pPr marL="0" indent="0" algn="ctr">
              <a:buNone/>
            </a:pPr>
            <a:endParaRPr lang="pt-PT" sz="3200" dirty="0"/>
          </a:p>
          <a:p>
            <a:pPr marL="0" indent="0" algn="ctr">
              <a:buNone/>
            </a:pPr>
            <a:endParaRPr lang="pt-PT" sz="3200" dirty="0"/>
          </a:p>
          <a:p>
            <a:pPr marL="0" indent="0" algn="ctr">
              <a:buNone/>
            </a:pPr>
            <a:endParaRPr lang="pt-PT" sz="3200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CFB07-4163-4243-8573-1C80FD4AA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993" y="1925642"/>
            <a:ext cx="3701151" cy="35505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18D3AC-CDAC-4846-BB95-81F2E3528F4E}"/>
              </a:ext>
            </a:extLst>
          </p:cNvPr>
          <p:cNvSpPr txBox="1"/>
          <p:nvPr/>
        </p:nvSpPr>
        <p:spPr>
          <a:xfrm>
            <a:off x="4295449" y="5927012"/>
            <a:ext cx="360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Bridging the Real and Data Worlds</a:t>
            </a:r>
          </a:p>
        </p:txBody>
      </p:sp>
    </p:spTree>
    <p:extLst>
      <p:ext uri="{BB962C8B-B14F-4D97-AF65-F5344CB8AC3E}">
        <p14:creationId xmlns:p14="http://schemas.microsoft.com/office/powerpoint/2010/main" val="3564398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87356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59364" y="299695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03380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2771332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3347396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87356" y="328498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203380" y="328498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19404" y="285293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71332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9932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1940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131372" y="350100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43340" y="3573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03380" y="249289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71332" y="249289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55308" y="292494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491412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987356" y="227687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55308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483300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771332" y="220486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75388" y="227687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139756" y="206084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491412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491412" y="206084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347396" y="18448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483300" y="321297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267276" y="299695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2339284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339284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555308" y="350100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3928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2123260" y="321297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563420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3707436" y="285293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851452" y="314096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707436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923460" y="292494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923460" y="342900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35428" y="3573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707436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3995468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3779444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3643812" y="21328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3995468" y="242088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995468" y="21328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851452" y="19168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3203380" y="37170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3419404" y="37170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1534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63542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347396" y="39330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71332" y="39330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255530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923460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851452" y="36450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2339284" y="36450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59496" y="568895"/>
            <a:ext cx="2250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Technological Possibilities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339284" y="1215225"/>
            <a:ext cx="504056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4191000" y="908721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Understanding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Client Needs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4283501" y="1587564"/>
            <a:ext cx="449793" cy="6173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585547" y="4581128"/>
            <a:ext cx="1103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Creativity</a:t>
            </a:r>
          </a:p>
        </p:txBody>
      </p:sp>
      <p:cxnSp>
        <p:nvCxnSpPr>
          <p:cNvPr id="69" name="Straight Arrow Connector 68"/>
          <p:cNvCxnSpPr/>
          <p:nvPr/>
        </p:nvCxnSpPr>
        <p:spPr>
          <a:xfrm flipV="1">
            <a:off x="2051156" y="4077072"/>
            <a:ext cx="432144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Right Brace 71"/>
          <p:cNvSpPr/>
          <p:nvPr/>
        </p:nvSpPr>
        <p:spPr>
          <a:xfrm rot="1510631">
            <a:off x="4080616" y="2164913"/>
            <a:ext cx="851818" cy="2960220"/>
          </a:xfrm>
          <a:prstGeom prst="rightBrace">
            <a:avLst>
              <a:gd name="adj1" fmla="val 50759"/>
              <a:gd name="adj2" fmla="val 48725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218929" y="3356992"/>
            <a:ext cx="4898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Early Product ideation</a:t>
            </a:r>
          </a:p>
        </p:txBody>
      </p:sp>
    </p:spTree>
    <p:extLst>
      <p:ext uri="{BB962C8B-B14F-4D97-AF65-F5344CB8AC3E}">
        <p14:creationId xmlns:p14="http://schemas.microsoft.com/office/powerpoint/2010/main" val="3854262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99656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71664" y="299695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15680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2783632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3359696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99656" y="328498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215680" y="328498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31704" y="285293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83632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1162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3170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143672" y="350100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55640" y="3573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15680" y="249289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83632" y="249289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67608" y="292494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503712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999656" y="227687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67608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495600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783632" y="220486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87688" y="227687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152056" y="206084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503712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503712" y="206084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359696" y="18448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495600" y="321297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279576" y="299695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2351584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351584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567608" y="350100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5158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2135560" y="321297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575720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3719736" y="285293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863752" y="314096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719736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935760" y="292494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935760" y="342900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47728" y="3573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719736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007768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3791744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3656112" y="21328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007768" y="242088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007768" y="21328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863752" y="19168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3215680" y="37170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3431704" y="37170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2764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64772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359696" y="39330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83632" y="39330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256760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935760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863752" y="36450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2351584" y="36450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rapezoid 61"/>
          <p:cNvSpPr/>
          <p:nvPr/>
        </p:nvSpPr>
        <p:spPr>
          <a:xfrm rot="5400000">
            <a:off x="3884864" y="2658025"/>
            <a:ext cx="1327792" cy="214159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796205" y="2204864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4958743" y="2700210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291163" y="2204864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462208" y="2672916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1103" y="3104964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5282188" y="3176972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5111143" y="1808820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5586825" y="1772816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5784327" y="2240868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5715970" y="3081088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ight Brace 74"/>
          <p:cNvSpPr/>
          <p:nvPr/>
        </p:nvSpPr>
        <p:spPr>
          <a:xfrm rot="19486072">
            <a:off x="6073061" y="1094912"/>
            <a:ext cx="473022" cy="1643839"/>
          </a:xfrm>
          <a:prstGeom prst="rightBrace">
            <a:avLst>
              <a:gd name="adj1" fmla="val 50759"/>
              <a:gd name="adj2" fmla="val 4872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744073" y="825599"/>
            <a:ext cx="30612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Development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4511825" y="3573016"/>
            <a:ext cx="591" cy="20882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4525165" y="5157192"/>
            <a:ext cx="50346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>
            <a:off x="4524574" y="4653136"/>
            <a:ext cx="50346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4525165" y="4149080"/>
            <a:ext cx="50346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991870" y="3933056"/>
            <a:ext cx="3270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co-development with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partner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051885" y="4431277"/>
            <a:ext cx="2456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client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project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054633" y="4941748"/>
            <a:ext cx="2701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grants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4512416" y="5661248"/>
            <a:ext cx="50346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5091844" y="5449399"/>
            <a:ext cx="2964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product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developments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761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99656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71664" y="299695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15680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2783632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3359696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99656" y="328498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215680" y="328498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31704" y="285293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83632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1162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3170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143672" y="350100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55640" y="3573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15680" y="249289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83632" y="249289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67608" y="292494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503712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999656" y="227687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67608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495600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783632" y="220486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87688" y="227687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152056" y="206084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503712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503712" y="206084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359696" y="18448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495600" y="321297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279576" y="299695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2351584" y="27809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351584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567608" y="350100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51584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2135560" y="321297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575720" y="306896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3719736" y="285293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863752" y="314096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719736" y="335699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935760" y="292494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935760" y="342900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47728" y="3573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719736" y="256490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007768" y="263691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3791744" y="234888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3656112" y="21328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007768" y="242088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007768" y="21328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863752" y="19168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3215680" y="37170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3431704" y="3717032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2764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64772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359696" y="39330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83632" y="393305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2567608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935760" y="3789040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863752" y="36450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2351584" y="3645024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rapezoid 61"/>
          <p:cNvSpPr/>
          <p:nvPr/>
        </p:nvSpPr>
        <p:spPr>
          <a:xfrm rot="5400000">
            <a:off x="3884864" y="2658025"/>
            <a:ext cx="1327792" cy="214159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796205" y="2204864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4958743" y="2700210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291163" y="2204864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462208" y="2672916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1103" y="3104964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5282188" y="3176972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5111143" y="1808820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5586825" y="1772816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5784327" y="2240868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5715970" y="3081088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6618936" y="2120958"/>
            <a:ext cx="557185" cy="557185"/>
          </a:xfrm>
          <a:prstGeom prst="ellips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6618936" y="2841038"/>
            <a:ext cx="557185" cy="55718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6618936" y="3561118"/>
            <a:ext cx="557185" cy="557185"/>
          </a:xfrm>
          <a:prstGeom prst="ellipse">
            <a:avLst/>
          </a:prstGeom>
          <a:solidFill>
            <a:srgbClr val="DFD00F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6618935" y="1400878"/>
            <a:ext cx="557185" cy="55718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rapezoid 96"/>
          <p:cNvSpPr/>
          <p:nvPr/>
        </p:nvSpPr>
        <p:spPr>
          <a:xfrm rot="5400000">
            <a:off x="6054660" y="1648804"/>
            <a:ext cx="530621" cy="159908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Trapezoid 97"/>
          <p:cNvSpPr/>
          <p:nvPr/>
        </p:nvSpPr>
        <p:spPr>
          <a:xfrm rot="5400000">
            <a:off x="6062319" y="2359443"/>
            <a:ext cx="530621" cy="159908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Trapezoid 98"/>
          <p:cNvSpPr/>
          <p:nvPr/>
        </p:nvSpPr>
        <p:spPr>
          <a:xfrm rot="5400000">
            <a:off x="6054661" y="3052957"/>
            <a:ext cx="530621" cy="159908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rapezoid 99"/>
          <p:cNvSpPr/>
          <p:nvPr/>
        </p:nvSpPr>
        <p:spPr>
          <a:xfrm rot="5400000">
            <a:off x="6070320" y="3773037"/>
            <a:ext cx="530621" cy="159908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78779" y="1494803"/>
            <a:ext cx="1662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Discontinuation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281886" y="2200798"/>
            <a:ext cx="2402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Own Product Catalogue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284832" y="2894166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Licensed or sold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320137" y="3676962"/>
            <a:ext cx="1766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Product Spin-out</a:t>
            </a:r>
          </a:p>
        </p:txBody>
      </p:sp>
      <p:cxnSp>
        <p:nvCxnSpPr>
          <p:cNvPr id="61" name="Elbow Connector 60"/>
          <p:cNvCxnSpPr/>
          <p:nvPr/>
        </p:nvCxnSpPr>
        <p:spPr>
          <a:xfrm rot="5400000">
            <a:off x="4691905" y="4609550"/>
            <a:ext cx="2062971" cy="1224493"/>
          </a:xfrm>
          <a:prstGeom prst="bentConnector3">
            <a:avLst>
              <a:gd name="adj1" fmla="val 639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5111144" y="5270430"/>
            <a:ext cx="50346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5111144" y="5733256"/>
            <a:ext cx="50346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5111143" y="6237312"/>
            <a:ext cx="50346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5159897" y="4469050"/>
            <a:ext cx="3001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Filtering based on study of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651204" y="5057424"/>
            <a:ext cx="1932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potential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642229" y="5539878"/>
            <a:ext cx="3058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Volume production viability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638863" y="6053226"/>
            <a:ext cx="2148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Corporate strategy</a:t>
            </a:r>
          </a:p>
        </p:txBody>
      </p:sp>
      <p:sp>
        <p:nvSpPr>
          <p:cNvPr id="123" name="Right Brace 122"/>
          <p:cNvSpPr/>
          <p:nvPr/>
        </p:nvSpPr>
        <p:spPr>
          <a:xfrm rot="16200000">
            <a:off x="7368293" y="-203951"/>
            <a:ext cx="473021" cy="2554347"/>
          </a:xfrm>
          <a:prstGeom prst="rightBrace">
            <a:avLst>
              <a:gd name="adj1" fmla="val 50759"/>
              <a:gd name="adj2" fmla="val 4872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119222" y="124880"/>
            <a:ext cx="3510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Following Steps</a:t>
            </a:r>
          </a:p>
        </p:txBody>
      </p:sp>
    </p:spTree>
    <p:extLst>
      <p:ext uri="{BB962C8B-B14F-4D97-AF65-F5344CB8AC3E}">
        <p14:creationId xmlns:p14="http://schemas.microsoft.com/office/powerpoint/2010/main" val="2292271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99656" y="213285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71664" y="249289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15680" y="227687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2783632" y="256490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3359696" y="256490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2999656" y="278092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215680" y="278092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31704" y="234888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83632" y="227687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11624" y="285293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31704" y="285293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143672" y="299695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55640" y="306896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15680" y="198884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83632" y="198884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67608" y="242088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503712" y="206084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999656" y="177281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67608" y="213285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495600" y="184482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783632" y="170080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87688" y="177281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152056" y="155679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503712" y="184482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503712" y="155679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359696" y="134076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495600" y="270892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279576" y="249289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2351584" y="227687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351584" y="206084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567608" y="299695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51584" y="285293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2135560" y="270892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575720" y="256490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3719736" y="234888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863752" y="263691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719736" y="285293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935760" y="242088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935760" y="292494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47728" y="3068960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719736" y="206084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007768" y="213285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3791744" y="184482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3656112" y="162880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007768" y="1916832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007768" y="162880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863752" y="141277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3215680" y="321297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3431704" y="3212976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927648" y="328498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3647728" y="328498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359696" y="342900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2783632" y="3429000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2567608" y="328498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935760" y="3284984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863752" y="314096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2351584" y="3140968"/>
            <a:ext cx="144016" cy="144016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rapezoid 61"/>
          <p:cNvSpPr/>
          <p:nvPr/>
        </p:nvSpPr>
        <p:spPr>
          <a:xfrm rot="5400000">
            <a:off x="3884864" y="2153969"/>
            <a:ext cx="1327792" cy="214159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796205" y="1700808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4958743" y="2196154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291163" y="1700808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462208" y="2168860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4751103" y="2600908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5282188" y="2672916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5111143" y="1304764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5586825" y="1268760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5784327" y="1736812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5715970" y="2577032"/>
            <a:ext cx="360040" cy="360040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6618936" y="1616902"/>
            <a:ext cx="557185" cy="55718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6618936" y="2336982"/>
            <a:ext cx="557185" cy="55718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6618936" y="3057062"/>
            <a:ext cx="557185" cy="557185"/>
          </a:xfrm>
          <a:prstGeom prst="ellipse">
            <a:avLst/>
          </a:prstGeom>
          <a:gradFill flip="none" rotWithShape="1">
            <a:gsLst>
              <a:gs pos="0">
                <a:srgbClr val="DFD00F">
                  <a:shade val="30000"/>
                  <a:satMod val="115000"/>
                </a:srgbClr>
              </a:gs>
              <a:gs pos="50000">
                <a:srgbClr val="DFD00F">
                  <a:shade val="67500"/>
                  <a:satMod val="115000"/>
                </a:srgbClr>
              </a:gs>
              <a:gs pos="100000">
                <a:srgbClr val="DFD00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6618935" y="896822"/>
            <a:ext cx="557185" cy="55718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rapezoid 96"/>
          <p:cNvSpPr/>
          <p:nvPr/>
        </p:nvSpPr>
        <p:spPr>
          <a:xfrm rot="5400000">
            <a:off x="6054660" y="1144748"/>
            <a:ext cx="530621" cy="159908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Trapezoid 97"/>
          <p:cNvSpPr/>
          <p:nvPr/>
        </p:nvSpPr>
        <p:spPr>
          <a:xfrm rot="5400000">
            <a:off x="6062319" y="1855387"/>
            <a:ext cx="530621" cy="159908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Trapezoid 98"/>
          <p:cNvSpPr/>
          <p:nvPr/>
        </p:nvSpPr>
        <p:spPr>
          <a:xfrm rot="5400000">
            <a:off x="6054661" y="2548901"/>
            <a:ext cx="530621" cy="159908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rapezoid 99"/>
          <p:cNvSpPr/>
          <p:nvPr/>
        </p:nvSpPr>
        <p:spPr>
          <a:xfrm rot="5400000">
            <a:off x="6070320" y="3268981"/>
            <a:ext cx="530621" cy="159908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78779" y="990747"/>
            <a:ext cx="1662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Discontinuation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281886" y="1696742"/>
            <a:ext cx="2402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Own Product Catalogue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284832" y="2390110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Licensed or sold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320137" y="3172906"/>
            <a:ext cx="1766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Product Spin-out</a:t>
            </a:r>
          </a:p>
        </p:txBody>
      </p:sp>
      <p:cxnSp>
        <p:nvCxnSpPr>
          <p:cNvPr id="63" name="Elbow Connector 62"/>
          <p:cNvCxnSpPr>
            <a:endCxn id="43" idx="4"/>
          </p:cNvCxnSpPr>
          <p:nvPr/>
        </p:nvCxnSpPr>
        <p:spPr>
          <a:xfrm rot="5400000" flipH="1" flipV="1">
            <a:off x="2967844" y="3541204"/>
            <a:ext cx="1080120" cy="42366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932783" y="4301155"/>
            <a:ext cx="210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Audience gaming concept idea</a:t>
            </a:r>
          </a:p>
        </p:txBody>
      </p:sp>
      <p:pic>
        <p:nvPicPr>
          <p:cNvPr id="3076" name="Picture 4" descr="http://www.audienceentertainment.com/logo_we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505" y="3577488"/>
            <a:ext cx="1791055" cy="130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Elbow Connector 76"/>
          <p:cNvCxnSpPr>
            <a:endCxn id="68" idx="4"/>
          </p:cNvCxnSpPr>
          <p:nvPr/>
        </p:nvCxnSpPr>
        <p:spPr>
          <a:xfrm rot="5400000" flipH="1" flipV="1">
            <a:off x="4717722" y="3008550"/>
            <a:ext cx="1404156" cy="44485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Elbow Connector 78"/>
          <p:cNvCxnSpPr>
            <a:stCxn id="3076" idx="1"/>
            <a:endCxn id="92" idx="4"/>
          </p:cNvCxnSpPr>
          <p:nvPr/>
        </p:nvCxnSpPr>
        <p:spPr>
          <a:xfrm rot="10800000">
            <a:off x="6897528" y="3614246"/>
            <a:ext cx="514976" cy="61605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3719736" y="5334308"/>
            <a:ext cx="317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 2007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Audience gaming client project for Dove in São Paulo, BR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232579" y="4972373"/>
            <a:ext cx="31777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Joint-Venture, based in NYC, to explore audience gaming. Has delivered games to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MSNBC, Volvo, Orange Mobile, Vodafone, Coca-Cola, Volkswagen, Disney, Redbull, Nokia, Sony among others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YD_Dove_cinema">
            <a:hlinkClick r:id="" action="ppaction://media"/>
            <a:extLst>
              <a:ext uri="{FF2B5EF4-FFF2-40B4-BE49-F238E27FC236}">
                <a16:creationId xmlns:a16="http://schemas.microsoft.com/office/drawing/2014/main" id="{CFB85AA0-39D8-46C2-B6A5-79C6C52A7D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51784" y="3905218"/>
            <a:ext cx="2235050" cy="149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The Model </a:t>
            </a:r>
            <a:r>
              <a:rPr lang="en-US" sz="2400" dirty="0"/>
              <a:t>is intended to promote: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Creativity</a:t>
            </a:r>
          </a:p>
          <a:p>
            <a:pPr marL="457200" lvl="1" indent="0">
              <a:buNone/>
            </a:pPr>
            <a:r>
              <a:rPr lang="en-US" dirty="0"/>
              <a:t>Filtering based on technical, market and business strategy inputs</a:t>
            </a:r>
          </a:p>
          <a:p>
            <a:pPr marL="457200" lvl="1" indent="0">
              <a:buNone/>
            </a:pPr>
            <a:r>
              <a:rPr lang="en-US" dirty="0"/>
              <a:t>Quick prototyping and constant market feedback</a:t>
            </a:r>
          </a:p>
          <a:p>
            <a:pPr marL="457200" lvl="1" indent="0">
              <a:buNone/>
            </a:pPr>
            <a:r>
              <a:rPr lang="en-US" dirty="0"/>
              <a:t>Minimal risk exposure</a:t>
            </a:r>
          </a:p>
          <a:p>
            <a:pPr marL="457200" lvl="1" indent="0">
              <a:buNone/>
            </a:pPr>
            <a:endParaRPr lang="en-US" dirty="0"/>
          </a:p>
          <a:p>
            <a:pPr marL="0" lvl="1" indent="0">
              <a:buNone/>
            </a:pPr>
            <a:r>
              <a:rPr lang="en-US" dirty="0"/>
              <a:t>End goal: coming up with Killer Applications</a:t>
            </a:r>
          </a:p>
        </p:txBody>
      </p:sp>
    </p:spTree>
    <p:extLst>
      <p:ext uri="{BB962C8B-B14F-4D97-AF65-F5344CB8AC3E}">
        <p14:creationId xmlns:p14="http://schemas.microsoft.com/office/powerpoint/2010/main" val="2633101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val 65"/>
          <p:cNvSpPr/>
          <p:nvPr/>
        </p:nvSpPr>
        <p:spPr>
          <a:xfrm>
            <a:off x="7123465" y="3385024"/>
            <a:ext cx="360040" cy="3600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7414982" y="2484924"/>
            <a:ext cx="360040" cy="3600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7176120" y="1908860"/>
            <a:ext cx="360040" cy="3600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800" dirty="0"/>
              <a:t>Creativity is born out of small, diverse teams</a:t>
            </a:r>
          </a:p>
        </p:txBody>
      </p:sp>
      <p:sp>
        <p:nvSpPr>
          <p:cNvPr id="4" name="Oval 3"/>
          <p:cNvSpPr/>
          <p:nvPr/>
        </p:nvSpPr>
        <p:spPr>
          <a:xfrm>
            <a:off x="3804230" y="2412902"/>
            <a:ext cx="360040" cy="360040"/>
          </a:xfrm>
          <a:prstGeom prst="ellipse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6073" y="2353286"/>
            <a:ext cx="1103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Designer</a:t>
            </a:r>
          </a:p>
        </p:txBody>
      </p:sp>
      <p:sp>
        <p:nvSpPr>
          <p:cNvPr id="6" name="Oval 5"/>
          <p:cNvSpPr/>
          <p:nvPr/>
        </p:nvSpPr>
        <p:spPr>
          <a:xfrm>
            <a:off x="4005414" y="1993246"/>
            <a:ext cx="360040" cy="360040"/>
          </a:xfrm>
          <a:prstGeom prst="ellipse">
            <a:avLst/>
          </a:prstGeom>
          <a:solidFill>
            <a:srgbClr val="00B05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8890" y="1934022"/>
            <a:ext cx="1083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</a:t>
            </a:r>
          </a:p>
        </p:txBody>
      </p:sp>
      <p:sp>
        <p:nvSpPr>
          <p:cNvPr id="8" name="Oval 7"/>
          <p:cNvSpPr/>
          <p:nvPr/>
        </p:nvSpPr>
        <p:spPr>
          <a:xfrm>
            <a:off x="3741794" y="2877277"/>
            <a:ext cx="360040" cy="360040"/>
          </a:xfrm>
          <a:prstGeom prst="ellipse">
            <a:avLst/>
          </a:prstGeom>
          <a:solidFill>
            <a:srgbClr val="00B0F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9616" y="2867985"/>
            <a:ext cx="1104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Engineer</a:t>
            </a:r>
          </a:p>
        </p:txBody>
      </p:sp>
      <p:sp>
        <p:nvSpPr>
          <p:cNvPr id="10" name="Oval 9"/>
          <p:cNvSpPr/>
          <p:nvPr/>
        </p:nvSpPr>
        <p:spPr>
          <a:xfrm>
            <a:off x="3921814" y="3443000"/>
            <a:ext cx="360040" cy="360040"/>
          </a:xfrm>
          <a:prstGeom prst="ellipse">
            <a:avLst/>
          </a:prstGeom>
          <a:solidFill>
            <a:srgbClr val="00B0F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636" y="3433708"/>
            <a:ext cx="1104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Engineer</a:t>
            </a:r>
          </a:p>
        </p:txBody>
      </p:sp>
      <p:sp>
        <p:nvSpPr>
          <p:cNvPr id="12" name="Oval 11"/>
          <p:cNvSpPr/>
          <p:nvPr/>
        </p:nvSpPr>
        <p:spPr>
          <a:xfrm>
            <a:off x="4233443" y="3887530"/>
            <a:ext cx="360040" cy="360040"/>
          </a:xfrm>
          <a:prstGeom prst="ellipse">
            <a:avLst/>
          </a:prstGeom>
          <a:solidFill>
            <a:srgbClr val="7030A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58969" y="3892986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PhD</a:t>
            </a:r>
          </a:p>
        </p:txBody>
      </p:sp>
      <p:sp>
        <p:nvSpPr>
          <p:cNvPr id="26" name="Oval 25"/>
          <p:cNvSpPr/>
          <p:nvPr/>
        </p:nvSpPr>
        <p:spPr>
          <a:xfrm>
            <a:off x="5663952" y="2916972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663952" y="3132996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879976" y="3060988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96000" y="3132996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47928" y="3060988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879976" y="2772956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5663952" y="2772956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6023992" y="2844964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5663952" y="2556932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519936" y="2628940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5447928" y="2484924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951984" y="2556932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816352" y="2412916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6168008" y="2628940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6168008" y="2340908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951984" y="2268900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6312024" y="3060988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6240016" y="2844964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6384032" y="2628940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320408" y="2412916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5519936" y="3421028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735960" y="3493036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519936" y="3205004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663952" y="3277012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951984" y="3421028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5879976" y="3277012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023992" y="3277012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240016" y="3349020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456040" y="3277012"/>
            <a:ext cx="144016" cy="144016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rapezoid 59"/>
          <p:cNvSpPr/>
          <p:nvPr/>
        </p:nvSpPr>
        <p:spPr>
          <a:xfrm rot="5400000">
            <a:off x="6187255" y="2737885"/>
            <a:ext cx="1327792" cy="214159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119129" y="2181067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99149" y="2664943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7053494" y="3184824"/>
            <a:ext cx="360040" cy="36004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595003" y="1708805"/>
            <a:ext cx="1247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Champion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750748" y="2450456"/>
            <a:ext cx="1247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Champion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79170" y="3388930"/>
            <a:ext cx="1247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Champion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673300" y="4690446"/>
            <a:ext cx="8557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Product  ideas need a Champion with the drive to make it succeed.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“Passion is the emotional fuel that drives your vision.” </a:t>
            </a:r>
            <a:b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Steve Jobs</a:t>
            </a:r>
          </a:p>
        </p:txBody>
      </p:sp>
      <p:sp>
        <p:nvSpPr>
          <p:cNvPr id="74" name="Striped Right Arrow 73"/>
          <p:cNvSpPr/>
          <p:nvPr/>
        </p:nvSpPr>
        <p:spPr>
          <a:xfrm>
            <a:off x="4593484" y="2353531"/>
            <a:ext cx="566413" cy="1300050"/>
          </a:xfrm>
          <a:prstGeom prst="stripedRightArrow">
            <a:avLst>
              <a:gd name="adj1" fmla="val 50000"/>
              <a:gd name="adj2" fmla="val 65623"/>
            </a:avLst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157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9351B-FD0B-4F28-9D18-14A75357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A new Internet of Everything</a:t>
            </a:r>
            <a:br>
              <a:rPr lang="pt-PT" dirty="0"/>
            </a:br>
            <a:r>
              <a:rPr lang="pt-PT" sz="2000" dirty="0"/>
              <a:t>YDreams Magic: YDX (Toronto, Frankfurt). Aromni, YDreams Entertainment</a:t>
            </a:r>
            <a:endParaRPr lang="pt-PT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126A7B-0B8D-466E-8BC7-62CEF2639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3652" y="2541479"/>
            <a:ext cx="4576485" cy="2562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1FE61C-7463-4BBB-A676-B4CDFA15F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48" y="2541479"/>
            <a:ext cx="3851251" cy="2562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BBA05B-5581-4007-B65A-E7639D102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591" y="2541479"/>
            <a:ext cx="3396409" cy="254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97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PT" dirty="0"/>
              <a:t>Internet of Things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90133" y="750710"/>
            <a:ext cx="3784600" cy="550333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</a:pPr>
            <a:endParaRPr lang="pt-PT" sz="2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</a:pPr>
            <a:endParaRPr lang="pt-PT" sz="2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pt-PT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pt-PT" sz="3200" dirty="0">
                <a:solidFill>
                  <a:schemeClr val="tx1"/>
                </a:solidFill>
              </a:rPr>
              <a:t>Ynvisible</a:t>
            </a:r>
          </a:p>
          <a:p>
            <a:pPr marL="0" indent="0">
              <a:lnSpc>
                <a:spcPct val="90000"/>
              </a:lnSpc>
              <a:buNone/>
            </a:pPr>
            <a:endParaRPr lang="pt-PT" sz="2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pt-PT" sz="2000" dirty="0">
                <a:solidFill>
                  <a:schemeClr val="tx1"/>
                </a:solidFill>
              </a:rPr>
              <a:t>Listed in Toronto and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t-PT" sz="2000" dirty="0">
                <a:solidFill>
                  <a:schemeClr val="tx1"/>
                </a:solidFill>
              </a:rPr>
              <a:t>Frankfurt</a:t>
            </a:r>
          </a:p>
          <a:p>
            <a:pPr marL="0" indent="0">
              <a:lnSpc>
                <a:spcPct val="90000"/>
              </a:lnSpc>
              <a:buNone/>
            </a:pPr>
            <a:endParaRPr lang="pt-PT" sz="2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pt-PT" sz="2000" dirty="0">
                <a:solidFill>
                  <a:schemeClr val="tx1"/>
                </a:solidFill>
              </a:rPr>
              <a:t>Smart labels</a:t>
            </a:r>
          </a:p>
          <a:p>
            <a:pPr marL="0" indent="0">
              <a:lnSpc>
                <a:spcPct val="90000"/>
              </a:lnSpc>
              <a:buNone/>
            </a:pPr>
            <a:endParaRPr lang="pt-PT" sz="2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pt-PT" sz="2000" dirty="0">
                <a:solidFill>
                  <a:schemeClr val="tx1"/>
                </a:solidFill>
              </a:rPr>
              <a:t>Lisbon, Freiburg, Linkoping, Vancouver</a:t>
            </a:r>
          </a:p>
          <a:p>
            <a:pPr marL="0" indent="0">
              <a:lnSpc>
                <a:spcPct val="90000"/>
              </a:lnSpc>
              <a:buNone/>
            </a:pPr>
            <a:endParaRPr lang="pt-PT" sz="2000" dirty="0"/>
          </a:p>
          <a:p>
            <a:pPr marL="0" indent="0">
              <a:lnSpc>
                <a:spcPct val="90000"/>
              </a:lnSpc>
              <a:buNone/>
            </a:pPr>
            <a:endParaRPr lang="pt-PT" sz="2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</a:pPr>
            <a:endParaRPr lang="pt-PT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</a:pPr>
            <a:endParaRPr lang="pt-PT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22C77F-1064-46F3-ABDB-F84BCF535DCC}"/>
              </a:ext>
            </a:extLst>
          </p:cNvPr>
          <p:cNvSpPr txBox="1"/>
          <p:nvPr/>
        </p:nvSpPr>
        <p:spPr>
          <a:xfrm>
            <a:off x="7129670" y="2146852"/>
            <a:ext cx="42539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>
              <a:hlinkClick r:id="" action="ppaction://noaction"/>
            </a:endParaRP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D84B5B-0AE1-4E35-9950-19F327B2B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410" y="2022021"/>
            <a:ext cx="5024923" cy="28139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A1F4B4-E220-4B42-AA0C-1ACF5A312C4A}"/>
              </a:ext>
            </a:extLst>
          </p:cNvPr>
          <p:cNvSpPr txBox="1"/>
          <p:nvPr/>
        </p:nvSpPr>
        <p:spPr>
          <a:xfrm>
            <a:off x="6544733" y="5420139"/>
            <a:ext cx="454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hlinkClick r:id="rId3"/>
              </a:rPr>
              <a:t>https://www.teletrader.com/ynvisible-interactive/stocks/details/tts-160188310</a:t>
            </a:r>
            <a:r>
              <a:rPr lang="pt-PT" sz="1200" dirty="0"/>
              <a:t>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304800"/>
            <a:ext cx="6819900" cy="558800"/>
          </a:xfrm>
        </p:spPr>
        <p:txBody>
          <a:bodyPr>
            <a:noAutofit/>
          </a:bodyPr>
          <a:lstStyle/>
          <a:p>
            <a:pPr algn="ctr"/>
            <a:r>
              <a:rPr lang="pt-PT" dirty="0"/>
              <a:t>Ocean exploration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9218" y="1752600"/>
            <a:ext cx="6705600" cy="5105400"/>
          </a:xfrm>
        </p:spPr>
        <p:txBody>
          <a:bodyPr/>
          <a:lstStyle/>
          <a:p>
            <a:pPr marL="0" indent="0">
              <a:buNone/>
            </a:pPr>
            <a:r>
              <a:rPr lang="pt-PT" sz="3200" dirty="0">
                <a:solidFill>
                  <a:schemeClr val="tx1"/>
                </a:solidFill>
              </a:rPr>
              <a:t>Azorean Aquatic </a:t>
            </a:r>
          </a:p>
          <a:p>
            <a:pPr marL="0" indent="0">
              <a:buNone/>
            </a:pPr>
            <a:r>
              <a:rPr lang="pt-PT" sz="3200" dirty="0">
                <a:solidFill>
                  <a:schemeClr val="tx1"/>
                </a:solidFill>
              </a:rPr>
              <a:t>Technologies</a:t>
            </a:r>
          </a:p>
          <a:p>
            <a:pPr marL="0" indent="0">
              <a:buNone/>
            </a:pPr>
            <a:endParaRPr lang="pt-PT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PT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PT" sz="2000" dirty="0">
                <a:solidFill>
                  <a:schemeClr val="tx1"/>
                </a:solidFill>
              </a:rPr>
              <a:t>Listed in Euronext Paris</a:t>
            </a:r>
          </a:p>
          <a:p>
            <a:pPr marL="0" indent="0">
              <a:buNone/>
            </a:pPr>
            <a:endParaRPr lang="pt-PT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PT" sz="2000" dirty="0">
                <a:solidFill>
                  <a:schemeClr val="tx1"/>
                </a:solidFill>
              </a:rPr>
              <a:t>Aquatic drones, </a:t>
            </a:r>
          </a:p>
          <a:p>
            <a:pPr marL="0" indent="0">
              <a:buNone/>
            </a:pPr>
            <a:r>
              <a:rPr lang="pt-PT" sz="2000" dirty="0">
                <a:solidFill>
                  <a:schemeClr val="tx1"/>
                </a:solidFill>
              </a:rPr>
              <a:t>ocean exploration</a:t>
            </a:r>
          </a:p>
          <a:p>
            <a:pPr marL="0" indent="0">
              <a:buNone/>
            </a:pPr>
            <a:endParaRPr lang="pt-PT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PT" sz="2000" dirty="0">
                <a:solidFill>
                  <a:schemeClr val="tx1"/>
                </a:solidFill>
              </a:rPr>
              <a:t>Lisbon, Ponta Delgada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3B1F8D-53FC-4C26-8BD9-806322E01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091" y="3607605"/>
            <a:ext cx="4293981" cy="24578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C3BB22-DD8A-4095-AF1A-9077857EE0B5}"/>
              </a:ext>
            </a:extLst>
          </p:cNvPr>
          <p:cNvSpPr txBox="1"/>
          <p:nvPr/>
        </p:nvSpPr>
        <p:spPr>
          <a:xfrm>
            <a:off x="6915150" y="6368534"/>
            <a:ext cx="4049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>
                <a:hlinkClick r:id="rId3"/>
              </a:rPr>
              <a:t>https://youtu.be/H9W1wmIl8YU</a:t>
            </a:r>
            <a:r>
              <a:rPr lang="pt-PT" sz="1200" dirty="0"/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E0707-5975-4CC2-97D0-47259AC2D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64A51-4C4F-49EF-B155-1614B8B69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PT" sz="3800" dirty="0"/>
              <a:t>TUGA Innovations, Inc.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Lisbon, Holland (Michigan), Vancouver</a:t>
            </a:r>
          </a:p>
          <a:p>
            <a:pPr marL="0" indent="0">
              <a:buNone/>
            </a:pPr>
            <a:r>
              <a:rPr lang="pt-PT" dirty="0"/>
              <a:t>Filed for na IPO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932482-1ED1-4430-ABDE-E677B3678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04" y="2564488"/>
            <a:ext cx="4438338" cy="2375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B47405-E749-495C-8AD6-B90A15B65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129" y="1825625"/>
            <a:ext cx="3343035" cy="408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51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Video 6">
            <a:extLst>
              <a:ext uri="{FF2B5EF4-FFF2-40B4-BE49-F238E27FC236}">
                <a16:creationId xmlns:a16="http://schemas.microsoft.com/office/drawing/2014/main" id="{4D8B8747-13D0-4064-9A94-E8253C868E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-1" b="-1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5F7125-1B8F-4D8B-AA01-3987B61E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pPr algn="l"/>
            <a:r>
              <a:rPr lang="pt-PT" sz="5200">
                <a:solidFill>
                  <a:srgbClr val="FFFFFF"/>
                </a:solidFill>
              </a:rPr>
              <a:t>The game on </a:t>
            </a:r>
            <a:br>
              <a:rPr lang="pt-PT" sz="5200">
                <a:solidFill>
                  <a:srgbClr val="FFFFFF"/>
                </a:solidFill>
              </a:rPr>
            </a:br>
            <a:r>
              <a:rPr lang="pt-PT" sz="5200">
                <a:solidFill>
                  <a:srgbClr val="FFFFFF"/>
                </a:solidFill>
              </a:rPr>
              <a:t>top of the game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6ADD6F8-C1D0-43AF-8042-6AE106CA2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7"/>
            <a:ext cx="5449479" cy="1578054"/>
          </a:xfrm>
        </p:spPr>
        <p:txBody>
          <a:bodyPr anchor="b">
            <a:normAutofit/>
          </a:bodyPr>
          <a:lstStyle/>
          <a:p>
            <a:pPr algn="l"/>
            <a:endParaRPr lang="pt-PT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3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6" name="Title 1">
            <a:extLst>
              <a:ext uri="{FF2B5EF4-FFF2-40B4-BE49-F238E27FC236}">
                <a16:creationId xmlns:a16="http://schemas.microsoft.com/office/drawing/2014/main" id="{6A9B53C2-0BFC-4E95-AE84-6038045BB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pPr eaLnBrk="1" hangingPunct="1"/>
            <a:r>
              <a:rPr lang="pt-PT" altLang="pt-PT">
                <a:solidFill>
                  <a:srgbClr val="000000"/>
                </a:solidFill>
              </a:rPr>
              <a:t>Ars Digita layer cake</a:t>
            </a:r>
          </a:p>
        </p:txBody>
      </p:sp>
      <p:sp>
        <p:nvSpPr>
          <p:cNvPr id="77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268" name="Picture 4" descr="attack">
            <a:extLst>
              <a:ext uri="{FF2B5EF4-FFF2-40B4-BE49-F238E27FC236}">
                <a16:creationId xmlns:a16="http://schemas.microsoft.com/office/drawing/2014/main" id="{BA296EDE-716C-41DE-827D-A5D7B0BC0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8" r="12338" b="-1"/>
          <a:stretch/>
        </p:blipFill>
        <p:spPr bwMode="auto"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CBF2A-A200-4521-B0A9-D20D5DCEB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962" y="1479268"/>
            <a:ext cx="7056353" cy="5921775"/>
          </a:xfrm>
        </p:spPr>
        <p:txBody>
          <a:bodyPr rtlCol="0" anchor="ctr">
            <a:normAutofit fontScale="32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sz="800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sz="800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sz="6200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Ideas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sz="6200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Financing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Marketing &amp; communications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Management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sz="6200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User experience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Content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Technological infrastructure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(applications, platforms, information systems,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operating systems, telecommunications,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6200" dirty="0">
                <a:solidFill>
                  <a:srgbClr val="000000"/>
                </a:solidFill>
              </a:rPr>
              <a:t>power)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dirty="0">
                <a:solidFill>
                  <a:srgbClr val="000000"/>
                </a:solidFill>
              </a:rPr>
              <a:t>Adapted from Philip Greenspun’s Ars Digita Layer Cake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pt-PT" sz="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15C95BBD-0703-4EFC-80D2-A6977394F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PT" dirty="0"/>
              <a:t>Ars Digita layer cake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09F5B5AE-E391-4C41-9435-491670938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800"/>
              <a:t>Ideas/intellectual property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80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800"/>
              <a:t>Financing/business models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80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800"/>
              <a:t>Marketing/communication/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800"/>
              <a:t>sales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280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pt-PT" altLang="pt-PT" sz="2800"/>
              <a:t>Technical pyramid</a:t>
            </a:r>
          </a:p>
          <a:p>
            <a:pPr eaLnBrk="1" hangingPunct="1"/>
            <a:endParaRPr lang="pt-PT" altLang="pt-PT"/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/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17805E4A-5CB6-4545-A04D-097CF8BE9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1752600"/>
            <a:ext cx="29876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529F92E3-AAA3-4114-88F7-3AC852CDF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PT" dirty="0">
                <a:solidFill>
                  <a:prstClr val="black"/>
                </a:solidFill>
              </a:rPr>
              <a:t>Ars Digita layer cake</a:t>
            </a:r>
            <a:endParaRPr lang="pt-PT" altLang="pt-PT" dirty="0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76FAB6A4-68F4-464C-BA84-F914B3606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pt-PT" altLang="pt-PT" dirty="0"/>
              <a:t>Ideas/intellectual property</a:t>
            </a:r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id="{A0544FF7-8F8A-44CD-9B37-5A65C03C3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86000"/>
            <a:ext cx="5791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4789F39D-319B-4133-909F-D4177585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PT" altLang="pt-PT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36305C80-AC12-4196-A847-FD95131F5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PT" altLang="pt-PT"/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1E611FB5-7ED2-4489-905A-B6FC6035D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214"/>
            <a:ext cx="9209088" cy="680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1EB6EF10-2918-4860-B176-353C55BDE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/>
          <a:lstStyle/>
          <a:p>
            <a:pPr eaLnBrk="1" hangingPunct="1"/>
            <a:r>
              <a:rPr lang="pt-PT" altLang="pt-PT"/>
              <a:t>Intellectual Property  Management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2112D7E5-B68B-4264-81E5-90202CA160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1" y="1069975"/>
            <a:ext cx="8569325" cy="5761038"/>
          </a:xfr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9736BDFC-C64A-4B8B-BC32-D329C6612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PT" dirty="0">
                <a:solidFill>
                  <a:prstClr val="black"/>
                </a:solidFill>
              </a:rPr>
              <a:t>Ars Digita layer cake</a:t>
            </a:r>
            <a:endParaRPr lang="pt-PT" altLang="pt-PT" dirty="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BCD67463-51E5-4313-837A-056463313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pt-PT" altLang="pt-PT" dirty="0"/>
              <a:t>Financing/business models</a:t>
            </a:r>
          </a:p>
        </p:txBody>
      </p:sp>
      <p:pic>
        <p:nvPicPr>
          <p:cNvPr id="14340" name="Picture 3">
            <a:extLst>
              <a:ext uri="{FF2B5EF4-FFF2-40B4-BE49-F238E27FC236}">
                <a16:creationId xmlns:a16="http://schemas.microsoft.com/office/drawing/2014/main" id="{3C79BC57-D3E9-4D01-AD5F-85CCE1F0B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362201"/>
            <a:ext cx="78486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5DE23A5-9B50-46CA-A5A1-EAEDD3FF4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PT" dirty="0">
                <a:solidFill>
                  <a:prstClr val="black"/>
                </a:solidFill>
              </a:rPr>
              <a:t>Ars Digita layer cake</a:t>
            </a:r>
            <a:endParaRPr lang="pt-PT" altLang="pt-PT" dirty="0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0CB7A52-5E14-46B9-8816-C77D66B7B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pt-PT" altLang="pt-PT" dirty="0"/>
              <a:t>Marketing/communications</a:t>
            </a:r>
          </a:p>
        </p:txBody>
      </p:sp>
      <p:pic>
        <p:nvPicPr>
          <p:cNvPr id="15364" name="Picture 3">
            <a:extLst>
              <a:ext uri="{FF2B5EF4-FFF2-40B4-BE49-F238E27FC236}">
                <a16:creationId xmlns:a16="http://schemas.microsoft.com/office/drawing/2014/main" id="{9FA06729-1EAB-4538-BFAA-71A956A41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86000"/>
            <a:ext cx="5562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DEFDB-8CB4-478D-8EB2-7B6E836C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21AB0D-B2BF-4188-89F9-B3610BD95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4525" y="130629"/>
            <a:ext cx="9429932" cy="49035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EFE7DB-5739-40B9-8276-6CB3C66998F7}"/>
              </a:ext>
            </a:extLst>
          </p:cNvPr>
          <p:cNvSpPr txBox="1"/>
          <p:nvPr/>
        </p:nvSpPr>
        <p:spPr>
          <a:xfrm>
            <a:off x="2854476" y="5178203"/>
            <a:ext cx="5675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https://www.lennyrachitsky.com/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89B8D7-48A7-4EF3-967D-FF501A08EA25}"/>
              </a:ext>
            </a:extLst>
          </p:cNvPr>
          <p:cNvSpPr txBox="1"/>
          <p:nvPr/>
        </p:nvSpPr>
        <p:spPr>
          <a:xfrm>
            <a:off x="2856089" y="5949244"/>
            <a:ext cx="574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https://johnfilipe.com</a:t>
            </a:r>
          </a:p>
        </p:txBody>
      </p:sp>
    </p:spTree>
    <p:extLst>
      <p:ext uri="{BB962C8B-B14F-4D97-AF65-F5344CB8AC3E}">
        <p14:creationId xmlns:p14="http://schemas.microsoft.com/office/powerpoint/2010/main" val="81364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AE0E756A-80DB-4243-B214-F166F197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PT" dirty="0">
                <a:solidFill>
                  <a:prstClr val="black"/>
                </a:solidFill>
              </a:rPr>
              <a:t>Ars Digita layer cake</a:t>
            </a:r>
            <a:endParaRPr lang="pt-PT" altLang="pt-PT" dirty="0"/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17A03CC8-4A00-4E42-99C9-4EC534EEF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800"/>
              <a:t>Technical pyramid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pt-PT" altLang="pt-PT" sz="240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400"/>
              <a:t>“Problem definers”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000"/>
              <a:t>“Architects”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000"/>
              <a:t>Researchers and 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000"/>
              <a:t>creative personnel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pt-PT" altLang="pt-PT" sz="2400"/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400"/>
              <a:t>“Problem solvers”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000"/>
              <a:t>Project managers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000"/>
              <a:t>Analysts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000"/>
              <a:t>Programmers and </a:t>
            </a:r>
          </a:p>
          <a:p>
            <a:pPr lvl="2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t-PT" altLang="pt-PT" sz="2000"/>
              <a:t>designers</a:t>
            </a:r>
            <a:endParaRPr lang="pt-PT" altLang="pt-PT"/>
          </a:p>
          <a:p>
            <a:pPr eaLnBrk="1" hangingPunct="1">
              <a:buFont typeface="Arial" panose="020B0604020202020204" pitchFamily="34" charset="0"/>
              <a:buNone/>
            </a:pPr>
            <a:endParaRPr lang="pt-PT" altLang="pt-PT" sz="1800"/>
          </a:p>
        </p:txBody>
      </p:sp>
      <p:pic>
        <p:nvPicPr>
          <p:cNvPr id="16388" name="Picture 4" descr="ynet1">
            <a:extLst>
              <a:ext uri="{FF2B5EF4-FFF2-40B4-BE49-F238E27FC236}">
                <a16:creationId xmlns:a16="http://schemas.microsoft.com/office/drawing/2014/main" id="{435DAAF9-834E-4896-B677-0E97E0E85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514600"/>
            <a:ext cx="51117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6">
            <a:extLst>
              <a:ext uri="{FF2B5EF4-FFF2-40B4-BE49-F238E27FC236}">
                <a16:creationId xmlns:a16="http://schemas.microsoft.com/office/drawing/2014/main" id="{9841C541-18CF-4231-93A5-B838F9748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943600"/>
            <a:ext cx="510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pt-P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YNET :  Slack, Trello, Jira  and Sales Force into one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36B6CDB3-424D-43F2-87BE-15D8EEBE1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altLang="pt-PT" dirty="0">
                <a:solidFill>
                  <a:prstClr val="black"/>
                </a:solidFill>
              </a:rPr>
              <a:t>Ars Digita layer cake</a:t>
            </a:r>
            <a:endParaRPr lang="pt-PT" alt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BE7D5-A50D-4F7B-B857-228224A250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3600" dirty="0" err="1"/>
              <a:t>Hiring</a:t>
            </a:r>
            <a:r>
              <a:rPr lang="pt-PT" sz="3600" dirty="0"/>
              <a:t> </a:t>
            </a:r>
            <a:r>
              <a:rPr lang="pt-PT" sz="3600" dirty="0" err="1"/>
              <a:t>the</a:t>
            </a:r>
            <a:r>
              <a:rPr lang="pt-PT" sz="3600" dirty="0"/>
              <a:t> </a:t>
            </a:r>
            <a:r>
              <a:rPr lang="pt-PT" sz="3600" dirty="0" err="1"/>
              <a:t>right</a:t>
            </a:r>
            <a:r>
              <a:rPr lang="pt-PT" sz="3600" dirty="0"/>
              <a:t> </a:t>
            </a:r>
            <a:r>
              <a:rPr lang="pt-PT" sz="3600" dirty="0" err="1"/>
              <a:t>people</a:t>
            </a:r>
            <a:endParaRPr lang="pt-PT" sz="3600" dirty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pt-PT" dirty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dirty="0" err="1"/>
              <a:t>Passion</a:t>
            </a:r>
            <a:endParaRPr lang="pt-PT" dirty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dirty="0"/>
              <a:t>Energy</a:t>
            </a:r>
          </a:p>
          <a:p>
            <a:pPr lvl="1" eaLnBrk="1" fontAlgn="auto" hangingPunct="1">
              <a:spcAft>
                <a:spcPts val="0"/>
              </a:spcAft>
              <a:buNone/>
              <a:defRPr/>
            </a:pPr>
            <a:r>
              <a:rPr lang="pt-PT" dirty="0"/>
              <a:t>Self-</a:t>
            </a:r>
            <a:r>
              <a:rPr lang="pt-PT" dirty="0" err="1"/>
              <a:t>assurance</a:t>
            </a:r>
            <a:endParaRPr lang="pt-PT" dirty="0"/>
          </a:p>
          <a:p>
            <a:pPr lvl="1" eaLnBrk="1" fontAlgn="auto" hangingPunct="1">
              <a:spcAft>
                <a:spcPts val="0"/>
              </a:spcAft>
              <a:buNone/>
              <a:defRPr/>
            </a:pPr>
            <a:r>
              <a:rPr lang="pt-PT" dirty="0" err="1"/>
              <a:t>Ability</a:t>
            </a:r>
            <a:r>
              <a:rPr lang="pt-PT" dirty="0"/>
              <a:t> to </a:t>
            </a:r>
            <a:r>
              <a:rPr lang="pt-PT" dirty="0" err="1"/>
              <a:t>deal</a:t>
            </a:r>
            <a:r>
              <a:rPr lang="pt-PT" dirty="0"/>
              <a:t> </a:t>
            </a:r>
            <a:r>
              <a:rPr lang="pt-PT" dirty="0" err="1"/>
              <a:t>with</a:t>
            </a:r>
            <a:r>
              <a:rPr lang="pt-PT" dirty="0"/>
              <a:t> stress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dirty="0"/>
              <a:t>	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ambiguity</a:t>
            </a:r>
            <a:endParaRPr lang="pt-PT" dirty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dirty="0" err="1"/>
              <a:t>Ability</a:t>
            </a:r>
            <a:r>
              <a:rPr lang="pt-PT" dirty="0"/>
              <a:t> to </a:t>
            </a:r>
            <a:r>
              <a:rPr lang="pt-PT" dirty="0" err="1"/>
              <a:t>delegate</a:t>
            </a:r>
            <a:endParaRPr lang="pt-PT" dirty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dirty="0" err="1"/>
              <a:t>Ability</a:t>
            </a:r>
            <a:r>
              <a:rPr lang="pt-PT" dirty="0"/>
              <a:t> to inspire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dirty="0" err="1"/>
              <a:t>Ability</a:t>
            </a:r>
            <a:r>
              <a:rPr lang="pt-PT" dirty="0"/>
              <a:t> to </a:t>
            </a:r>
            <a:r>
              <a:rPr lang="pt-PT" dirty="0" err="1"/>
              <a:t>deliver</a:t>
            </a:r>
            <a:endParaRPr lang="pt-PT" dirty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pt-PT" dirty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pt-PT" sz="1600" dirty="0" err="1"/>
              <a:t>Adapted</a:t>
            </a:r>
            <a:r>
              <a:rPr lang="pt-PT" sz="1600" dirty="0"/>
              <a:t> </a:t>
            </a:r>
            <a:r>
              <a:rPr lang="pt-PT" sz="1600" dirty="0" err="1"/>
              <a:t>from</a:t>
            </a:r>
            <a:r>
              <a:rPr lang="pt-PT" sz="1600" dirty="0"/>
              <a:t> Guy Kawasaki, </a:t>
            </a:r>
            <a:r>
              <a:rPr lang="pt-PT" sz="1600" dirty="0" err="1"/>
              <a:t>The</a:t>
            </a:r>
            <a:r>
              <a:rPr lang="pt-PT" sz="1600" dirty="0"/>
              <a:t> Macintosh </a:t>
            </a:r>
            <a:r>
              <a:rPr lang="pt-PT" sz="1600" dirty="0" err="1"/>
              <a:t>Way</a:t>
            </a:r>
            <a:r>
              <a:rPr lang="pt-PT" sz="1600" dirty="0"/>
              <a:t>, </a:t>
            </a:r>
            <a:r>
              <a:rPr lang="pt-PT" sz="1600" dirty="0" err="1"/>
              <a:t>Harper</a:t>
            </a:r>
            <a:r>
              <a:rPr lang="pt-PT" sz="1600" dirty="0"/>
              <a:t>, 1990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7412" name="Content Placeholder 3">
            <a:extLst>
              <a:ext uri="{FF2B5EF4-FFF2-40B4-BE49-F238E27FC236}">
                <a16:creationId xmlns:a16="http://schemas.microsoft.com/office/drawing/2014/main" id="{F7D7653F-A83B-4D47-A957-36943B4BB7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 eaLnBrk="1" hangingPunct="1">
              <a:buFont typeface="Arial" panose="020B0604020202020204" pitchFamily="34" charset="0"/>
              <a:buNone/>
            </a:pPr>
            <a:endParaRPr lang="pt-PT" altLang="pt-PT" sz="2000"/>
          </a:p>
          <a:p>
            <a:pPr lvl="1" eaLnBrk="1" hangingPunct="1">
              <a:buFont typeface="Arial" panose="020B0604020202020204" pitchFamily="34" charset="0"/>
              <a:buNone/>
            </a:pPr>
            <a:endParaRPr lang="pt-PT" altLang="pt-PT" sz="2000"/>
          </a:p>
          <a:p>
            <a:pPr lvl="1" eaLnBrk="1" hangingPunct="1">
              <a:buFont typeface="Arial" panose="020B0604020202020204" pitchFamily="34" charset="0"/>
              <a:buNone/>
            </a:pPr>
            <a:endParaRPr lang="pt-PT" altLang="pt-PT" sz="2000"/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pt-PT" altLang="pt-PT" sz="2000" i="1"/>
              <a:t>“A players hire A players, B players hire C players and C players hire D players”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pt-PT" altLang="pt-PT" sz="2000" i="1"/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pt-PT" altLang="pt-PT" sz="2000" i="1"/>
              <a:t>	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pt-PT" altLang="pt-PT" sz="1800" i="1"/>
              <a:t>Steve Jobs in The Art of the Start, Guy Kawasaki, 2004</a:t>
            </a:r>
          </a:p>
          <a:p>
            <a:pPr eaLnBrk="1" hangingPunct="1"/>
            <a:endParaRPr lang="pt-PT" altLang="pt-PT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4C58F-F5A8-4512-9302-B64304FC5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3A966-11FB-4359-9C85-681E28B66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pt-PT" sz="32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“We sell computer direct. By making only to order and selling over the Internet, we have the highest return for capital invested in the industry”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altLang="pt-PT" sz="24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pt-PT" sz="24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Michael Dell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50774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1A0FA-5B3E-45E8-B068-FE777C823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10522-7AA2-4B3A-8CDA-F4A251A76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87" y="869430"/>
            <a:ext cx="11392524" cy="5988570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sz="32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Three-dimensional analysis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we can 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We can suppress the possible lack of skills by creating a support ecosystem, and use outsourcing services type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we want to 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The path of the idea to the prototype and, later, product, is a challenge with difficulties and uncertainties.  Perseverance and passion are fundamental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we are paid to do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There must be someone willing to pay for the product or service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0224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33D9F-0D4B-41DB-B82D-AC3A1B057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C7CFD-E68E-4975-94D9-0D092CDBA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pt-PT" sz="34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“Timing”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altLang="pt-PT" sz="18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pt-PT" sz="24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worst that can happen to us is to launch a product in a market that is in decline, involving an outdated technology
</a:t>
            </a:r>
            <a:endParaRPr kumimoji="0" lang="pt-PT" altLang="pt-PT" sz="24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pt-PT" sz="24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the other hand, we must also take into account that the most difficult solutions to implement are usually neglected. This could be a business opportunity.
</a:t>
            </a:r>
            <a:endParaRPr kumimoji="0" lang="pt-PT" altLang="pt-PT" sz="24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pt-PT" sz="24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Gartner annually publishes its Hype Cycle, which helps to situate the state of maturity of the technology area in which we are working in relation to the market
</a:t>
            </a:r>
            <a:endParaRPr kumimoji="0" lang="pt-PT" altLang="pt-PT" sz="24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030620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171" name="Content Placeholder 4">
            <a:extLst>
              <a:ext uri="{FF2B5EF4-FFF2-40B4-BE49-F238E27FC236}">
                <a16:creationId xmlns:a16="http://schemas.microsoft.com/office/drawing/2014/main" id="{FE6CE7E9-D288-426A-A73C-5A640AFBA6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2" r="2" b="12876"/>
          <a:stretch/>
        </p:blipFill>
        <p:spPr>
          <a:xfrm>
            <a:off x="1155547" y="637762"/>
            <a:ext cx="9889808" cy="55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56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FED0-054F-46AE-9019-2E616E589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C687-EB22-4829-AB7C-79BB4ADEF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marR="0" lvl="0" indent="-171450" algn="ctr" defTabSz="914400" rtl="0" eaLnBrk="1" fontAlgn="base" latinLnBrk="0" hangingPunct="1">
              <a:lnSpc>
                <a:spcPct val="15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pt-PT" sz="24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"99% of the time we should ignore our competitors. Especially when they make a lot of money or are talked about a lot in the press. Don't worry about the competition unless you're already producing and shipping products." 
</a:t>
            </a:r>
            <a:endParaRPr kumimoji="0" lang="pt-PT" altLang="pt-PT" sz="24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ctr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pt-PT" sz="24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Sam Altman</a:t>
            </a:r>
          </a:p>
          <a:p>
            <a:pPr marL="171450" marR="0" lvl="0" indent="-171450" algn="ctr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altLang="pt-PT" sz="12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Roboto"/>
              <a:ea typeface="+mn-ea"/>
              <a:cs typeface="+mn-cs"/>
              <a:hlinkClick r:id="" action="ppaction://noaction"/>
            </a:endParaRPr>
          </a:p>
          <a:p>
            <a:pPr marL="171450" marR="0" lvl="0" indent="-171450" algn="ctr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373E47"/>
                </a:solidFill>
                <a:effectLst/>
                <a:uLnTx/>
                <a:uFillTx/>
                <a:latin typeface="Roboto"/>
                <a:ea typeface="+mn-ea"/>
                <a:cs typeface="+mn-cs"/>
                <a:hlinkClick r:id="" action="ppaction://noaction"/>
              </a:rPr>
              <a:t>http://playbook.samaltman.com/</a:t>
            </a:r>
            <a:endParaRPr kumimoji="0" lang="pt-PT" altLang="pt-PT" sz="1200" b="0" i="0" u="none" strike="noStrike" kern="1200" cap="none" spc="0" normalizeH="0" baseline="0" noProof="0" dirty="0">
              <a:ln>
                <a:noFill/>
              </a:ln>
              <a:solidFill>
                <a:srgbClr val="373E47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19935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:a16="http://schemas.microsoft.com/office/drawing/2014/main" id="{B8DE4CA6-125D-4D1B-9C37-6879DFEC6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875" y="6457950"/>
            <a:ext cx="3079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Picture Credits: </a:t>
            </a:r>
            <a:r>
              <a:rPr kumimoji="0" lang="en-US" altLang="pt-P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  <a:hlinkClick r:id="rId3"/>
              </a:rPr>
              <a:t>Ludwig Gatzke</a:t>
            </a:r>
            <a:endParaRPr kumimoji="0" lang="en-US" alt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147" name="Picture 2" descr="web logos of 2006">
            <a:extLst>
              <a:ext uri="{FF2B5EF4-FFF2-40B4-BE49-F238E27FC236}">
                <a16:creationId xmlns:a16="http://schemas.microsoft.com/office/drawing/2014/main" id="{66CF1129-1AA4-4B55-ADE7-8A8A62136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6" y="3054350"/>
            <a:ext cx="3095625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rapezoid 5">
            <a:extLst>
              <a:ext uri="{FF2B5EF4-FFF2-40B4-BE49-F238E27FC236}">
                <a16:creationId xmlns:a16="http://schemas.microsoft.com/office/drawing/2014/main" id="{EE0F304D-F8BD-4DE6-A49E-06C8842302D8}"/>
              </a:ext>
            </a:extLst>
          </p:cNvPr>
          <p:cNvSpPr/>
          <p:nvPr/>
        </p:nvSpPr>
        <p:spPr>
          <a:xfrm rot="5400000">
            <a:off x="4907757" y="4504532"/>
            <a:ext cx="1327150" cy="214313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149" name="Picture 4" descr="https://encrypted-tbn2.google.com/images?q=tbn:ANd9GcTD02NIVnB32hluVtGOI0m8f12-bUywVVpCRSIDcPRY-xXoNH_TZQ">
            <a:extLst>
              <a:ext uri="{FF2B5EF4-FFF2-40B4-BE49-F238E27FC236}">
                <a16:creationId xmlns:a16="http://schemas.microsoft.com/office/drawing/2014/main" id="{4ABD2853-05D3-488B-BCE6-9BB6F12A2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3846514"/>
            <a:ext cx="21812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rapezoid 7">
            <a:extLst>
              <a:ext uri="{FF2B5EF4-FFF2-40B4-BE49-F238E27FC236}">
                <a16:creationId xmlns:a16="http://schemas.microsoft.com/office/drawing/2014/main" id="{13B3C250-F3E4-41A1-AA87-09BED2E7020B}"/>
              </a:ext>
            </a:extLst>
          </p:cNvPr>
          <p:cNvSpPr/>
          <p:nvPr/>
        </p:nvSpPr>
        <p:spPr>
          <a:xfrm rot="5400000">
            <a:off x="7975601" y="3814764"/>
            <a:ext cx="531813" cy="160337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7D420541-2C26-43FB-A920-6676A1E6613E}"/>
              </a:ext>
            </a:extLst>
          </p:cNvPr>
          <p:cNvSpPr/>
          <p:nvPr/>
        </p:nvSpPr>
        <p:spPr>
          <a:xfrm rot="5400000">
            <a:off x="7980364" y="4452939"/>
            <a:ext cx="530225" cy="180975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96526A51-5F32-4B70-8386-1B17EAD4B86C}"/>
              </a:ext>
            </a:extLst>
          </p:cNvPr>
          <p:cNvSpPr/>
          <p:nvPr/>
        </p:nvSpPr>
        <p:spPr>
          <a:xfrm rot="5400000">
            <a:off x="7976395" y="5110958"/>
            <a:ext cx="530225" cy="160337"/>
          </a:xfrm>
          <a:prstGeom prst="trapezoid">
            <a:avLst>
              <a:gd name="adj" fmla="val 117534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36000" r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153" name="Picture 6" descr="http://www.directaclick.net/images/facebook2.jpg">
            <a:extLst>
              <a:ext uri="{FF2B5EF4-FFF2-40B4-BE49-F238E27FC236}">
                <a16:creationId xmlns:a16="http://schemas.microsoft.com/office/drawing/2014/main" id="{E7C240DB-94DB-4D50-AC3E-9AECC82D9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14" y="3629025"/>
            <a:ext cx="13239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8" descr="http://www.ottawa.com.br/blog/wp-content/uploads/2012/03/google-novidades-pesquisa.jpg">
            <a:extLst>
              <a:ext uri="{FF2B5EF4-FFF2-40B4-BE49-F238E27FC236}">
                <a16:creationId xmlns:a16="http://schemas.microsoft.com/office/drawing/2014/main" id="{7D7A6706-8D8C-44AA-B9F0-95F1135B8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5" y="4365626"/>
            <a:ext cx="1106488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0" descr="http://worldamazon.site40.net/wordpress/wp-content/uploads/2011/08/logo_amazon.thumbnail1.gif">
            <a:extLst>
              <a:ext uri="{FF2B5EF4-FFF2-40B4-BE49-F238E27FC236}">
                <a16:creationId xmlns:a16="http://schemas.microsoft.com/office/drawing/2014/main" id="{DA5C5B60-A227-40EF-9F88-6256E2058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85" b="33508"/>
          <a:stretch>
            <a:fillRect/>
          </a:stretch>
        </p:blipFill>
        <p:spPr bwMode="auto">
          <a:xfrm>
            <a:off x="8512175" y="4986339"/>
            <a:ext cx="12192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Brace 13">
            <a:extLst>
              <a:ext uri="{FF2B5EF4-FFF2-40B4-BE49-F238E27FC236}">
                <a16:creationId xmlns:a16="http://schemas.microsoft.com/office/drawing/2014/main" id="{EB0ECCBC-C774-4FB4-B4B1-1098A762FA1A}"/>
              </a:ext>
            </a:extLst>
          </p:cNvPr>
          <p:cNvSpPr/>
          <p:nvPr/>
        </p:nvSpPr>
        <p:spPr>
          <a:xfrm rot="16200000">
            <a:off x="3531395" y="1239045"/>
            <a:ext cx="473075" cy="2554287"/>
          </a:xfrm>
          <a:prstGeom prst="rightBrace">
            <a:avLst>
              <a:gd name="adj1" fmla="val 50759"/>
              <a:gd name="adj2" fmla="val 4872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2EB3D1E1-9C71-48EE-8A67-E7B8F361CDE0}"/>
              </a:ext>
            </a:extLst>
          </p:cNvPr>
          <p:cNvSpPr/>
          <p:nvPr/>
        </p:nvSpPr>
        <p:spPr>
          <a:xfrm rot="16200000">
            <a:off x="8932070" y="2458245"/>
            <a:ext cx="269875" cy="1462087"/>
          </a:xfrm>
          <a:prstGeom prst="rightBrace">
            <a:avLst>
              <a:gd name="adj1" fmla="val 50759"/>
              <a:gd name="adj2" fmla="val 4872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0D7F86A2-8408-49DD-A14B-3647A9E8ABE7}"/>
              </a:ext>
            </a:extLst>
          </p:cNvPr>
          <p:cNvSpPr/>
          <p:nvPr/>
        </p:nvSpPr>
        <p:spPr>
          <a:xfrm rot="16200000">
            <a:off x="6680995" y="2429670"/>
            <a:ext cx="363537" cy="1965325"/>
          </a:xfrm>
          <a:prstGeom prst="rightBrace">
            <a:avLst>
              <a:gd name="adj1" fmla="val 50759"/>
              <a:gd name="adj2" fmla="val 48725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59" name="TextBox 4">
            <a:extLst>
              <a:ext uri="{FF2B5EF4-FFF2-40B4-BE49-F238E27FC236}">
                <a16:creationId xmlns:a16="http://schemas.microsoft.com/office/drawing/2014/main" id="{E7F7D0EE-8431-4C88-90AC-671417095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1" y="1876425"/>
            <a:ext cx="2563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Angel funded start-ups</a:t>
            </a:r>
          </a:p>
        </p:txBody>
      </p:sp>
      <p:sp>
        <p:nvSpPr>
          <p:cNvPr id="6160" name="TextBox 17">
            <a:extLst>
              <a:ext uri="{FF2B5EF4-FFF2-40B4-BE49-F238E27FC236}">
                <a16:creationId xmlns:a16="http://schemas.microsoft.com/office/drawing/2014/main" id="{D43073EF-7E66-43E1-929A-3F27BFDCB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2825" y="2439989"/>
            <a:ext cx="1568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User Traction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VC Backing</a:t>
            </a:r>
          </a:p>
        </p:txBody>
      </p:sp>
      <p:sp>
        <p:nvSpPr>
          <p:cNvPr id="6161" name="TextBox 18">
            <a:extLst>
              <a:ext uri="{FF2B5EF4-FFF2-40B4-BE49-F238E27FC236}">
                <a16:creationId xmlns:a16="http://schemas.microsoft.com/office/drawing/2014/main" id="{CAF4DC7F-E945-4ECD-861E-133FDFD76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1" y="2276476"/>
            <a:ext cx="2112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Billions of revenue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P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Winners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F801AA-1B00-44A8-8519-F3850BBAB2B0}"/>
              </a:ext>
            </a:extLst>
          </p:cNvPr>
          <p:cNvSpPr txBox="1"/>
          <p:nvPr/>
        </p:nvSpPr>
        <p:spPr>
          <a:xfrm>
            <a:off x="2458183" y="621459"/>
            <a:ext cx="68438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Silicon Valley Model</a:t>
            </a:r>
          </a:p>
        </p:txBody>
      </p:sp>
    </p:spTree>
    <p:extLst>
      <p:ext uri="{BB962C8B-B14F-4D97-AF65-F5344CB8AC3E}">
        <p14:creationId xmlns:p14="http://schemas.microsoft.com/office/powerpoint/2010/main" val="6172801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35D7EA81-C37D-402C-A949-F4999D00E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PT" altLang="pt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AD670-207E-4B9B-AC01-8F8F04BB4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en-US" sz="4000" dirty="0"/>
              <a:t>“Based on my 40 years in business, I think the economy is driven mostly by </a:t>
            </a:r>
            <a:r>
              <a:rPr lang="en-US" sz="4000" dirty="0">
                <a:hlinkClick r:id="rId2"/>
              </a:rPr>
              <a:t>entrepreneurs</a:t>
            </a:r>
            <a:r>
              <a:rPr lang="en-US" sz="4000" dirty="0"/>
              <a:t> and the development of new products and services, which start to create demand that then creates a virtuous circle. When </a:t>
            </a:r>
            <a:r>
              <a:rPr lang="en-US" sz="4000" dirty="0">
                <a:hlinkClick r:id="rId3"/>
              </a:rPr>
              <a:t>Steve Jobs</a:t>
            </a:r>
            <a:r>
              <a:rPr lang="en-US" sz="4000" dirty="0"/>
              <a:t> invented the iPod and </a:t>
            </a:r>
            <a:r>
              <a:rPr lang="en-US" sz="4000" dirty="0" err="1"/>
              <a:t>iPhone</a:t>
            </a:r>
            <a:r>
              <a:rPr lang="en-US" sz="4000" dirty="0"/>
              <a:t>, that helped drive cloud computing and telecommunications systems, and so all of a sudden how many jobs have been created? The point is that if you talk to the people who are demand-side-oriented, they discount Steve Jobs or other entrepreneurs who create their own demand”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endParaRPr lang="en-US" sz="4000" dirty="0"/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en-US" sz="4000" dirty="0"/>
              <a:t>Fred Smith, Federal Express, in Fortune, </a:t>
            </a:r>
            <a:r>
              <a:rPr lang="en-US" sz="4000" dirty="0" err="1"/>
              <a:t>Maio</a:t>
            </a:r>
            <a:r>
              <a:rPr lang="en-US" sz="4000" dirty="0"/>
              <a:t> de 2011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br>
              <a:rPr lang="en-US" dirty="0"/>
            </a:br>
            <a:endParaRPr lang="pt-PT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2F254-F84E-4344-B7F2-0EDD52B8B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52027-C457-4B16-BD54-33FC7FF4B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>
                <a:hlinkClick r:id="rId2"/>
              </a:rPr>
              <a:t>asc@fct.unl.pt</a:t>
            </a:r>
            <a:r>
              <a:rPr lang="pt-PT" dirty="0"/>
              <a:t> </a:t>
            </a:r>
          </a:p>
          <a:p>
            <a:pPr marL="0" indent="0" algn="ctr">
              <a:buNone/>
            </a:pPr>
            <a:endParaRPr lang="pt-PT" dirty="0">
              <a:hlinkClick r:id="" action="ppaction://noaction"/>
            </a:endParaRPr>
          </a:p>
          <a:p>
            <a:pPr marL="0" indent="0" algn="ctr">
              <a:buNone/>
            </a:pPr>
            <a:r>
              <a:rPr lang="pt-PT" dirty="0">
                <a:hlinkClick r:id="" action="ppaction://noaction"/>
              </a:rPr>
              <a:t>https://www.facebook.com/groups/183536175571026</a:t>
            </a:r>
            <a:r>
              <a:rPr lang="pt-P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483818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1091</Words>
  <Application>Microsoft Office PowerPoint</Application>
  <PresentationFormat>Widescreen</PresentationFormat>
  <Paragraphs>279</Paragraphs>
  <Slides>44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44</vt:i4>
      </vt:variant>
    </vt:vector>
  </HeadingPairs>
  <TitlesOfParts>
    <vt:vector size="58" baseType="lpstr">
      <vt:lpstr>Arial</vt:lpstr>
      <vt:lpstr>Calibri</vt:lpstr>
      <vt:lpstr>Calibri Light</vt:lpstr>
      <vt:lpstr>Roboto</vt:lpstr>
      <vt:lpstr>2_Office Theme</vt:lpstr>
      <vt:lpstr>3_Office Theme</vt:lpstr>
      <vt:lpstr>4_Office Theme</vt:lpstr>
      <vt:lpstr>5_Office Theme</vt:lpstr>
      <vt:lpstr>6_Office Theme</vt:lpstr>
      <vt:lpstr>9_Office Theme</vt:lpstr>
      <vt:lpstr>10_Office Theme</vt:lpstr>
      <vt:lpstr>8_Office Theme</vt:lpstr>
      <vt:lpstr>7_Office Theme</vt:lpstr>
      <vt:lpstr>11_Office Theme</vt:lpstr>
      <vt:lpstr>The game of life</vt:lpstr>
      <vt:lpstr>António Câmara</vt:lpstr>
      <vt:lpstr>Academic life</vt:lpstr>
      <vt:lpstr>PowerPoint Presentation</vt:lpstr>
      <vt:lpstr>PowerPoint Presentation</vt:lpstr>
      <vt:lpstr>The game</vt:lpstr>
      <vt:lpstr>PowerPoint Presentation</vt:lpstr>
      <vt:lpstr>PowerPoint Presentation</vt:lpstr>
      <vt:lpstr>PowerPoint Presentation</vt:lpstr>
      <vt:lpstr>PowerPoint Presentation</vt:lpstr>
      <vt:lpstr>Future Tech Periodic Table</vt:lpstr>
      <vt:lpstr>My game</vt:lpstr>
      <vt:lpstr>The Real World</vt:lpstr>
      <vt:lpstr>The Real World</vt:lpstr>
      <vt:lpstr>Mirrorworld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Creativity is born out of small, diverse teams</vt:lpstr>
      <vt:lpstr>A new Internet of Everything YDreams Magic: YDX (Toronto, Frankfurt). Aromni, YDreams Entertainment</vt:lpstr>
      <vt:lpstr>Internet of Things</vt:lpstr>
      <vt:lpstr>Ocean exploration</vt:lpstr>
      <vt:lpstr>Mobility</vt:lpstr>
      <vt:lpstr>The game on  top of the game</vt:lpstr>
      <vt:lpstr>Ars Digita layer cake</vt:lpstr>
      <vt:lpstr>Ars Digita layer cake</vt:lpstr>
      <vt:lpstr>Ars Digita layer cake</vt:lpstr>
      <vt:lpstr>PowerPoint Presentation</vt:lpstr>
      <vt:lpstr>Intellectual Property  Management</vt:lpstr>
      <vt:lpstr>Ars Digita layer cake</vt:lpstr>
      <vt:lpstr>Ars Digita layer cake</vt:lpstr>
      <vt:lpstr>PowerPoint Presentation</vt:lpstr>
      <vt:lpstr>Ars Digita layer cake</vt:lpstr>
      <vt:lpstr>Ars Digita layer cake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strategies</dc:title>
  <dc:creator>Antonio Camara</dc:creator>
  <cp:lastModifiedBy>Brandkey Digital Lda</cp:lastModifiedBy>
  <cp:revision>25</cp:revision>
  <dcterms:created xsi:type="dcterms:W3CDTF">2021-01-21T15:57:36Z</dcterms:created>
  <dcterms:modified xsi:type="dcterms:W3CDTF">2021-11-08T13:07:22Z</dcterms:modified>
</cp:coreProperties>
</file>