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0" r:id="rId6"/>
    <p:sldId id="257" r:id="rId7"/>
    <p:sldId id="372" r:id="rId8"/>
    <p:sldId id="371" r:id="rId9"/>
    <p:sldId id="258" r:id="rId10"/>
    <p:sldId id="269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373" r:id="rId19"/>
    <p:sldId id="374" r:id="rId2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9F00-032A-46A5-BB87-3A3C190F8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EBE56-4CA2-453D-9698-AF57DF5F1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6CDFE-9E52-4B5A-980B-DC7FBCB6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CBED6-2C7E-4A8D-8BA4-11F8B656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086E0-DD4D-4DE6-AD66-0A1B06369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398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DDD46-A95D-4822-B1D3-55AC5E4B5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19EDF-A8D3-4F25-977F-030B8C961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A8A18-8C6B-4EF3-B710-62936CDA4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6F518-2F03-4898-8F76-86432F3D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7ED7A-CFDA-4FF7-914D-D076204C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947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FEC-E682-492D-BF0C-9D1C15A98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E44ED-5A24-43CD-BC14-6AB2BA8BF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EE80E-00A6-4154-8513-68A538FE0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CDF45-BFEE-4A2B-A4C5-BAB89285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A1E66-F5FF-43F4-9801-9FDD658A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56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EFAB-0D18-41A2-9534-D831DDA4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7127E-6681-4210-8DB2-4CAA9EA87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94D01-931D-4B1C-91AB-DC7AE1013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7A8EE-D035-41C6-8C62-6D1C11237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4943D-1BE3-46B1-A6E1-ADA878184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045FC-F0BE-4E07-A61D-4E6745E15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301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5F29D-D5AA-4C46-81D9-5D78665B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E8E75-82C8-4A7C-B360-4E03CA243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BED70-3A31-46FF-A96C-9BE263749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D100A6-742C-4117-85F3-011F30F699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3A73FB-67F2-4091-BE46-806245F88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7D1291-C5AB-4EE0-B448-AC0294B44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4852E-328A-45C7-8DF8-2DE11D01D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98DA5D-E998-4034-8CBB-9A2541DF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940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6CAB-A66C-475D-B059-3B50BEF7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92302-56F8-4ED2-ABB2-8EC29B31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3A398F-2A4D-4364-AAE1-EE83574C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66B10-4DA2-45AA-B755-3BB777F0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139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D88DF-95A4-41CD-8B96-A2ABA7BF3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6280DA-8D82-4305-A789-3A2AD3C7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4CD0F-A753-4075-9070-1102F705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060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F7BB4-D09E-4E3B-AF04-112A0A7A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6DEFE-FDC1-4404-BEE4-B54D707B1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2F2FD-A8A2-4CB3-894C-B78026FB9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1FE05-74B5-43EF-A8E2-E278D638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9F0F7-86CD-40E0-B563-BE78929D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F6C54-C102-4182-A7B9-2E9310FE3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703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784F-847F-4EC6-AE5F-C7ACBE2C5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EF6FBB-7043-4A57-A60F-F3A110C13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D7D4B-26D1-4B01-871E-63D8523EA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F4225-1840-4DFE-8F38-BAA45130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9D81A-FC53-4DF2-BC6F-A062210BE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B049C-AF8D-4EB0-9D90-657DF369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267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95E31-BF6A-4698-A569-3DD6F8D2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0EA1D-5AA2-4D5D-A395-7DE5277F2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7E1DC-A1EB-4564-ACF2-1AFFD62EF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59DF5-6EA5-456A-B41E-12A21CDF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176DA-A12A-4CA4-8944-EB1C2BBC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5824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3247E6-B0E2-4840-A4FA-2ADFA617B7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4CBB6-A0D6-42D2-9FB9-5BD925BCC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0C9DC-F324-468A-82E9-33C8C002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64934-B71E-4AEA-BE89-60A5D35B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8AE4-D56B-42A7-BB4B-C24B0B7D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5017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023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6585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014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253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4748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6683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5614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1804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3729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4618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56789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YDREAMS\YDreams Açores\Gestão YDA\CA YDAçores\CA YDAçores 2013-03-07\CA YDAçores Apresentação 2013-03-07\CAPA_LOGO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914F7-4233-4DE6-A51C-8ED5EA202AF2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E8586-B617-46A2-9680-534B5A94E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1"/>
            <a:ext cx="10363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B39BA-BF94-473D-9927-F4FCF2B927FA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43A0-BA52-413F-B763-2A2856218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91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3B5C-778E-448E-B1B4-C0AD2B2B901F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7F3A3-AFEE-4389-B6B2-E7BBD13E9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44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1E1A5-921B-42D7-8033-DB590D148F7E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774F0-A2CF-41F0-94C5-EEAF60428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05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4" indent="0">
              <a:buNone/>
              <a:defRPr sz="2000" b="1"/>
            </a:lvl2pPr>
            <a:lvl3pPr marL="914088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4" indent="0">
              <a:buNone/>
              <a:defRPr sz="1600" b="1"/>
            </a:lvl5pPr>
            <a:lvl6pPr marL="2285218" indent="0">
              <a:buNone/>
              <a:defRPr sz="1600" b="1"/>
            </a:lvl6pPr>
            <a:lvl7pPr marL="2742262" indent="0">
              <a:buNone/>
              <a:defRPr sz="1600" b="1"/>
            </a:lvl7pPr>
            <a:lvl8pPr marL="3199306" indent="0">
              <a:buNone/>
              <a:defRPr sz="1600" b="1"/>
            </a:lvl8pPr>
            <a:lvl9pPr marL="365634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4" indent="0">
              <a:buNone/>
              <a:defRPr sz="2000" b="1"/>
            </a:lvl2pPr>
            <a:lvl3pPr marL="914088" indent="0">
              <a:buNone/>
              <a:defRPr sz="1800" b="1"/>
            </a:lvl3pPr>
            <a:lvl4pPr marL="1371130" indent="0">
              <a:buNone/>
              <a:defRPr sz="1600" b="1"/>
            </a:lvl4pPr>
            <a:lvl5pPr marL="1828174" indent="0">
              <a:buNone/>
              <a:defRPr sz="1600" b="1"/>
            </a:lvl5pPr>
            <a:lvl6pPr marL="2285218" indent="0">
              <a:buNone/>
              <a:defRPr sz="1600" b="1"/>
            </a:lvl6pPr>
            <a:lvl7pPr marL="2742262" indent="0">
              <a:buNone/>
              <a:defRPr sz="1600" b="1"/>
            </a:lvl7pPr>
            <a:lvl8pPr marL="3199306" indent="0">
              <a:buNone/>
              <a:defRPr sz="1600" b="1"/>
            </a:lvl8pPr>
            <a:lvl9pPr marL="365634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0DC6D-8791-47C1-B80A-C1BC681B9264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5978E-D161-4C5F-8E33-254D72E21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34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7E98D-0673-4D9A-93FE-911D3A6888E4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2177-A9AE-4CD9-BB4C-4FE39A567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25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6CC83-BE17-412A-9811-5839DAB4CF15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2EF35-F5A7-4C36-894C-D38DF598F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56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4" indent="0">
              <a:buNone/>
              <a:defRPr sz="1200"/>
            </a:lvl2pPr>
            <a:lvl3pPr marL="914088" indent="0">
              <a:buNone/>
              <a:defRPr sz="1000"/>
            </a:lvl3pPr>
            <a:lvl4pPr marL="1371130" indent="0">
              <a:buNone/>
              <a:defRPr sz="900"/>
            </a:lvl4pPr>
            <a:lvl5pPr marL="1828174" indent="0">
              <a:buNone/>
              <a:defRPr sz="900"/>
            </a:lvl5pPr>
            <a:lvl6pPr marL="2285218" indent="0">
              <a:buNone/>
              <a:defRPr sz="900"/>
            </a:lvl6pPr>
            <a:lvl7pPr marL="2742262" indent="0">
              <a:buNone/>
              <a:defRPr sz="900"/>
            </a:lvl7pPr>
            <a:lvl8pPr marL="3199306" indent="0">
              <a:buNone/>
              <a:defRPr sz="900"/>
            </a:lvl8pPr>
            <a:lvl9pPr marL="365634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5F55C-9231-4C76-8479-20333ADB7C8E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A0E35-40B0-435C-84A0-9004830FD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97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44" indent="0">
              <a:buNone/>
              <a:defRPr sz="2800"/>
            </a:lvl2pPr>
            <a:lvl3pPr marL="914088" indent="0">
              <a:buNone/>
              <a:defRPr sz="2400"/>
            </a:lvl3pPr>
            <a:lvl4pPr marL="1371130" indent="0">
              <a:buNone/>
              <a:defRPr sz="2000"/>
            </a:lvl4pPr>
            <a:lvl5pPr marL="1828174" indent="0">
              <a:buNone/>
              <a:defRPr sz="2000"/>
            </a:lvl5pPr>
            <a:lvl6pPr marL="2285218" indent="0">
              <a:buNone/>
              <a:defRPr sz="2000"/>
            </a:lvl6pPr>
            <a:lvl7pPr marL="2742262" indent="0">
              <a:buNone/>
              <a:defRPr sz="2000"/>
            </a:lvl7pPr>
            <a:lvl8pPr marL="3199306" indent="0">
              <a:buNone/>
              <a:defRPr sz="2000"/>
            </a:lvl8pPr>
            <a:lvl9pPr marL="365634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4" indent="0">
              <a:buNone/>
              <a:defRPr sz="1200"/>
            </a:lvl2pPr>
            <a:lvl3pPr marL="914088" indent="0">
              <a:buNone/>
              <a:defRPr sz="1000"/>
            </a:lvl3pPr>
            <a:lvl4pPr marL="1371130" indent="0">
              <a:buNone/>
              <a:defRPr sz="900"/>
            </a:lvl4pPr>
            <a:lvl5pPr marL="1828174" indent="0">
              <a:buNone/>
              <a:defRPr sz="900"/>
            </a:lvl5pPr>
            <a:lvl6pPr marL="2285218" indent="0">
              <a:buNone/>
              <a:defRPr sz="900"/>
            </a:lvl6pPr>
            <a:lvl7pPr marL="2742262" indent="0">
              <a:buNone/>
              <a:defRPr sz="900"/>
            </a:lvl7pPr>
            <a:lvl8pPr marL="3199306" indent="0">
              <a:buNone/>
              <a:defRPr sz="900"/>
            </a:lvl8pPr>
            <a:lvl9pPr marL="365634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AD397-C9F5-4C81-A921-FE0CDE5CFA19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592F-5557-492F-BA0A-DEF32899D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10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F9CFE-4E05-4F13-AF6D-554614C6F56B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06507-F6B4-4710-81DF-91E153673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1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D20A1-202C-4DF9-8C1A-F53E136848F8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848C1-47D1-4BB6-B5D1-20475A45C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70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13680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5921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79" y="4406504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5798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672829"/>
            <a:ext cx="5046133" cy="45410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7867" y="1672829"/>
            <a:ext cx="5046133" cy="45410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5194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225394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23152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2394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2653"/>
            <a:ext cx="6815666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4703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49529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423" y="5367337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92366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09381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90001" y="217885"/>
            <a:ext cx="27940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217885"/>
            <a:ext cx="8111067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887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9051ED-A238-44CD-B806-6262E63C2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D2168-9883-43FA-AF00-10D6F4A5E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15E12-EA8D-4D3F-8A52-61E2ACD407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71DE3-FCAE-4EAD-8E72-64AF8179A447}" type="datetimeFigureOut">
              <a:rPr lang="pt-PT" smtClean="0"/>
              <a:t>21/11/2022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D6D60-9279-42F5-BEB7-260652D87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67E44-B0B8-42BE-A966-E2860361B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73167-1DEF-4B9A-AE11-5349894C9CE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220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20F8A-6D0A-4428-BFB2-3024F886DE1D}" type="datetimeFigureOut">
              <a:rPr lang="pt-PT" smtClean="0"/>
              <a:pPr/>
              <a:t>21/11/2022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1F991-5400-46D7-8A26-800CEC2DED8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318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9" tIns="45704" rIns="91409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9" tIns="45704" rIns="91409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09" tIns="45704" rIns="91409" bIns="45704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C7DDBB9-04BE-4FC0-BF3E-78F04FD9EF65}" type="datetimeFigureOut">
              <a:rPr lang="en-US"/>
              <a:pPr>
                <a:defRPr/>
              </a:pPr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09" tIns="45704" rIns="91409" bIns="4570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09" tIns="45704" rIns="91409" bIns="4570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726435C-8D41-43BF-9352-F1A5873D4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:\YDREAMS\YDreams Açores\Gestão YDA\CA YDAçores\CA YDAçores 2013-03-07\CA YDAçores Apresentação 2013-03-07\INLAY_01.jpg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122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04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1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17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3740" indent="-228522" algn="l" defTabSz="9140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4" indent="-228522" algn="l" defTabSz="9140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7" indent="-228522" algn="l" defTabSz="9140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1" indent="-228522" algn="l" defTabSz="9140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4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8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0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4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8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2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6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9" algn="l" defTabSz="914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E7F8A6E2-52E4-48F2-BFEE-73ECD529D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55" y="1371600"/>
            <a:ext cx="10611556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 sz="1350">
              <a:latin typeface="Times New Roman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2B7DBC-75C0-49E9-8F74-EB1376B34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1" y="217885"/>
            <a:ext cx="1031240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610C95A-BD17-45BD-B4E9-F32DACB49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672829"/>
            <a:ext cx="10363200" cy="454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67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 pitchFamily="2" charset="2"/>
        <a:buChar char="u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 pitchFamily="2" charset="2"/>
        <a:buChar char="u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bbc-news-labs/beyond-800-words-new-digital-story-formats-for-news-ab9b2a2d0e0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mediatoday.com/neildavidson/1467556/basics-video-storytelling" TargetMode="External"/><Relationship Id="rId2" Type="http://schemas.openxmlformats.org/officeDocument/2006/relationships/hyperlink" Target="http://www.nasaa-arts.org/My-NASAA/Peer-Groups/Arts-Education-Managers/Storytelling_Fundamentals.pdf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P3c1h8v2ZQ&amp;fbclid=IwAR1PcXWaZFKWj_KppeoQTwqef2ozevBRjhMn50bm7o17H2xRGSS8o0U3UY8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Videos%20Ziphius/ziphius_pitch.avi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wired.co.uk/magazine/archive/2013/10/start/propelled-by-raspberry-pi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nterest.com/myziphius/" TargetMode="External"/><Relationship Id="rId3" Type="http://schemas.openxmlformats.org/officeDocument/2006/relationships/hyperlink" Target="http://myziphius.wordpress.com/" TargetMode="External"/><Relationship Id="rId7" Type="http://schemas.openxmlformats.org/officeDocument/2006/relationships/hyperlink" Target="http://vimeo.com/channels/myziphius" TargetMode="External"/><Relationship Id="rId2" Type="http://schemas.openxmlformats.org/officeDocument/2006/relationships/hyperlink" Target="http://myziphius.com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outube.com/user/MyZiphius/about" TargetMode="External"/><Relationship Id="rId5" Type="http://schemas.openxmlformats.org/officeDocument/2006/relationships/hyperlink" Target="https://twitter.com/myziphius" TargetMode="External"/><Relationship Id="rId10" Type="http://schemas.openxmlformats.org/officeDocument/2006/relationships/hyperlink" Target="http://www.kicktraq.com/projects/ziphius/ziphius-the-aquatic-drone/" TargetMode="External"/><Relationship Id="rId4" Type="http://schemas.openxmlformats.org/officeDocument/2006/relationships/hyperlink" Target="https://www.facebook.com/myziphius" TargetMode="External"/><Relationship Id="rId9" Type="http://schemas.openxmlformats.org/officeDocument/2006/relationships/hyperlink" Target="http://www.kickstarter.com/projects/ziphius/ziphius-the-aquatic-dron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ibbr.com/citing-sources/citation-styles/" TargetMode="Externa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DC98C-560B-4E96-BF34-CCE58B46B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/>
              <a:t>ADAm</a:t>
            </a:r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F2ACD1-36C7-48E7-9D1A-C96D457F4F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pt-PT" dirty="0"/>
          </a:p>
          <a:p>
            <a:r>
              <a:rPr lang="pt-PT" sz="4300" dirty="0"/>
              <a:t>Storytelling, writing and oral presentations</a:t>
            </a:r>
          </a:p>
          <a:p>
            <a:endParaRPr lang="pt-PT" dirty="0"/>
          </a:p>
          <a:p>
            <a:r>
              <a:rPr lang="pt-PT" dirty="0"/>
              <a:t>Antonio Camara</a:t>
            </a:r>
          </a:p>
        </p:txBody>
      </p:sp>
    </p:spTree>
    <p:extLst>
      <p:ext uri="{BB962C8B-B14F-4D97-AF65-F5344CB8AC3E}">
        <p14:creationId xmlns:p14="http://schemas.microsoft.com/office/powerpoint/2010/main" val="199864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0E39-678D-4CE7-9490-1152BA97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Storytelling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594E6-D9F5-462B-AE8C-BE0F6541E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825625"/>
            <a:ext cx="11357112" cy="4351338"/>
          </a:xfrm>
        </p:spPr>
        <p:txBody>
          <a:bodyPr/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Mandatory reading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 algn="ctr">
              <a:buNone/>
            </a:pPr>
            <a:r>
              <a:rPr lang="pt-PT" sz="2000" dirty="0">
                <a:hlinkClick r:id="rId2"/>
              </a:rPr>
              <a:t>https://medium.com/bbc-news-labs/beyond-800-words-new-digital-story-formats-for-news-ab9b2a2d0e0d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51289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/>
              <a:t>Storytelling</a:t>
            </a:r>
            <a:endParaRPr lang="pt-P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Storytelling fundamentals</a:t>
            </a:r>
          </a:p>
          <a:p>
            <a:pPr>
              <a:buNone/>
            </a:pPr>
            <a:endParaRPr lang="pt-PT" dirty="0"/>
          </a:p>
          <a:p>
            <a:pPr>
              <a:buNone/>
            </a:pPr>
            <a:r>
              <a:rPr lang="pt-PT" sz="2400" dirty="0">
                <a:hlinkClick r:id="rId2"/>
              </a:rPr>
              <a:t>http://www.nasaa-arts.org/My-NASAA/Peer-Groups/Arts-Education-Managers/Storytelling_Fundamentals.pdf</a:t>
            </a:r>
            <a:r>
              <a:rPr lang="pt-PT" sz="2400" dirty="0"/>
              <a:t> </a:t>
            </a:r>
          </a:p>
          <a:p>
            <a:pPr>
              <a:buNone/>
            </a:pPr>
            <a:endParaRPr lang="pt-PT" sz="2400" dirty="0"/>
          </a:p>
          <a:p>
            <a:pPr marL="0" indent="0">
              <a:buNone/>
            </a:pPr>
            <a:r>
              <a:rPr lang="pt-PT" dirty="0" err="1"/>
              <a:t>Video</a:t>
            </a:r>
            <a:r>
              <a:rPr lang="pt-PT" dirty="0"/>
              <a:t> </a:t>
            </a:r>
            <a:r>
              <a:rPr lang="pt-PT" dirty="0" err="1"/>
              <a:t>storytelling</a:t>
            </a:r>
            <a:endParaRPr lang="pt-PT" dirty="0"/>
          </a:p>
          <a:p>
            <a:endParaRPr lang="pt-PT" dirty="0"/>
          </a:p>
          <a:p>
            <a:pPr>
              <a:buNone/>
            </a:pPr>
            <a:r>
              <a:rPr lang="pt-PT" sz="2400" dirty="0">
                <a:hlinkClick r:id="rId3"/>
              </a:rPr>
              <a:t>http://socialmediatoday.com/neildavidson/1467556/basics-video-storytelling</a:t>
            </a:r>
            <a:r>
              <a:rPr lang="pt-PT" sz="2400" dirty="0"/>
              <a:t> </a:t>
            </a:r>
          </a:p>
          <a:p>
            <a:pPr>
              <a:buNone/>
            </a:pPr>
            <a:endParaRPr lang="pt-PT" dirty="0"/>
          </a:p>
          <a:p>
            <a:pPr>
              <a:buNone/>
            </a:pPr>
            <a:endParaRPr lang="pt-P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2A82F-9A9C-424A-80A6-0F31655A1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Storytelling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4D0A-A475-46CD-B59C-F9A34974B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9602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endParaRPr lang="pt-PT" sz="2400" dirty="0"/>
          </a:p>
          <a:p>
            <a:pPr marL="0" indent="0" algn="ctr">
              <a:buNone/>
            </a:pPr>
            <a:r>
              <a:rPr lang="pt-PT" sz="2400" dirty="0"/>
              <a:t>Kurt Vonnegut on the shapes of stories. See video </a:t>
            </a:r>
            <a:r>
              <a:rPr lang="pt-PT" sz="2400" dirty="0">
                <a:hlinkClick r:id="rId2"/>
              </a:rPr>
              <a:t>here</a:t>
            </a:r>
            <a:endParaRPr lang="pt-PT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66B90-087A-4E01-9291-C8CB8A12A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850" y="1600201"/>
            <a:ext cx="6094300" cy="46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3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6792"/>
            <a:ext cx="12192000" cy="709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81801" y="6477001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n-cs"/>
                <a:hlinkClick r:id="rId4"/>
              </a:rPr>
              <a:t>Featured in WIRED UK, October 2013</a:t>
            </a: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14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Ziphius</a:t>
            </a:r>
            <a:r>
              <a:rPr lang="pt-PT" dirty="0"/>
              <a:t> </a:t>
            </a:r>
            <a:r>
              <a:rPr lang="pt-PT" dirty="0" err="1"/>
              <a:t>story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16833"/>
            <a:ext cx="8229600" cy="420933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2800" dirty="0">
                <a:hlinkClick r:id="rId2"/>
              </a:rPr>
              <a:t>http://myziphius.com/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3"/>
              </a:rPr>
              <a:t>http://myziphius.wordpress.com/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4"/>
              </a:rPr>
              <a:t>https://www.facebook.com/myziphius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5"/>
              </a:rPr>
              <a:t>https://twitter.com/myziphius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6"/>
              </a:rPr>
              <a:t>http://www.youtube.com/user/MyZiphius/about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7"/>
              </a:rPr>
              <a:t>http://vimeo.com/channels/myziphius</a:t>
            </a:r>
            <a:endParaRPr lang="pt-PT" sz="2800" dirty="0"/>
          </a:p>
          <a:p>
            <a:pPr marL="0" indent="0">
              <a:buNone/>
            </a:pPr>
            <a:r>
              <a:rPr lang="pt-PT" sz="2800" dirty="0">
                <a:hlinkClick r:id="rId8"/>
              </a:rPr>
              <a:t>https://www.pinterest.com/myziphius/</a:t>
            </a:r>
            <a:r>
              <a:rPr lang="pt-PT" sz="2800" dirty="0"/>
              <a:t> </a:t>
            </a:r>
          </a:p>
          <a:p>
            <a:pPr marL="0" lvl="0" indent="0">
              <a:buNone/>
            </a:pPr>
            <a:r>
              <a:rPr lang="pt-PT" sz="2800" dirty="0">
                <a:solidFill>
                  <a:prstClr val="black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http://www.kickstarter.com/projects/ziphius/ziphius-the-aquatic-drone</a:t>
            </a:r>
            <a:endParaRPr lang="pt-PT" sz="2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pt-PT" sz="2800" dirty="0">
                <a:solidFill>
                  <a:prstClr val="black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http://www.kicktraq.com/projects/ziphius/ziphius-the-aquatic-drone/</a:t>
            </a:r>
            <a:endParaRPr lang="pt-PT" sz="2800" dirty="0">
              <a:solidFill>
                <a:prstClr val="black"/>
              </a:solidFill>
            </a:endParaRPr>
          </a:p>
          <a:p>
            <a:endParaRPr lang="pt-PT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AC51F86-B919-4A6B-A9C0-7DA613E1C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5A8AB-012D-4CB2-B15C-A52651B61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altLang="pt-PT" dirty="0"/>
          </a:p>
          <a:p>
            <a:pPr>
              <a:buFont typeface="Monotype Sorts" pitchFamily="2" charset="2"/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Fundamental elements</a:t>
            </a:r>
          </a:p>
          <a:p>
            <a:pPr>
              <a:buFont typeface="Monotype Sorts" pitchFamily="2" charset="2"/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Paragraphs</a:t>
            </a:r>
          </a:p>
          <a:p>
            <a:pPr lvl="2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lvl="2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</a:p>
          <a:p>
            <a:pPr lvl="2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pPr lvl="1"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Paragraphs should have more than 2 and less than 5 periods for legibility and transition</a:t>
            </a:r>
          </a:p>
          <a:p>
            <a:pPr lvl="2">
              <a:buFontTx/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buFont typeface="Monotype Sorts" pitchFamily="2" charset="2"/>
              <a:buNone/>
            </a:pPr>
            <a:endParaRPr lang="en-US" altLang="pt-PT" sz="21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B1D05FB-3F0B-46A2-BD26-8293EF1CF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512190F-7CE4-4A0E-94D8-F98B157363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altLang="pt-PT" sz="3300" dirty="0">
              <a:solidFill>
                <a:schemeClr val="tx2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altLang="pt-PT" dirty="0"/>
              <a:t>Fundamental elements</a:t>
            </a:r>
          </a:p>
          <a:p>
            <a:pPr>
              <a:buFont typeface="Monotype Sorts" pitchFamily="2" charset="2"/>
              <a:buNone/>
            </a:pPr>
            <a:endParaRPr lang="en-US" altLang="pt-PT" dirty="0"/>
          </a:p>
          <a:p>
            <a:pPr>
              <a:buFont typeface="Monotype Sorts" pitchFamily="2" charset="2"/>
              <a:buNone/>
            </a:pPr>
            <a:endParaRPr lang="en-US" altLang="pt-PT" dirty="0"/>
          </a:p>
          <a:p>
            <a:pPr lvl="1">
              <a:buNone/>
            </a:pPr>
            <a:r>
              <a:rPr lang="en-US" altLang="pt-PT" dirty="0"/>
              <a:t>Periods should have less than 20 words and present one single inference</a:t>
            </a:r>
          </a:p>
          <a:p>
            <a:pPr lvl="1">
              <a:buNone/>
            </a:pPr>
            <a:endParaRPr lang="en-US" altLang="pt-PT" dirty="0"/>
          </a:p>
          <a:p>
            <a:pPr lvl="1">
              <a:buNone/>
            </a:pPr>
            <a:endParaRPr lang="en-US" altLang="pt-PT" dirty="0"/>
          </a:p>
          <a:p>
            <a:pPr lvl="1">
              <a:buNone/>
            </a:pPr>
            <a:r>
              <a:rPr lang="en-US" altLang="pt-PT" dirty="0"/>
              <a:t>Figures and Tables should be structuring elements (i.e., Scientific American)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E33C710-C332-4FCF-B7FC-2F19C80C2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sz="4000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BADB796-05AC-4D16-A9FC-F80BE816D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lvl="1" indent="0">
              <a:buNone/>
            </a:pPr>
            <a:r>
              <a:rPr lang="en-US" alt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Sentences</a:t>
            </a:r>
          </a:p>
          <a:p>
            <a:pPr marL="342900" lvl="1" indent="0">
              <a:buNone/>
            </a:pPr>
            <a:r>
              <a:rPr lang="en-US" alt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nouns and verbs</a:t>
            </a:r>
          </a:p>
          <a:p>
            <a:pPr marL="342900" lvl="1" indent="0"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Avoid adjectives</a:t>
            </a:r>
          </a:p>
          <a:p>
            <a:pPr marL="342900" lvl="1" indent="0"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Use active voice</a:t>
            </a:r>
          </a:p>
          <a:p>
            <a:pPr marL="342900" lvl="1" indent="0"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Avoid succession of loose sentences</a:t>
            </a:r>
          </a:p>
          <a:p>
            <a:pPr marL="342900" lvl="1" indent="0"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Balance words with words, sentences with sentences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A kiss can be a comma, a question mark, or an exclamation point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In matters of principle, stand like a rock; in matters of taste, swim  with the current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coordination (and, or) if you intend to provide the same relevance to different ideas in a sentence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Show subordination between sentences using words such as although, because, if, since, when, where, meanwhile</a:t>
            </a:r>
          </a:p>
          <a:p>
            <a:pPr lvl="3">
              <a:buNone/>
            </a:pPr>
            <a:endParaRPr lang="pt-PT" altLang="pt-PT" dirty="0"/>
          </a:p>
          <a:p>
            <a:pPr lvl="3">
              <a:buFont typeface="Monotype Sorts" pitchFamily="2" charset="2"/>
              <a:buNone/>
            </a:pPr>
            <a:endParaRPr lang="en-US" altLang="pt-PT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FC0C852-99E7-4FB6-8371-CBFB0DA2C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00BC5B7-5E19-4349-BC73-6E86BF80D9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lvl="1" indent="0">
              <a:buNone/>
            </a:pPr>
            <a:endParaRPr lang="en-US" altLang="pt-P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0">
              <a:buNone/>
            </a:pPr>
            <a:r>
              <a:rPr lang="en-US" alt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Sentences to be avoided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It is well known (I think)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There is no doubt (I  am convinced)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It is probable (I am do not have enough proof)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As you know (superfluous)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As mentioned previously (superfluous)</a:t>
            </a:r>
          </a:p>
          <a:p>
            <a:pPr marL="342900" lvl="1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lvl="1">
              <a:buFontTx/>
              <a:buNone/>
            </a:pPr>
            <a:endParaRPr lang="en-US" altLang="pt-PT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C0D2DAB-5F28-465A-955E-9E37F0545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/>
              <a:t>Technical writing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4FB7996-5EE9-4D9F-9CA8-DCA2751CC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/>
            <a:endParaRPr lang="en-US" altLang="pt-PT" dirty="0"/>
          </a:p>
          <a:p>
            <a:pPr marL="342900" lvl="1" indent="0">
              <a:buNone/>
            </a:pPr>
            <a:r>
              <a:rPr lang="en-US" altLang="pt-PT" sz="2400" dirty="0">
                <a:latin typeface="Calibri" panose="020F0502020204030204" pitchFamily="34" charset="0"/>
                <a:cs typeface="Calibri" panose="020F0502020204030204" pitchFamily="34" charset="0"/>
              </a:rPr>
              <a:t>Words</a:t>
            </a:r>
          </a:p>
          <a:p>
            <a:pPr marL="342900" lvl="1" indent="0">
              <a:buNone/>
            </a:pPr>
            <a:endParaRPr lang="en-US" altLang="pt-P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An average citizen uses 1500 words</a:t>
            </a: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A cultivated citizen uses 5000 words</a:t>
            </a: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Avoid uncommon words</a:t>
            </a: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Avoid ambiguity (i.e., </a:t>
            </a:r>
            <a:r>
              <a:rPr lang="en-US" altLang="pt-PT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Avoid unnecessary qualification (i.e., valid information vs information)</a:t>
            </a:r>
          </a:p>
          <a:p>
            <a:pPr marL="642937" lvl="2" indent="0">
              <a:buNone/>
            </a:pPr>
            <a:r>
              <a:rPr lang="en-US" altLang="pt-PT" sz="2100" dirty="0">
                <a:latin typeface="Calibri" panose="020F0502020204030204" pitchFamily="34" charset="0"/>
                <a:cs typeface="Calibri" panose="020F0502020204030204" pitchFamily="34" charset="0"/>
              </a:rPr>
              <a:t>Use the minimum number of words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E9A4722-339B-4B20-998A-7721CCB89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7558243-BDBC-497C-BDD5-1777E10DC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Punctuation</a:t>
            </a:r>
          </a:p>
          <a:p>
            <a:pPr marL="0" indent="0"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Commas</a:t>
            </a:r>
          </a:p>
          <a:p>
            <a:pPr marL="0" indent="0"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before a conjunction in the middle of a period, except in short 				sentences</a:t>
            </a:r>
          </a:p>
          <a:p>
            <a:pPr marL="0" indent="0"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after introductory words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	i.e., Near a small stream at the bottom of the canyon, we discovered an abandoned shelter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to separate items in a series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	Use to highlight names, the words yes and no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	Use in dates, addresses and titles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809DBBD-5A8C-40B3-B520-1498D1C98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7CF1CE3-E165-4ECE-A26F-89E5D0CD2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altLang="pt-PT" dirty="0"/>
              <a:t>Punctuation</a:t>
            </a:r>
          </a:p>
          <a:p>
            <a:pPr marL="0" indent="0">
              <a:buNone/>
            </a:pPr>
            <a:r>
              <a:rPr lang="en-US" altLang="pt-PT" dirty="0"/>
              <a:t>	</a:t>
            </a:r>
          </a:p>
          <a:p>
            <a:pPr marL="0" indent="0">
              <a:buNone/>
            </a:pPr>
            <a:r>
              <a:rPr lang="en-US" altLang="pt-PT" dirty="0"/>
              <a:t>	Semicolon</a:t>
            </a:r>
          </a:p>
          <a:p>
            <a:pPr marL="0" indent="0">
              <a:buNone/>
            </a:pPr>
            <a:endParaRPr lang="en-US" altLang="pt-PT" dirty="0"/>
          </a:p>
          <a:p>
            <a:pPr marL="0" indent="0">
              <a:buNone/>
            </a:pPr>
            <a:r>
              <a:rPr lang="en-US" altLang="pt-PT" dirty="0"/>
              <a:t>		</a:t>
            </a:r>
            <a:r>
              <a:rPr lang="en-US" altLang="pt-PT" sz="2000" dirty="0"/>
              <a:t>To separate related but independent sentences</a:t>
            </a:r>
          </a:p>
          <a:p>
            <a:pPr lvl="3">
              <a:buFont typeface="Monotype Sorts" pitchFamily="2" charset="2"/>
              <a:buNone/>
            </a:pPr>
            <a:r>
              <a:rPr lang="en-US" altLang="pt-PT" dirty="0"/>
              <a:t>			In matters of principle, stand like a rock; in matters of taste, swim  with the current</a:t>
            </a:r>
          </a:p>
          <a:p>
            <a:pPr lvl="3">
              <a:buFont typeface="Monotype Sorts" pitchFamily="2" charset="2"/>
              <a:buNone/>
            </a:pPr>
            <a:endParaRPr lang="en-US" altLang="pt-PT" dirty="0"/>
          </a:p>
          <a:p>
            <a:pPr lvl="3">
              <a:buFont typeface="Monotype Sorts" pitchFamily="2" charset="2"/>
              <a:buNone/>
            </a:pPr>
            <a:r>
              <a:rPr lang="en-US" altLang="pt-PT" dirty="0"/>
              <a:t>		</a:t>
            </a:r>
            <a:r>
              <a:rPr lang="en-US" altLang="pt-PT" sz="2000" dirty="0"/>
              <a:t>To separate items in a series without internal punctuation</a:t>
            </a:r>
          </a:p>
          <a:p>
            <a:pPr lvl="2">
              <a:buFontTx/>
              <a:buNone/>
            </a:pPr>
            <a:endParaRPr lang="en-US" altLang="pt-PT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3D42101-CD87-4DC1-B612-D1BC296FF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DA7396A-51D8-47A4-A65F-33F20657D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42900" lvl="1" indent="0">
              <a:lnSpc>
                <a:spcPct val="90000"/>
              </a:lnSpc>
              <a:buNone/>
            </a:pPr>
            <a:r>
              <a:rPr lang="en-US" altLang="pt-PT" sz="2400" dirty="0">
                <a:latin typeface="Calibri" panose="020F0502020204030204" pitchFamily="34" charset="0"/>
                <a:cs typeface="Calibri" panose="020F0502020204030204" pitchFamily="34" charset="0"/>
              </a:rPr>
              <a:t>Mechanics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altLang="pt-PT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altLang="pt-PT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capital letters in naming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Estuário</a:t>
            </a: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alt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Tejo</a:t>
            </a: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Clarify acronyms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dirty="0">
                <a:latin typeface="Calibri" panose="020F0502020204030204" pitchFamily="34" charset="0"/>
                <a:cs typeface="Calibri" panose="020F0502020204030204" pitchFamily="34" charset="0"/>
              </a:rPr>
              <a:t>	Association of Computing Machinery (ACM)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endParaRPr lang="en-US" alt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Write in full numbers that require one or two words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eight instead of 8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endParaRPr lang="en-US" altLang="pt-PT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Use numbers that require more than two words</a:t>
            </a:r>
          </a:p>
          <a:p>
            <a:pPr lvl="3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176 instead of one hundred seventy-six</a:t>
            </a:r>
            <a:endParaRPr lang="en-US" altLang="pt-PT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5B30-F8BB-446B-9E7F-731426FB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49" y="284146"/>
            <a:ext cx="10312400" cy="1157288"/>
          </a:xfrm>
        </p:spPr>
        <p:txBody>
          <a:bodyPr/>
          <a:lstStyle/>
          <a:p>
            <a:pPr algn="ctr"/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Technical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46B76-1658-4A47-9CEF-8AA3EC3DE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0038" lvl="1" indent="0"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See </a:t>
            </a:r>
            <a:r>
              <a:rPr lang="pt-PT" dirty="0">
                <a:hlinkClick r:id="rId2"/>
              </a:rPr>
              <a:t>https://www.scribbr.com/citing-sources/citation-styles/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5591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0C65-B313-4C60-B8A6-A6960AE48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Oral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916B6-4C62-4091-8D59-9DED9041A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799" y="1375173"/>
            <a:ext cx="10363200" cy="4541044"/>
          </a:xfrm>
        </p:spPr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Each slide takes on average 2 minutes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Never write more than seven words per line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No more than six lines per slide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High quality images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Project your voice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Take care of logistics well in advance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33990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debarb">
  <a:themeElements>
    <a:clrScheme name="">
      <a:dk1>
        <a:srgbClr val="040400"/>
      </a:dk1>
      <a:lt1>
        <a:srgbClr val="FFFFFF"/>
      </a:lt1>
      <a:dk2>
        <a:srgbClr val="101000"/>
      </a:dk2>
      <a:lt2>
        <a:srgbClr val="CECECE"/>
      </a:lt2>
      <a:accent1>
        <a:srgbClr val="DADADA"/>
      </a:accent1>
      <a:accent2>
        <a:srgbClr val="474747"/>
      </a:accent2>
      <a:accent3>
        <a:srgbClr val="FFFFFF"/>
      </a:accent3>
      <a:accent4>
        <a:srgbClr val="030300"/>
      </a:accent4>
      <a:accent5>
        <a:srgbClr val="EAEAEA"/>
      </a:accent5>
      <a:accent6>
        <a:srgbClr val="3F3F3F"/>
      </a:accent6>
      <a:hlink>
        <a:srgbClr val="676767"/>
      </a:hlink>
      <a:folHlink>
        <a:srgbClr val="919191"/>
      </a:folHlink>
    </a:clrScheme>
    <a:fontScheme name="sidebarb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idebar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barb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debarb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barb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barb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barb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barb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670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Monotype Sorts</vt:lpstr>
      <vt:lpstr>Times New Roman</vt:lpstr>
      <vt:lpstr>Office Theme</vt:lpstr>
      <vt:lpstr>1_Office Theme</vt:lpstr>
      <vt:lpstr>2_Office Theme</vt:lpstr>
      <vt:lpstr>sidebarb</vt:lpstr>
      <vt:lpstr>ADAm</vt:lpstr>
      <vt:lpstr>Storytelling</vt:lpstr>
      <vt:lpstr>Storytelling</vt:lpstr>
      <vt:lpstr>Storytelling</vt:lpstr>
      <vt:lpstr>PowerPoint Presentation</vt:lpstr>
      <vt:lpstr>The Ziphius story</vt:lpstr>
      <vt:lpstr>Technical writing</vt:lpstr>
      <vt:lpstr>Technical writing</vt:lpstr>
      <vt:lpstr>Technical writing</vt:lpstr>
      <vt:lpstr>Technical writing</vt:lpstr>
      <vt:lpstr>Technical writing</vt:lpstr>
      <vt:lpstr>Technical writing</vt:lpstr>
      <vt:lpstr>Technical writing</vt:lpstr>
      <vt:lpstr>Technical writing</vt:lpstr>
      <vt:lpstr>Technical writing</vt:lpstr>
      <vt:lpstr>Oral 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ADSA 2019</dc:title>
  <dc:creator>Antonio Camara</dc:creator>
  <cp:lastModifiedBy>Brandkey Digital Lda</cp:lastModifiedBy>
  <cp:revision>11</cp:revision>
  <dcterms:created xsi:type="dcterms:W3CDTF">2019-10-22T13:10:48Z</dcterms:created>
  <dcterms:modified xsi:type="dcterms:W3CDTF">2022-11-21T14:15:08Z</dcterms:modified>
</cp:coreProperties>
</file>