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9" r:id="rId2"/>
    <p:sldId id="262" r:id="rId3"/>
    <p:sldId id="264" r:id="rId4"/>
    <p:sldId id="269" r:id="rId5"/>
    <p:sldId id="270" r:id="rId6"/>
    <p:sldId id="271" r:id="rId7"/>
    <p:sldId id="293" r:id="rId8"/>
    <p:sldId id="294" r:id="rId9"/>
    <p:sldId id="295" r:id="rId10"/>
    <p:sldId id="298" r:id="rId11"/>
    <p:sldId id="299" r:id="rId12"/>
  </p:sldIdLst>
  <p:sldSz cx="9902825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282" y="72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1025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5C6D2-9415-4AA1-B2E3-C469D7C0E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144BF-B6C5-42D7-8E02-472B2DF0F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1692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692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C179C-9C37-4F00-8DF6-9433CF9E4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226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981200"/>
            <a:ext cx="41322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D69B2-2FF9-44D9-AE7F-347885647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222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FDEB6-B3C8-4DDE-8564-E07025B04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0E1D3-318F-4F30-A0BD-A7248836B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9315F-8779-43D4-97E8-C7E0A1F38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7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913" y="273050"/>
            <a:ext cx="553561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7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0182C-A1CD-45AF-8DE6-FEAB9D15C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04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04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04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0A7FE-2083-4C22-A2F6-6398500F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E88E-7A1F-4353-B578-9B6E7B095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2103437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108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738CA-6222-4B7E-A968-CA2429B11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169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169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7713" y="6248400"/>
            <a:ext cx="206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8B26C57-F899-4893-B531-830FBDB72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Introdução aos modelos de simulação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Modelos de simulação permitem:</a:t>
            </a:r>
          </a:p>
          <a:p>
            <a:pPr lvl="1"/>
            <a:r>
              <a:rPr lang="en-US"/>
              <a:t>O estudo dos efeitos de alterações num sistema</a:t>
            </a:r>
          </a:p>
          <a:p>
            <a:pPr lvl="1"/>
            <a:r>
              <a:rPr lang="en-US"/>
              <a:t>Uma melhor compreensão de um sistema</a:t>
            </a:r>
          </a:p>
          <a:p>
            <a:pPr lvl="1"/>
            <a:r>
              <a:rPr lang="en-US"/>
              <a:t>A determinação da importância relativa de várias variáveis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Descrições verbais de problemas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	</a:t>
            </a:r>
            <a:r>
              <a:rPr lang="en-US" sz="2400"/>
              <a:t>O </a:t>
            </a:r>
            <a:r>
              <a:rPr lang="en-US" sz="2400" u="sng"/>
              <a:t>valor de entretenimento</a:t>
            </a:r>
            <a:r>
              <a:rPr lang="en-US" sz="2400"/>
              <a:t> de um jogo de basquetebol melhora com o </a:t>
            </a:r>
            <a:r>
              <a:rPr lang="en-US" sz="2400" u="sng"/>
              <a:t>jogo de equipa</a:t>
            </a:r>
            <a:r>
              <a:rPr lang="en-US" sz="2400"/>
              <a:t>, </a:t>
            </a:r>
            <a:r>
              <a:rPr lang="en-US" sz="2400" u="sng"/>
              <a:t>lançamentos longos</a:t>
            </a:r>
            <a:r>
              <a:rPr lang="en-US" sz="2400"/>
              <a:t> e “</a:t>
            </a:r>
            <a:r>
              <a:rPr lang="en-US" sz="2400" u="sng"/>
              <a:t>afundanços”</a:t>
            </a:r>
            <a:r>
              <a:rPr lang="en-US" sz="2400"/>
              <a:t>. No entanto, muitos espectadores acham que a crescente </a:t>
            </a:r>
            <a:r>
              <a:rPr lang="en-US" sz="2400" u="sng"/>
              <a:t>importância dos jogadores altos</a:t>
            </a:r>
            <a:r>
              <a:rPr lang="en-US" sz="2400"/>
              <a:t> diminui esse valor. Dizem também que privilegiar afundanços encoraja o </a:t>
            </a:r>
            <a:r>
              <a:rPr lang="en-US" sz="2400" u="sng"/>
              <a:t>jogo individual</a:t>
            </a:r>
            <a:r>
              <a:rPr lang="en-US" sz="2400"/>
              <a:t>, reduzindo o jogo de equipa.</a:t>
            </a:r>
          </a:p>
          <a:p>
            <a:pPr>
              <a:buFontTx/>
              <a:buNone/>
            </a:pPr>
            <a:r>
              <a:rPr lang="en-US" sz="2400"/>
              <a:t>	Jogadores que tendem a “afundar”, </a:t>
            </a:r>
            <a:r>
              <a:rPr lang="en-US" sz="2400" u="sng"/>
              <a:t>treinam menos os outros lançamentos</a:t>
            </a:r>
            <a:r>
              <a:rPr lang="en-US" sz="2400"/>
              <a:t>, reduzindo a </a:t>
            </a:r>
            <a:r>
              <a:rPr lang="en-US" sz="2400" u="sng"/>
              <a:t>precisão de lançamento</a:t>
            </a:r>
            <a:r>
              <a:rPr lang="en-US" sz="2400"/>
              <a:t> e deste modo a </a:t>
            </a:r>
            <a:r>
              <a:rPr lang="en-US" sz="2400" u="sng"/>
              <a:t>eficiência de lançamento, </a:t>
            </a:r>
            <a:r>
              <a:rPr lang="en-US" sz="2400"/>
              <a:t>a percentagem de lançamentos que entram no cesto.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Descrições verbais de problemas</a:t>
            </a:r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en-US"/>
              <a:t>	</a:t>
            </a:r>
            <a:r>
              <a:rPr lang="en-US" sz="2400"/>
              <a:t>A eficiência de lançamento também depende da </a:t>
            </a:r>
            <a:r>
              <a:rPr lang="en-US" sz="2400" u="sng"/>
              <a:t>dificuldade de lançamento</a:t>
            </a:r>
            <a:r>
              <a:rPr lang="en-US" sz="2400"/>
              <a:t> (influenciada pelos opositores ou características do cesto). Quanto mais baixa for a eficiência de lançamento, maior será o </a:t>
            </a:r>
            <a:r>
              <a:rPr lang="en-US" sz="2400" u="sng"/>
              <a:t>numero de ressaltos</a:t>
            </a:r>
            <a:r>
              <a:rPr lang="en-US" sz="2400"/>
              <a:t>, e, consequentemente a importancia dos jogadores altos.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533400"/>
            <a:ext cx="8416925" cy="5334000"/>
          </a:xfrm>
        </p:spPr>
        <p:txBody>
          <a:bodyPr/>
          <a:lstStyle/>
          <a:p>
            <a:pPr>
              <a:buFontTx/>
              <a:buNone/>
            </a:pPr>
            <a:endParaRPr lang="pt-PT" sz="160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68438" y="2986088"/>
            <a:ext cx="1528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Afundanços</a:t>
            </a:r>
            <a:endParaRPr lang="en-US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550988" y="3976688"/>
            <a:ext cx="1900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Jogo individual</a:t>
            </a:r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550988" y="5119688"/>
            <a:ext cx="1847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Jogo de equipa</a:t>
            </a:r>
            <a:endParaRPr lang="en-US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860800" y="2986088"/>
            <a:ext cx="232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Treino nos</a:t>
            </a:r>
          </a:p>
          <a:p>
            <a:r>
              <a:rPr lang="en-US" sz="2000"/>
              <a:t>outros lançamentos</a:t>
            </a:r>
            <a:endParaRPr lang="en-U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172200" y="2986088"/>
            <a:ext cx="14049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    Precisão</a:t>
            </a:r>
          </a:p>
          <a:p>
            <a:r>
              <a:rPr lang="en-US" sz="2000"/>
              <a:t>    no tiro</a:t>
            </a:r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5842000" y="2071688"/>
            <a:ext cx="1663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Lançamentos</a:t>
            </a:r>
          </a:p>
          <a:p>
            <a:r>
              <a:rPr lang="en-US" sz="2000"/>
              <a:t>longos</a:t>
            </a:r>
            <a:endParaRPr 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943350" y="4129088"/>
            <a:ext cx="3825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		Valor de </a:t>
            </a:r>
          </a:p>
          <a:p>
            <a:r>
              <a:rPr lang="en-US" sz="2000"/>
              <a:t>		entretenimento</a:t>
            </a:r>
            <a:endParaRPr lang="en-US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7905750" y="2071688"/>
            <a:ext cx="1808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Dificuldade</a:t>
            </a:r>
          </a:p>
          <a:p>
            <a:r>
              <a:rPr lang="en-US" sz="2000"/>
              <a:t>do lançamento</a:t>
            </a:r>
            <a:endParaRPr 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740650" y="2936875"/>
            <a:ext cx="1808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 </a:t>
            </a:r>
            <a:r>
              <a:rPr lang="en-US" sz="2000"/>
              <a:t>Eficiência</a:t>
            </a:r>
          </a:p>
          <a:p>
            <a:r>
              <a:rPr lang="en-US" sz="2000"/>
              <a:t>do lançamento</a:t>
            </a:r>
            <a:endParaRPr 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7905750" y="4205288"/>
            <a:ext cx="1428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Numero de</a:t>
            </a:r>
          </a:p>
          <a:p>
            <a:r>
              <a:rPr lang="en-US" sz="2000"/>
              <a:t>ressaltos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7905750" y="5348288"/>
            <a:ext cx="15954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Importancia</a:t>
            </a:r>
          </a:p>
          <a:p>
            <a:r>
              <a:rPr lang="en-US" sz="2000"/>
              <a:t>de jogadores</a:t>
            </a:r>
          </a:p>
          <a:p>
            <a:r>
              <a:rPr lang="en-US" sz="2000"/>
              <a:t>altos</a:t>
            </a:r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3052763" y="3276600"/>
            <a:ext cx="82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284538" y="2936875"/>
            <a:ext cx="30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5364163" y="3200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759450" y="28336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7591425" y="3200400"/>
            <a:ext cx="247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7658100" y="28336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57" name="Line 22"/>
          <p:cNvSpPr>
            <a:spLocks noChangeShapeType="1"/>
          </p:cNvSpPr>
          <p:nvPr/>
        </p:nvSpPr>
        <p:spPr bwMode="auto">
          <a:xfrm>
            <a:off x="2146300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58" name="Line 23"/>
          <p:cNvSpPr>
            <a:spLocks noChangeShapeType="1"/>
          </p:cNvSpPr>
          <p:nvPr/>
        </p:nvSpPr>
        <p:spPr bwMode="auto">
          <a:xfrm>
            <a:off x="2146300" y="4343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59" name="Line 24"/>
          <p:cNvSpPr>
            <a:spLocks noChangeShapeType="1"/>
          </p:cNvSpPr>
          <p:nvPr/>
        </p:nvSpPr>
        <p:spPr bwMode="auto">
          <a:xfrm>
            <a:off x="2722563" y="3429000"/>
            <a:ext cx="321945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0" name="Line 26"/>
          <p:cNvSpPr>
            <a:spLocks noChangeShapeType="1"/>
          </p:cNvSpPr>
          <p:nvPr/>
        </p:nvSpPr>
        <p:spPr bwMode="auto">
          <a:xfrm flipV="1">
            <a:off x="3465513" y="4648200"/>
            <a:ext cx="24765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1" name="Line 28"/>
          <p:cNvSpPr>
            <a:spLocks noChangeShapeType="1"/>
          </p:cNvSpPr>
          <p:nvPr/>
        </p:nvSpPr>
        <p:spPr bwMode="auto">
          <a:xfrm flipH="1" flipV="1">
            <a:off x="7591425" y="4800600"/>
            <a:ext cx="41275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2" name="Line 29"/>
          <p:cNvSpPr>
            <a:spLocks noChangeShapeType="1"/>
          </p:cNvSpPr>
          <p:nvPr/>
        </p:nvSpPr>
        <p:spPr bwMode="auto">
          <a:xfrm>
            <a:off x="8416925" y="4800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3" name="Line 30"/>
          <p:cNvSpPr>
            <a:spLocks noChangeShapeType="1"/>
          </p:cNvSpPr>
          <p:nvPr/>
        </p:nvSpPr>
        <p:spPr bwMode="auto">
          <a:xfrm>
            <a:off x="8499475" y="3657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4" name="Line 31"/>
          <p:cNvSpPr>
            <a:spLocks noChangeShapeType="1"/>
          </p:cNvSpPr>
          <p:nvPr/>
        </p:nvSpPr>
        <p:spPr bwMode="auto">
          <a:xfrm>
            <a:off x="8499475" y="2743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5" name="Line 32"/>
          <p:cNvSpPr>
            <a:spLocks noChangeShapeType="1"/>
          </p:cNvSpPr>
          <p:nvPr/>
        </p:nvSpPr>
        <p:spPr bwMode="auto">
          <a:xfrm>
            <a:off x="7427913" y="236220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6" name="Line 33"/>
          <p:cNvSpPr>
            <a:spLocks noChangeShapeType="1"/>
          </p:cNvSpPr>
          <p:nvPr/>
        </p:nvSpPr>
        <p:spPr bwMode="auto">
          <a:xfrm>
            <a:off x="6354763" y="2743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67" name="Text Box 34"/>
          <p:cNvSpPr txBox="1">
            <a:spLocks noChangeArrowheads="1"/>
          </p:cNvSpPr>
          <p:nvPr/>
        </p:nvSpPr>
        <p:spPr bwMode="auto">
          <a:xfrm>
            <a:off x="2211388" y="3519488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68" name="Text Box 35"/>
          <p:cNvSpPr txBox="1">
            <a:spLocks noChangeArrowheads="1"/>
          </p:cNvSpPr>
          <p:nvPr/>
        </p:nvSpPr>
        <p:spPr bwMode="auto">
          <a:xfrm>
            <a:off x="2211388" y="4689475"/>
            <a:ext cx="30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69" name="Text Box 36"/>
          <p:cNvSpPr txBox="1">
            <a:spLocks noChangeArrowheads="1"/>
          </p:cNvSpPr>
          <p:nvPr/>
        </p:nvSpPr>
        <p:spPr bwMode="auto">
          <a:xfrm>
            <a:off x="4191000" y="46624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70" name="Text Box 37"/>
          <p:cNvSpPr txBox="1">
            <a:spLocks noChangeArrowheads="1"/>
          </p:cNvSpPr>
          <p:nvPr/>
        </p:nvSpPr>
        <p:spPr bwMode="auto">
          <a:xfrm>
            <a:off x="5181600" y="38242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71" name="Text Box 38"/>
          <p:cNvSpPr txBox="1">
            <a:spLocks noChangeArrowheads="1"/>
          </p:cNvSpPr>
          <p:nvPr/>
        </p:nvSpPr>
        <p:spPr bwMode="auto">
          <a:xfrm>
            <a:off x="6419850" y="36718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72" name="Text Box 39"/>
          <p:cNvSpPr txBox="1">
            <a:spLocks noChangeArrowheads="1"/>
          </p:cNvSpPr>
          <p:nvPr/>
        </p:nvSpPr>
        <p:spPr bwMode="auto">
          <a:xfrm>
            <a:off x="7327900" y="4918075"/>
            <a:ext cx="30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73" name="Text Box 40"/>
          <p:cNvSpPr txBox="1">
            <a:spLocks noChangeArrowheads="1"/>
          </p:cNvSpPr>
          <p:nvPr/>
        </p:nvSpPr>
        <p:spPr bwMode="auto">
          <a:xfrm>
            <a:off x="8564563" y="4967288"/>
            <a:ext cx="35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74" name="Text Box 41"/>
          <p:cNvSpPr txBox="1">
            <a:spLocks noChangeArrowheads="1"/>
          </p:cNvSpPr>
          <p:nvPr/>
        </p:nvSpPr>
        <p:spPr bwMode="auto">
          <a:xfrm>
            <a:off x="8647113" y="3775075"/>
            <a:ext cx="30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75" name="Text Box 42"/>
          <p:cNvSpPr txBox="1">
            <a:spLocks noChangeArrowheads="1"/>
          </p:cNvSpPr>
          <p:nvPr/>
        </p:nvSpPr>
        <p:spPr bwMode="auto">
          <a:xfrm>
            <a:off x="8564563" y="2555875"/>
            <a:ext cx="30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76" name="Text Box 50"/>
          <p:cNvSpPr txBox="1">
            <a:spLocks noChangeArrowheads="1"/>
          </p:cNvSpPr>
          <p:nvPr/>
        </p:nvSpPr>
        <p:spPr bwMode="auto">
          <a:xfrm>
            <a:off x="5594350" y="852488"/>
            <a:ext cx="2763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Pontos por lançamento</a:t>
            </a:r>
          </a:p>
          <a:p>
            <a:r>
              <a:rPr lang="en-US" sz="2000" i="1"/>
              <a:t>longo</a:t>
            </a:r>
            <a:endParaRPr lang="en-US"/>
          </a:p>
        </p:txBody>
      </p:sp>
      <p:sp>
        <p:nvSpPr>
          <p:cNvPr id="14377" name="Text Box 51"/>
          <p:cNvSpPr txBox="1">
            <a:spLocks noChangeArrowheads="1"/>
          </p:cNvSpPr>
          <p:nvPr/>
        </p:nvSpPr>
        <p:spPr bwMode="auto">
          <a:xfrm>
            <a:off x="7905750" y="1309688"/>
            <a:ext cx="1597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     Diametro</a:t>
            </a:r>
          </a:p>
          <a:p>
            <a:r>
              <a:rPr lang="en-US" sz="2000" i="1"/>
              <a:t>     do aro</a:t>
            </a:r>
            <a:endParaRPr lang="en-US"/>
          </a:p>
        </p:txBody>
      </p:sp>
      <p:sp>
        <p:nvSpPr>
          <p:cNvPr id="14378" name="Text Box 52"/>
          <p:cNvSpPr txBox="1">
            <a:spLocks noChangeArrowheads="1"/>
          </p:cNvSpPr>
          <p:nvPr/>
        </p:nvSpPr>
        <p:spPr bwMode="auto">
          <a:xfrm>
            <a:off x="1716088" y="2071688"/>
            <a:ext cx="1876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Altura do cesto</a:t>
            </a:r>
            <a:endParaRPr lang="en-US"/>
          </a:p>
        </p:txBody>
      </p:sp>
      <p:sp>
        <p:nvSpPr>
          <p:cNvPr id="14379" name="Text Box 53"/>
          <p:cNvSpPr txBox="1">
            <a:spLocks noChangeArrowheads="1"/>
          </p:cNvSpPr>
          <p:nvPr/>
        </p:nvSpPr>
        <p:spPr bwMode="auto">
          <a:xfrm>
            <a:off x="1485900" y="1143000"/>
            <a:ext cx="162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Não permitir</a:t>
            </a:r>
          </a:p>
          <a:p>
            <a:r>
              <a:rPr lang="en-US" sz="2000" i="1"/>
              <a:t>afundanços</a:t>
            </a:r>
            <a:endParaRPr lang="en-US"/>
          </a:p>
        </p:txBody>
      </p:sp>
      <p:sp>
        <p:nvSpPr>
          <p:cNvPr id="14380" name="Text Box 54"/>
          <p:cNvSpPr txBox="1">
            <a:spLocks noChangeArrowheads="1"/>
          </p:cNvSpPr>
          <p:nvPr/>
        </p:nvSpPr>
        <p:spPr bwMode="auto">
          <a:xfrm>
            <a:off x="3613150" y="5653088"/>
            <a:ext cx="2038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Limitar a altura </a:t>
            </a:r>
          </a:p>
          <a:p>
            <a:r>
              <a:rPr lang="en-US" sz="2000" i="1"/>
              <a:t>dos jogadores</a:t>
            </a:r>
            <a:endParaRPr lang="en-US"/>
          </a:p>
        </p:txBody>
      </p:sp>
      <p:sp>
        <p:nvSpPr>
          <p:cNvPr id="14381" name="Rectangle 63"/>
          <p:cNvSpPr>
            <a:spLocks noChangeArrowheads="1"/>
          </p:cNvSpPr>
          <p:nvPr/>
        </p:nvSpPr>
        <p:spPr bwMode="auto">
          <a:xfrm>
            <a:off x="3630613" y="5715000"/>
            <a:ext cx="1981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2" name="Rectangle 66"/>
          <p:cNvSpPr>
            <a:spLocks noChangeArrowheads="1"/>
          </p:cNvSpPr>
          <p:nvPr/>
        </p:nvSpPr>
        <p:spPr bwMode="auto">
          <a:xfrm>
            <a:off x="1485900" y="1219200"/>
            <a:ext cx="1649413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3" name="Rectangle 67"/>
          <p:cNvSpPr>
            <a:spLocks noChangeArrowheads="1"/>
          </p:cNvSpPr>
          <p:nvPr/>
        </p:nvSpPr>
        <p:spPr bwMode="auto">
          <a:xfrm>
            <a:off x="1733550" y="2133600"/>
            <a:ext cx="189706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4" name="Rectangle 69"/>
          <p:cNvSpPr>
            <a:spLocks noChangeArrowheads="1"/>
          </p:cNvSpPr>
          <p:nvPr/>
        </p:nvSpPr>
        <p:spPr bwMode="auto">
          <a:xfrm>
            <a:off x="8334375" y="1447800"/>
            <a:ext cx="107315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5" name="Rectangle 70"/>
          <p:cNvSpPr>
            <a:spLocks noChangeArrowheads="1"/>
          </p:cNvSpPr>
          <p:nvPr/>
        </p:nvSpPr>
        <p:spPr bwMode="auto">
          <a:xfrm>
            <a:off x="5694363" y="914400"/>
            <a:ext cx="2557462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6" name="Freeform 75"/>
          <p:cNvSpPr>
            <a:spLocks/>
          </p:cNvSpPr>
          <p:nvPr/>
        </p:nvSpPr>
        <p:spPr bwMode="auto">
          <a:xfrm>
            <a:off x="962025" y="1600200"/>
            <a:ext cx="784225" cy="1663700"/>
          </a:xfrm>
          <a:custGeom>
            <a:avLst/>
            <a:gdLst>
              <a:gd name="T0" fmla="*/ 899136294 w 456"/>
              <a:gd name="T1" fmla="*/ 0 h 1048"/>
              <a:gd name="T2" fmla="*/ 47323508 w 456"/>
              <a:gd name="T3" fmla="*/ 967739946 h 1048"/>
              <a:gd name="T4" fmla="*/ 1183074037 w 456"/>
              <a:gd name="T5" fmla="*/ 2147483647 h 1048"/>
              <a:gd name="T6" fmla="*/ 1041105273 w 456"/>
              <a:gd name="T7" fmla="*/ 2147483647 h 1048"/>
              <a:gd name="T8" fmla="*/ 0 60000 65536"/>
              <a:gd name="T9" fmla="*/ 0 60000 65536"/>
              <a:gd name="T10" fmla="*/ 0 60000 65536"/>
              <a:gd name="T11" fmla="*/ 0 60000 65536"/>
              <a:gd name="T12" fmla="*/ 0 w 456"/>
              <a:gd name="T13" fmla="*/ 0 h 1048"/>
              <a:gd name="T14" fmla="*/ 456 w 456"/>
              <a:gd name="T15" fmla="*/ 1048 h 10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6" h="1048">
                <a:moveTo>
                  <a:pt x="304" y="0"/>
                </a:moveTo>
                <a:cubicBezTo>
                  <a:pt x="152" y="112"/>
                  <a:pt x="0" y="224"/>
                  <a:pt x="16" y="384"/>
                </a:cubicBezTo>
                <a:cubicBezTo>
                  <a:pt x="32" y="544"/>
                  <a:pt x="344" y="872"/>
                  <a:pt x="400" y="960"/>
                </a:cubicBezTo>
                <a:cubicBezTo>
                  <a:pt x="456" y="1048"/>
                  <a:pt x="404" y="980"/>
                  <a:pt x="352" y="9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7" name="Line 76"/>
          <p:cNvSpPr>
            <a:spLocks noChangeShapeType="1"/>
          </p:cNvSpPr>
          <p:nvPr/>
        </p:nvSpPr>
        <p:spPr bwMode="auto">
          <a:xfrm>
            <a:off x="6437313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8" name="Line 77"/>
          <p:cNvSpPr>
            <a:spLocks noChangeShapeType="1"/>
          </p:cNvSpPr>
          <p:nvPr/>
        </p:nvSpPr>
        <p:spPr bwMode="auto">
          <a:xfrm>
            <a:off x="8499475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89" name="Line 78"/>
          <p:cNvSpPr>
            <a:spLocks noChangeShapeType="1"/>
          </p:cNvSpPr>
          <p:nvPr/>
        </p:nvSpPr>
        <p:spPr bwMode="auto">
          <a:xfrm>
            <a:off x="5694363" y="5943600"/>
            <a:ext cx="2227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90" name="Line 79"/>
          <p:cNvSpPr>
            <a:spLocks noChangeShapeType="1"/>
          </p:cNvSpPr>
          <p:nvPr/>
        </p:nvSpPr>
        <p:spPr bwMode="auto">
          <a:xfrm>
            <a:off x="2146300" y="2514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91" name="Freeform 80"/>
          <p:cNvSpPr>
            <a:spLocks/>
          </p:cNvSpPr>
          <p:nvPr/>
        </p:nvSpPr>
        <p:spPr bwMode="auto">
          <a:xfrm>
            <a:off x="315913" y="3352800"/>
            <a:ext cx="3314700" cy="3111500"/>
          </a:xfrm>
          <a:custGeom>
            <a:avLst/>
            <a:gdLst>
              <a:gd name="T0" fmla="*/ 2147483647 w 1928"/>
              <a:gd name="T1" fmla="*/ 2147483647 h 1960"/>
              <a:gd name="T2" fmla="*/ 591159962 w 1928"/>
              <a:gd name="T3" fmla="*/ 2147483647 h 1960"/>
              <a:gd name="T4" fmla="*/ 2147483647 w 1928"/>
              <a:gd name="T5" fmla="*/ 0 h 1960"/>
              <a:gd name="T6" fmla="*/ 0 60000 65536"/>
              <a:gd name="T7" fmla="*/ 0 60000 65536"/>
              <a:gd name="T8" fmla="*/ 0 60000 65536"/>
              <a:gd name="T9" fmla="*/ 0 w 1928"/>
              <a:gd name="T10" fmla="*/ 0 h 1960"/>
              <a:gd name="T11" fmla="*/ 1928 w 1928"/>
              <a:gd name="T12" fmla="*/ 1960 h 1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8" h="1960">
                <a:moveTo>
                  <a:pt x="1928" y="1680"/>
                </a:moveTo>
                <a:cubicBezTo>
                  <a:pt x="1164" y="1820"/>
                  <a:pt x="400" y="1960"/>
                  <a:pt x="200" y="1680"/>
                </a:cubicBezTo>
                <a:cubicBezTo>
                  <a:pt x="0" y="1400"/>
                  <a:pt x="364" y="700"/>
                  <a:pt x="72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92" name="Text Box 81"/>
          <p:cNvSpPr txBox="1">
            <a:spLocks noChangeArrowheads="1"/>
          </p:cNvSpPr>
          <p:nvPr/>
        </p:nvSpPr>
        <p:spPr bwMode="auto">
          <a:xfrm>
            <a:off x="890588" y="1793875"/>
            <a:ext cx="30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93" name="Text Box 82"/>
          <p:cNvSpPr txBox="1">
            <a:spLocks noChangeArrowheads="1"/>
          </p:cNvSpPr>
          <p:nvPr/>
        </p:nvSpPr>
        <p:spPr bwMode="auto">
          <a:xfrm>
            <a:off x="890588" y="4205288"/>
            <a:ext cx="290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-</a:t>
            </a:r>
          </a:p>
        </p:txBody>
      </p:sp>
      <p:sp>
        <p:nvSpPr>
          <p:cNvPr id="14394" name="Text Box 83"/>
          <p:cNvSpPr txBox="1">
            <a:spLocks noChangeArrowheads="1"/>
          </p:cNvSpPr>
          <p:nvPr/>
        </p:nvSpPr>
        <p:spPr bwMode="auto">
          <a:xfrm>
            <a:off x="6915150" y="5603875"/>
            <a:ext cx="30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4395" name="Text Box 84"/>
          <p:cNvSpPr txBox="1">
            <a:spLocks noChangeArrowheads="1"/>
          </p:cNvSpPr>
          <p:nvPr/>
        </p:nvSpPr>
        <p:spPr bwMode="auto">
          <a:xfrm>
            <a:off x="6089650" y="16144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96" name="Freeform 87"/>
          <p:cNvSpPr>
            <a:spLocks/>
          </p:cNvSpPr>
          <p:nvPr/>
        </p:nvSpPr>
        <p:spPr bwMode="auto">
          <a:xfrm>
            <a:off x="-233363" y="2362200"/>
            <a:ext cx="6175376" cy="1828800"/>
          </a:xfrm>
          <a:custGeom>
            <a:avLst/>
            <a:gdLst>
              <a:gd name="T0" fmla="*/ 2147483647 w 3592"/>
              <a:gd name="T1" fmla="*/ 0 h 1152"/>
              <a:gd name="T2" fmla="*/ 1253199124 w 3592"/>
              <a:gd name="T3" fmla="*/ 1088707435 h 1152"/>
              <a:gd name="T4" fmla="*/ 2147483647 w 3592"/>
              <a:gd name="T5" fmla="*/ 2147483647 h 1152"/>
              <a:gd name="T6" fmla="*/ 0 60000 65536"/>
              <a:gd name="T7" fmla="*/ 0 60000 65536"/>
              <a:gd name="T8" fmla="*/ 0 60000 65536"/>
              <a:gd name="T9" fmla="*/ 0 w 3592"/>
              <a:gd name="T10" fmla="*/ 0 h 1152"/>
              <a:gd name="T11" fmla="*/ 3592 w 3592"/>
              <a:gd name="T12" fmla="*/ 1152 h 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92" h="1152">
                <a:moveTo>
                  <a:pt x="3592" y="0"/>
                </a:moveTo>
                <a:cubicBezTo>
                  <a:pt x="2220" y="120"/>
                  <a:pt x="848" y="240"/>
                  <a:pt x="424" y="432"/>
                </a:cubicBezTo>
                <a:cubicBezTo>
                  <a:pt x="0" y="624"/>
                  <a:pt x="524" y="888"/>
                  <a:pt x="1048" y="1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397" name="Text Box 89"/>
          <p:cNvSpPr txBox="1">
            <a:spLocks noChangeArrowheads="1"/>
          </p:cNvSpPr>
          <p:nvPr/>
        </p:nvSpPr>
        <p:spPr bwMode="auto">
          <a:xfrm>
            <a:off x="147638" y="3367088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  <p:sp>
        <p:nvSpPr>
          <p:cNvPr id="14398" name="Text Box 90"/>
          <p:cNvSpPr txBox="1">
            <a:spLocks noChangeArrowheads="1"/>
          </p:cNvSpPr>
          <p:nvPr/>
        </p:nvSpPr>
        <p:spPr bwMode="auto">
          <a:xfrm>
            <a:off x="7988300" y="1766888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Diagramas causais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Permite a análise de estratégias (conjunto de valores para variáveis) em termos de variáveis de impactes, neste caso o valor de entretenimento</a:t>
            </a:r>
          </a:p>
          <a:p>
            <a:r>
              <a:rPr lang="en-US"/>
              <a:t>Esta é a base de muitos jogos:</a:t>
            </a:r>
          </a:p>
          <a:p>
            <a:pPr lvl="1"/>
            <a:r>
              <a:rPr lang="en-US"/>
              <a:t>Jogadas são estratégias</a:t>
            </a:r>
          </a:p>
          <a:p>
            <a:pPr lvl="1"/>
            <a:r>
              <a:rPr lang="en-US"/>
              <a:t>Resultados das jogadas são valores para variáveis de impacte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Tipos de variáveis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Dinâmica de sistemas baseia-se no conceito de ciclos de retroacção (“feedback loops”)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128838" y="3698875"/>
            <a:ext cx="1262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Decisão</a:t>
            </a: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5842000" y="3698875"/>
            <a:ext cx="104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Acção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6007100" y="5222875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Estado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2128838" y="5299075"/>
            <a:ext cx="1719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Informação</a:t>
            </a:r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 flipV="1">
            <a:off x="2805113" y="4191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>
            <a:off x="3382963" y="3962400"/>
            <a:ext cx="2393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6394" name="Line 11"/>
          <p:cNvSpPr>
            <a:spLocks noChangeShapeType="1"/>
          </p:cNvSpPr>
          <p:nvPr/>
        </p:nvSpPr>
        <p:spPr bwMode="auto">
          <a:xfrm>
            <a:off x="6354763" y="4267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6395" name="Line 12"/>
          <p:cNvSpPr>
            <a:spLocks noChangeShapeType="1"/>
          </p:cNvSpPr>
          <p:nvPr/>
        </p:nvSpPr>
        <p:spPr bwMode="auto">
          <a:xfrm flipH="1">
            <a:off x="3795713" y="5486400"/>
            <a:ext cx="2228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Agricultura biológica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/>
              <a:t>A diminuição da produtividade dos solos devida aos problemas ambientais provocados pelas práticas agrícolas tradicionais, tem levado ao desenvolvimento da chamada “agricultura biológica”. A agricultura biológica é um sistema de produção em que se evita o uso de fertilizantes e pesticidas sintéticos.</a:t>
            </a:r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 sz="2000"/>
              <a:t>Os nutrientes existentes numa determinada área agrícola são um factor determinante da produtividade do solo. O crescimento da biomassa implica no entanto um consumo de nutrientes. Quanto maior for a quantidade de biomassa produzida, maior será o consumo de nutrientes.</a:t>
            </a:r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 sz="2000"/>
              <a:t>O solo tem uma certa capacidade de regeneração, e só começam a haver problemas quando essa capacidade é excedida pelo consumo.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Agricultura biológica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/>
              <a:t>Na agricultura tradicional este problema é resolvido através da adição de fertilizantes químicos ao solo. Embora esta medida seja eficaz a curto prazo, ela vai provocar um aumento na poluição do solo a longo prazo, com consequências na produtividade. A utilização de fertilizantes diminui também a capacidade natural de regeneração do solo.</a:t>
            </a:r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 sz="2000"/>
              <a:t>A agricultura biológica, pelo contrário, recorre à utilização de resíduos de outras colheitas e animais para fertilização dos solos. Contribui assim para a diminuição da poluição do solo, embora a produtividade não seja inicialmente tão grande como no caso da agricultura tradicional.</a:t>
            </a:r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 sz="2000"/>
              <a:t>Outro factor que limita a produção agrícola é a ocorrência de pestes. Na agricultura tradicional este problema é tratado através da aplicação de pesticidas. Este método é eficaz mas poluidor dos solos.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Agricultura biológica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/>
              <a:t>Na agricultura biológica este problema é tratado recorrendo ao controlo biológico de pestes. Este método não é tão eficaz como o anterior, mas é menos poluidor.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Exploração das pescas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/>
              <a:t>Um exemplo clássico da sobre-exploração de recursos “comuns” é o da sobre-exploração dos recursos pesqueiros.</a:t>
            </a:r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 sz="2000"/>
              <a:t>Suponhamos uma área de pesca com vários firmas a explorá-la. Enquanto existir peixe na área, o rendimento da pesca é superior aos custos. Cada firma vai achar vantajoso aumentar a sua frota, mandando construir barcos para aumentar o seu rendimento.</a:t>
            </a:r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 sz="2000"/>
              <a:t>Como todas as firmas pensam do mesmo modo, o numero de barcos a operar na zona aumenta rápidamente. Deste modo, a taxa de regeneração da população de peixes é excedida pelo esforço de pesca. Naturalmente, a população de peixes começa a diminuir. O numero de barcos continua, no entanto, a aumentar porque (embora em menor grau) a pesca continua a ser rentável.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Exploração das pescas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/>
              <a:t>Quando finalmente as firmas se apercebem que a população de peixes está a diminuir e que a pesca deixou de ser rentável vêm-se com enormes frotas de barcos para a qual já não têm utilização.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786</Words>
  <Application>Microsoft Office PowerPoint</Application>
  <PresentationFormat>Custom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Times New Roman</vt:lpstr>
      <vt:lpstr>Default Design</vt:lpstr>
      <vt:lpstr>Introdução aos modelos de simulação</vt:lpstr>
      <vt:lpstr>Descrições verbais de problemas</vt:lpstr>
      <vt:lpstr>Descrições verbais de problemas</vt:lpstr>
      <vt:lpstr>PowerPoint Presentation</vt:lpstr>
      <vt:lpstr>Diagramas causais</vt:lpstr>
      <vt:lpstr>Tipos de variáveis</vt:lpstr>
      <vt:lpstr>Agricultura biológica</vt:lpstr>
      <vt:lpstr>Agricultura biológica</vt:lpstr>
      <vt:lpstr>Agricultura biológica</vt:lpstr>
      <vt:lpstr>Exploração das pescas</vt:lpstr>
      <vt:lpstr>Exploração das pescas</vt:lpstr>
    </vt:vector>
  </TitlesOfParts>
  <Company>GASA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Diagramas Causais</dc:title>
  <dc:creator>António Câmara</dc:creator>
  <cp:lastModifiedBy>Antonio Camara</cp:lastModifiedBy>
  <cp:revision>29</cp:revision>
  <dcterms:created xsi:type="dcterms:W3CDTF">1999-11-05T20:23:33Z</dcterms:created>
  <dcterms:modified xsi:type="dcterms:W3CDTF">2023-02-22T16:22:11Z</dcterms:modified>
</cp:coreProperties>
</file>