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17" r:id="rId3"/>
    <p:sldId id="418" r:id="rId4"/>
    <p:sldId id="422" r:id="rId5"/>
    <p:sldId id="426" r:id="rId6"/>
    <p:sldId id="423" r:id="rId7"/>
    <p:sldId id="390" r:id="rId8"/>
    <p:sldId id="435" r:id="rId9"/>
    <p:sldId id="436" r:id="rId10"/>
    <p:sldId id="441" r:id="rId11"/>
    <p:sldId id="443" r:id="rId12"/>
    <p:sldId id="442" r:id="rId13"/>
    <p:sldId id="444" r:id="rId14"/>
    <p:sldId id="44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0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A28C6-54A0-B8EF-5FA8-CA8B3FE5E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18560D-1ED0-0DBD-A83E-CDF1B1713A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41A55-68FD-3B65-E617-B68E58633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39308-471C-4DA2-AACA-8EFE9FA0F691}" type="datetimeFigureOut">
              <a:rPr lang="en-US" smtClean="0"/>
              <a:t>10/24/2023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46F03F-260E-D469-F2EB-8B4551C10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375C55-FBD1-3522-BAE1-214756B4B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79534-66A2-4F24-9397-B8D36CFE6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479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3FCA7-4DA9-94FE-F87F-3C5AEC7D8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ADC3C9-276A-8A53-76BA-0B0F3FFA4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9C3A87-5A61-FD77-6090-FDAFE3F81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39308-471C-4DA2-AACA-8EFE9FA0F691}" type="datetimeFigureOut">
              <a:rPr lang="en-US" smtClean="0"/>
              <a:t>10/24/2023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F8E8AD-715B-216A-DC94-531CB9694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CB3667-5D8F-1278-4C06-5D22B45B7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79534-66A2-4F24-9397-B8D36CFE6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59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D05DF-8A67-4856-17F8-7C3A86D53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1AF8F2-A715-CC82-0648-34116F2660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723DE0-C690-8FB0-F84F-CB850D428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39308-471C-4DA2-AACA-8EFE9FA0F691}" type="datetimeFigureOut">
              <a:rPr lang="en-US" smtClean="0"/>
              <a:t>10/24/2023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049D5C-1969-62EF-72F1-B349AFC8D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6CFD4C-264A-C0A7-ED72-F6BBE6DF5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79534-66A2-4F24-9397-B8D36CFE6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791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DA55E-15C2-6854-B286-FB5A6C233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C0150-0584-0BF3-8CA3-8CA5D3EE51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850608-426E-CBD2-C57C-B4D8101565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E90327-9D09-A6D2-EB03-527437DFE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39308-471C-4DA2-AACA-8EFE9FA0F691}" type="datetimeFigureOut">
              <a:rPr lang="en-US" smtClean="0"/>
              <a:t>10/24/2023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CAE4F2-9317-86F0-875C-4AE84E1A1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BF7B3D-C786-E685-5054-1DA97C6AA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79534-66A2-4F24-9397-B8D36CFE6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957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CAB5F-E6D3-34E8-56F2-DCA6680DD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246C9-3B76-AE01-AEA7-B08A7B78AB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9F505D-87CA-331D-838F-8B7830AC78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B00553-9653-64C1-CD7F-A93A1E0303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1A6AC1-B050-2A6C-1817-2F9D39EC0D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D9FB78-EE9F-E406-E03D-8B87B463F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39308-471C-4DA2-AACA-8EFE9FA0F691}" type="datetimeFigureOut">
              <a:rPr lang="en-US" smtClean="0"/>
              <a:t>10/24/2023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A18E6D-9BE4-BDF9-533C-D5AC3321E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10E758-DBE8-04B5-778D-4A690AC8B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79534-66A2-4F24-9397-B8D36CFE6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093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379FC-AF90-0DE1-A4A2-A747A573B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521586-7E9C-681B-B46D-0E2321127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39308-471C-4DA2-AACA-8EFE9FA0F691}" type="datetimeFigureOut">
              <a:rPr lang="en-US" smtClean="0"/>
              <a:t>10/24/2023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8B8581-97F6-268F-CFEF-ED4D85BB3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884A38-9A17-BEBD-9343-96CF9A660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79534-66A2-4F24-9397-B8D36CFE6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462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2878E8-158D-9B96-00E6-74B54BB14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39308-471C-4DA2-AACA-8EFE9FA0F691}" type="datetimeFigureOut">
              <a:rPr lang="en-US" smtClean="0"/>
              <a:t>10/24/2023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4CBABD-99EA-A554-5A23-F6B3680F5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020D1-CBEC-2008-0C92-D689B6BD6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79534-66A2-4F24-9397-B8D36CFE6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329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53F9C-5E8C-4681-1F6B-7B904BB82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02399-0434-200E-286F-48A9559FF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5E4C1A-08D6-4D62-7FDE-20BB1434DD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37A048-B7D2-BDE0-8FFD-58573237A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39308-471C-4DA2-AACA-8EFE9FA0F691}" type="datetimeFigureOut">
              <a:rPr lang="en-US" smtClean="0"/>
              <a:t>10/24/2023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A6E53B-80D4-E3B1-1A0A-68B1BBA79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C3CECC-29B6-4C72-4707-9A3492DA0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79534-66A2-4F24-9397-B8D36CFE6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93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983FD-0272-9533-78E6-04BFC9E9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AF7493-5AEF-C97D-BB06-041A1B4975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FE7C3D-5FDF-1B68-5A49-FCED13AEC7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B52C2-81FD-6605-0DFD-8A8D26AEF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39308-471C-4DA2-AACA-8EFE9FA0F691}" type="datetimeFigureOut">
              <a:rPr lang="en-US" smtClean="0"/>
              <a:t>10/24/2023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2D808D-43D9-6575-EA55-A83F33D0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256EF5-6191-FB38-E258-A3D51371B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79534-66A2-4F24-9397-B8D36CFE6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350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68C3E-1EBB-6D23-042F-F4C13F1AF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A0483B-A48A-2B8C-418A-97FC7773F6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8E6D90-C03B-FFC5-8FF3-9A3401469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39308-471C-4DA2-AACA-8EFE9FA0F691}" type="datetimeFigureOut">
              <a:rPr lang="en-US" smtClean="0"/>
              <a:t>10/24/2023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6304BB-FCAE-6F17-7A39-29961C444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26A02F-DD7F-316A-7013-B4CAA4A5F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79534-66A2-4F24-9397-B8D36CFE6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125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84A1F3-3585-7582-C5A1-0439482391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1D099E-1821-9859-E2E3-3394996D5E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6EE460-146D-BEEF-6FA2-9926DC2E4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39308-471C-4DA2-AACA-8EFE9FA0F691}" type="datetimeFigureOut">
              <a:rPr lang="en-US" smtClean="0"/>
              <a:t>10/24/2023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7E2C0-AD65-060E-E30C-83D5ACC47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EC7F7C-D518-721F-D4B6-4D767B5B4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79534-66A2-4F24-9397-B8D36CFE6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122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B64AEE-74F9-4611-4454-DB2075FA2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6BDD4B-FA6B-A1DF-3679-BEF857534F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0CDAFD-CD07-6F7C-DE3D-DDF16623CE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39308-471C-4DA2-AACA-8EFE9FA0F691}" type="datetimeFigureOut">
              <a:rPr lang="en-US" smtClean="0"/>
              <a:t>10/24/2023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E1AC8E-7A76-0A17-2626-816DAE08BD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79A1B6-2C49-48EA-7697-6EB1BBC4A7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579534-66A2-4F24-9397-B8D36CFE6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96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courses.washington.edu/art166sp/documents/Spring2012/readings/week_3/2_ConceptualBlockbusting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hopify.com/guides/what-to-sell/where-to-look-for-product-ideas" TargetMode="External"/><Relationship Id="rId7" Type="http://schemas.openxmlformats.org/officeDocument/2006/relationships/hyperlink" Target="http://playbook.samaltman.com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cientificamerican.com/article/when-ideas-have-sex/" TargetMode="External"/><Relationship Id="rId5" Type="http://schemas.openxmlformats.org/officeDocument/2006/relationships/hyperlink" Target="http://blakemasters.com/post/20400301508/cs183class1" TargetMode="External"/><Relationship Id="rId4" Type="http://schemas.openxmlformats.org/officeDocument/2006/relationships/hyperlink" Target="http://paulgraham.com/startupideas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openmaterials.org/" TargetMode="External"/><Relationship Id="rId2" Type="http://schemas.openxmlformats.org/officeDocument/2006/relationships/hyperlink" Target="https://opensource.org/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visualcapitalist.com/gig-economy-explained/" TargetMode="External"/><Relationship Id="rId4" Type="http://schemas.openxmlformats.org/officeDocument/2006/relationships/hyperlink" Target="http://opensourceecology.org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paulgraham.com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patents.google.com/" TargetMode="External"/><Relationship Id="rId3" Type="http://schemas.openxmlformats.org/officeDocument/2006/relationships/hyperlink" Target="http://www.kickstarter.com/" TargetMode="External"/><Relationship Id="rId7" Type="http://schemas.openxmlformats.org/officeDocument/2006/relationships/hyperlink" Target="https://scholar.google.pt/" TargetMode="External"/><Relationship Id="rId2" Type="http://schemas.openxmlformats.org/officeDocument/2006/relationships/hyperlink" Target="http://www.google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ngel.co/" TargetMode="External"/><Relationship Id="rId5" Type="http://schemas.openxmlformats.org/officeDocument/2006/relationships/hyperlink" Target="http://www.crunchbase.com/" TargetMode="External"/><Relationship Id="rId4" Type="http://schemas.openxmlformats.org/officeDocument/2006/relationships/hyperlink" Target="http://www.indiegogo.com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moritzkremb/status/1652713915288023040?s=04&amp;fbclid=IwAR3nbmGgJIvaI7FVX4_sDgTO627_eGQwSCJ2l8PUBCobnTZdsPatnXjY60I" TargetMode="External"/><Relationship Id="rId2" Type="http://schemas.openxmlformats.org/officeDocument/2006/relationships/hyperlink" Target="https://www.oneusefulthing.org/p/how-to-use-ai-to-do-practical-stuff?fbclid=IwAR2yuNrNhjf0DGS86xEpEmS0jQcSNTFPqbBMI9JbX812-Nd0sSU3cKjn6rI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isualcapitalist.com/generative-ai-explained-by-ai/" TargetMode="External"/><Relationship Id="rId2" Type="http://schemas.openxmlformats.org/officeDocument/2006/relationships/hyperlink" Target="https://unchartedterritories.tomaspueyo.com/p/generative-ai-what-companies-wil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ifindy.com/" TargetMode="External"/><Relationship Id="rId4" Type="http://schemas.openxmlformats.org/officeDocument/2006/relationships/hyperlink" Target="https://unchartedterritories.tomaspueyo.com/p/generative-ai-everything-you-need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makezine.com/article/craft/fine-art/generative-ai-for-makers-ai-has-truly-arrived-and-its-here-to-help-you-make-and-craft/?fbclid=IwAR2q0smyTyIj1B5BRwAHnHdPgNpxa0tGaGIkwnzWHS0CB0c2oXTaDuXXiUM" TargetMode="External"/><Relationship Id="rId2" Type="http://schemas.openxmlformats.org/officeDocument/2006/relationships/hyperlink" Target="https://arxiv.org/abs/2212.03551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nchartedterritories.tomaspueyo.com/p/generative-ai-what-companies-wil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esigner.microsoft.com/" TargetMode="External"/><Relationship Id="rId2" Type="http://schemas.openxmlformats.org/officeDocument/2006/relationships/hyperlink" Target="https://openai.com/blog/chatgpt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unchartedterritories.tomaspueyo.com/p/generative-ai-everything-you-need" TargetMode="External"/><Relationship Id="rId2" Type="http://schemas.openxmlformats.org/officeDocument/2006/relationships/hyperlink" Target="http://www.r2d3.us/visual-intro-to-machine-learning-part-1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makezine.com/article/craft/fine-art/generative-ai-for-makers-ai-has-truly-arrived-and-its-here-to-help-you-make-and-craft/" TargetMode="External"/><Relationship Id="rId2" Type="http://schemas.openxmlformats.org/officeDocument/2006/relationships/hyperlink" Target="http://courses.washington.edu/art166sp/documents/Spring2012/readings/week_3/2_ConceptualBlockbusting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simzaidi.medium.com/how-to-evaluate-startup-ideas-by-kevin-hales-partner-at-y-combinator-7101eaf827f9" TargetMode="External"/><Relationship Id="rId4" Type="http://schemas.openxmlformats.org/officeDocument/2006/relationships/hyperlink" Target="https://www.sequoiacap.com/article/generative-ai-a-creative-new-world/?utm_source=tldrnewsletter&amp;fbclid=IwAR2moT12sFFWGs1epzy9U8U-sfxXHC4MKS9gFp2dtC8WfgjLBGUBLRWJ27o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a16z.com/2023/05/25/ai-canon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ABF33-1509-5EC1-ED7D-E1B6A5118D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 err="1"/>
              <a:t>Idea</a:t>
            </a:r>
            <a:r>
              <a:rPr lang="pt-PT" dirty="0"/>
              <a:t> </a:t>
            </a:r>
            <a:r>
              <a:rPr lang="pt-PT" dirty="0" err="1"/>
              <a:t>Generation</a:t>
            </a:r>
            <a:r>
              <a:rPr lang="pt-PT" dirty="0"/>
              <a:t> </a:t>
            </a:r>
            <a:r>
              <a:rPr lang="pt-PT" dirty="0" err="1"/>
              <a:t>and</a:t>
            </a:r>
            <a:r>
              <a:rPr lang="pt-PT" dirty="0"/>
              <a:t> </a:t>
            </a:r>
            <a:r>
              <a:rPr lang="pt-PT" dirty="0" err="1"/>
              <a:t>Generative</a:t>
            </a:r>
            <a:r>
              <a:rPr lang="pt-PT" dirty="0"/>
              <a:t> AI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42AE37-19F9-B900-D7A5-4675CFCDE9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PT" dirty="0"/>
              <a:t>Antonio Camara</a:t>
            </a:r>
          </a:p>
          <a:p>
            <a:r>
              <a:rPr lang="pt-PT" dirty="0" err="1"/>
              <a:t>October</a:t>
            </a:r>
            <a:r>
              <a:rPr lang="pt-PT"/>
              <a:t>, 2023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120366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D665B-7B72-7395-F263-52A311A7E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sz="4000" dirty="0" err="1">
                <a:latin typeface="FuturaPT-Demi"/>
              </a:rPr>
              <a:t>Generation</a:t>
            </a:r>
            <a:r>
              <a:rPr lang="pt-PT" sz="4000" dirty="0">
                <a:latin typeface="FuturaPT-Demi"/>
              </a:rPr>
              <a:t> </a:t>
            </a:r>
            <a:r>
              <a:rPr lang="pt-PT" sz="4000" dirty="0" err="1">
                <a:latin typeface="FuturaPT-Demi"/>
              </a:rPr>
              <a:t>of</a:t>
            </a:r>
            <a:r>
              <a:rPr lang="pt-PT" sz="4000" dirty="0">
                <a:latin typeface="FuturaPT-Demi"/>
              </a:rPr>
              <a:t> </a:t>
            </a:r>
            <a:r>
              <a:rPr lang="pt-PT" sz="4000" dirty="0" err="1">
                <a:latin typeface="FuturaPT-Demi"/>
              </a:rPr>
              <a:t>ideas</a:t>
            </a:r>
            <a:br>
              <a:rPr lang="pt-PT" dirty="0"/>
            </a:br>
            <a:endParaRPr lang="en-US" sz="2000" dirty="0">
              <a:latin typeface="FuturaPT-Dem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F777D-0962-416B-CCE9-AF3D92D6B1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pt-PT" dirty="0"/>
          </a:p>
          <a:p>
            <a:pPr marL="457200" lvl="1" indent="0">
              <a:buNone/>
            </a:pPr>
            <a:r>
              <a:rPr lang="pt-PT" dirty="0">
                <a:latin typeface="FuturaPT-Light"/>
              </a:rPr>
              <a:t>Conceptual </a:t>
            </a:r>
            <a:r>
              <a:rPr lang="pt-PT" dirty="0" err="1">
                <a:latin typeface="FuturaPT-Light"/>
              </a:rPr>
              <a:t>blockbusting</a:t>
            </a:r>
            <a:endParaRPr lang="pt-PT" dirty="0">
              <a:latin typeface="FuturaPT-Light"/>
            </a:endParaRPr>
          </a:p>
          <a:p>
            <a:pPr marL="914400" lvl="2" indent="0">
              <a:buNone/>
            </a:pPr>
            <a:endParaRPr lang="pt-PT" dirty="0">
              <a:latin typeface="FuturaPT-Light"/>
            </a:endParaRPr>
          </a:p>
          <a:p>
            <a:pPr marL="914400" lvl="2" indent="0">
              <a:buNone/>
            </a:pPr>
            <a:r>
              <a:rPr lang="pt-PT" dirty="0" err="1">
                <a:latin typeface="FuturaPT-Light"/>
              </a:rPr>
              <a:t>Emotional</a:t>
            </a:r>
            <a:endParaRPr lang="pt-PT" dirty="0">
              <a:latin typeface="FuturaPT-Light"/>
            </a:endParaRPr>
          </a:p>
          <a:p>
            <a:pPr marL="914400" lvl="2" indent="0">
              <a:buNone/>
            </a:pPr>
            <a:endParaRPr lang="pt-PT" dirty="0">
              <a:latin typeface="FuturaPT-Light"/>
            </a:endParaRPr>
          </a:p>
          <a:p>
            <a:pPr marL="914400" lvl="2" indent="0">
              <a:buNone/>
            </a:pPr>
            <a:r>
              <a:rPr lang="pt-PT" dirty="0">
                <a:latin typeface="FuturaPT-Light"/>
              </a:rPr>
              <a:t>Cultural  </a:t>
            </a:r>
          </a:p>
          <a:p>
            <a:pPr marL="914400" lvl="2" indent="0">
              <a:buNone/>
            </a:pPr>
            <a:endParaRPr lang="pt-PT" dirty="0">
              <a:latin typeface="FuturaPT-Light"/>
            </a:endParaRPr>
          </a:p>
          <a:p>
            <a:pPr marL="914400" lvl="2" indent="0">
              <a:buNone/>
            </a:pPr>
            <a:r>
              <a:rPr lang="pt-PT" dirty="0" err="1">
                <a:latin typeface="FuturaPT-Light"/>
              </a:rPr>
              <a:t>Environmental</a:t>
            </a:r>
            <a:r>
              <a:rPr lang="pt-PT" dirty="0">
                <a:latin typeface="FuturaPT-Light"/>
              </a:rPr>
              <a:t> </a:t>
            </a:r>
          </a:p>
          <a:p>
            <a:pPr marL="914400" lvl="2" indent="0">
              <a:buNone/>
            </a:pPr>
            <a:endParaRPr lang="pt-PT" dirty="0">
              <a:latin typeface="FuturaPT-Light"/>
            </a:endParaRPr>
          </a:p>
          <a:p>
            <a:pPr marL="914400" lvl="2" indent="0">
              <a:buNone/>
            </a:pPr>
            <a:r>
              <a:rPr lang="pt-PT" dirty="0" err="1">
                <a:latin typeface="FuturaPT-Light"/>
              </a:rPr>
              <a:t>Intellectual</a:t>
            </a:r>
            <a:r>
              <a:rPr lang="pt-PT" dirty="0">
                <a:latin typeface="FuturaPT-Light"/>
              </a:rPr>
              <a:t> 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46C67F-DA20-60CC-7C76-7AB346031A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9323" y="1889966"/>
            <a:ext cx="2280102" cy="34262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856C6BA-5310-C8EC-0B4A-95DBEFD9D199}"/>
              </a:ext>
            </a:extLst>
          </p:cNvPr>
          <p:cNvSpPr txBox="1"/>
          <p:nvPr/>
        </p:nvSpPr>
        <p:spPr>
          <a:xfrm>
            <a:off x="8359324" y="5480903"/>
            <a:ext cx="22801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FuturaPT-Light"/>
                <a:hlinkClick r:id="rId3"/>
              </a:rPr>
              <a:t>http://courses.washington.edu/art166sp/documents/Spring2012/readings/week_3/2_ConceptualBlockbusting.pdf</a:t>
            </a:r>
            <a:r>
              <a:rPr lang="en-US" sz="1100" dirty="0">
                <a:latin typeface="FuturaPT-Light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98335D-2780-4CD8-83C0-04DBFB973195}"/>
              </a:ext>
            </a:extLst>
          </p:cNvPr>
          <p:cNvSpPr txBox="1"/>
          <p:nvPr/>
        </p:nvSpPr>
        <p:spPr>
          <a:xfrm>
            <a:off x="11651225" y="10521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b="0" i="0" u="none" strike="noStrike" baseline="0" dirty="0">
                <a:latin typeface="FuturaPT-Book"/>
              </a:rPr>
              <a:t>07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559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D665B-7B72-7395-F263-52A311A7E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sz="4000" dirty="0" err="1">
                <a:latin typeface="FuturaPT-Demi"/>
              </a:rPr>
              <a:t>Generation</a:t>
            </a:r>
            <a:r>
              <a:rPr lang="pt-PT" sz="4000" dirty="0">
                <a:latin typeface="FuturaPT-Demi"/>
              </a:rPr>
              <a:t> </a:t>
            </a:r>
            <a:r>
              <a:rPr lang="pt-PT" sz="4000" dirty="0" err="1">
                <a:latin typeface="FuturaPT-Demi"/>
              </a:rPr>
              <a:t>of</a:t>
            </a:r>
            <a:r>
              <a:rPr lang="pt-PT" sz="4000" dirty="0">
                <a:latin typeface="FuturaPT-Demi"/>
              </a:rPr>
              <a:t> </a:t>
            </a:r>
            <a:r>
              <a:rPr lang="pt-PT" sz="4000" dirty="0" err="1">
                <a:latin typeface="FuturaPT-Demi"/>
              </a:rPr>
              <a:t>ideas</a:t>
            </a:r>
            <a:br>
              <a:rPr lang="pt-PT" dirty="0"/>
            </a:br>
            <a:endParaRPr lang="en-US" sz="2000" dirty="0">
              <a:latin typeface="FuturaPT-Dem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F777D-0962-416B-CCE9-AF3D92D6B1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PT" dirty="0"/>
          </a:p>
          <a:p>
            <a:pPr marL="457200" lvl="1" indent="0">
              <a:buNone/>
            </a:pPr>
            <a:r>
              <a:rPr lang="pt-PT" sz="2000" dirty="0">
                <a:latin typeface="FuturaPT-Light"/>
              </a:rPr>
              <a:t>“</a:t>
            </a:r>
            <a:r>
              <a:rPr lang="pt-PT" sz="2000" dirty="0" err="1">
                <a:latin typeface="FuturaPT-Light"/>
              </a:rPr>
              <a:t>Where</a:t>
            </a:r>
            <a:r>
              <a:rPr lang="pt-PT" sz="2000" dirty="0">
                <a:latin typeface="FuturaPT-Light"/>
              </a:rPr>
              <a:t> is </a:t>
            </a:r>
            <a:r>
              <a:rPr lang="pt-PT" sz="2000" dirty="0" err="1">
                <a:latin typeface="FuturaPT-Light"/>
              </a:rPr>
              <a:t>the</a:t>
            </a:r>
            <a:r>
              <a:rPr lang="pt-PT" sz="2000" dirty="0">
                <a:latin typeface="FuturaPT-Light"/>
              </a:rPr>
              <a:t> </a:t>
            </a:r>
            <a:r>
              <a:rPr lang="pt-PT" sz="2000" dirty="0" err="1">
                <a:latin typeface="FuturaPT-Light"/>
              </a:rPr>
              <a:t>Pain</a:t>
            </a:r>
            <a:r>
              <a:rPr lang="pt-PT" sz="2000" dirty="0">
                <a:latin typeface="FuturaPT-Light"/>
              </a:rPr>
              <a:t> </a:t>
            </a:r>
            <a:r>
              <a:rPr lang="pt-PT" sz="2000" dirty="0" err="1">
                <a:latin typeface="FuturaPT-Light"/>
              </a:rPr>
              <a:t>School</a:t>
            </a:r>
            <a:r>
              <a:rPr lang="pt-PT" sz="2000" dirty="0">
                <a:latin typeface="FuturaPT-Light"/>
              </a:rPr>
              <a:t>”</a:t>
            </a:r>
          </a:p>
          <a:p>
            <a:pPr marL="914400" lvl="2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3380AB-29D0-A437-8AC9-9EBC8A529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8116" y="2277630"/>
            <a:ext cx="6024338" cy="38993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CD56EC-AE84-703E-0D70-FDCAD4317DF2}"/>
              </a:ext>
            </a:extLst>
          </p:cNvPr>
          <p:cNvSpPr txBox="1"/>
          <p:nvPr/>
        </p:nvSpPr>
        <p:spPr>
          <a:xfrm>
            <a:off x="1299454" y="3119300"/>
            <a:ext cx="398740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altLang="pt-P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PT-Light"/>
                <a:hlinkClick r:id="rId3"/>
              </a:rPr>
              <a:t>https://www.shopify.com/guides/what-to-sell/where-to-look-for-product-ideas</a:t>
            </a:r>
            <a:endParaRPr kumimoji="0" lang="pt-PT" altLang="pt-P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PT-Light"/>
            </a:endParaRPr>
          </a:p>
          <a:p>
            <a:pPr marL="0" marR="0" lvl="0" indent="0" algn="l" defTabSz="914400" rtl="0" eaLnBrk="1" fontAlgn="base" latinLnBrk="0" hangingPunct="1"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P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PT-Light"/>
                <a:hlinkClick r:id="rId4"/>
              </a:rPr>
              <a:t>How to get Startup Ideas – Paul Graham</a:t>
            </a:r>
            <a:endParaRPr kumimoji="0" lang="en-US" altLang="pt-P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PT-Light"/>
            </a:endParaRPr>
          </a:p>
          <a:p>
            <a:pPr marL="0" marR="0" lvl="0" indent="0" algn="l" defTabSz="914400" rtl="0" eaLnBrk="1" fontAlgn="base" latinLnBrk="0" hangingPunct="1"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P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PT-Light"/>
                <a:hlinkClick r:id="rId5"/>
              </a:rPr>
              <a:t>Peter Thiel’s CS183: Startup – Class 1 Notes Essay</a:t>
            </a:r>
            <a:endParaRPr kumimoji="0" lang="en-US" altLang="pt-P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PT-Light"/>
            </a:endParaRPr>
          </a:p>
          <a:p>
            <a:pPr marL="0" marR="0" lvl="0" indent="0" algn="l" defTabSz="914400" rtl="0" eaLnBrk="1" fontAlgn="base" latinLnBrk="0" hangingPunct="1"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P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PT-Light"/>
                <a:hlinkClick r:id="rId6"/>
              </a:rPr>
              <a:t>When Ideas Have Sex</a:t>
            </a:r>
            <a:endParaRPr kumimoji="0" lang="en-US" altLang="pt-P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PT-Light"/>
            </a:endParaRPr>
          </a:p>
          <a:p>
            <a:pPr marL="0" marR="0" lvl="0" indent="0" algn="l" defTabSz="914400" rtl="0" eaLnBrk="1" fontAlgn="base" latinLnBrk="0" hangingPunct="1"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P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PT-Light"/>
                <a:hlinkClick r:id="rId7"/>
              </a:rPr>
              <a:t>Startup Playbook</a:t>
            </a:r>
            <a:endParaRPr kumimoji="0" lang="en-US" altLang="pt-P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PT-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0EDB2E-D12D-4686-849B-A3C9930364B7}"/>
              </a:ext>
            </a:extLst>
          </p:cNvPr>
          <p:cNvSpPr txBox="1"/>
          <p:nvPr/>
        </p:nvSpPr>
        <p:spPr>
          <a:xfrm>
            <a:off x="11651225" y="10521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b="0" i="0" u="none" strike="noStrike" baseline="0" dirty="0">
                <a:latin typeface="FuturaPT-Book"/>
              </a:rPr>
              <a:t>08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4843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D665B-7B72-7395-F263-52A311A7E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sz="4000" dirty="0" err="1">
                <a:latin typeface="FuturaPT-Demi"/>
              </a:rPr>
              <a:t>Generation</a:t>
            </a:r>
            <a:r>
              <a:rPr lang="pt-PT" sz="4000" dirty="0">
                <a:latin typeface="FuturaPT-Demi"/>
              </a:rPr>
              <a:t> </a:t>
            </a:r>
            <a:r>
              <a:rPr lang="pt-PT" sz="4000" dirty="0" err="1">
                <a:latin typeface="FuturaPT-Demi"/>
              </a:rPr>
              <a:t>of</a:t>
            </a:r>
            <a:r>
              <a:rPr lang="pt-PT" sz="4000" dirty="0">
                <a:latin typeface="FuturaPT-Demi"/>
              </a:rPr>
              <a:t> </a:t>
            </a:r>
            <a:r>
              <a:rPr lang="pt-PT" sz="4000" dirty="0" err="1">
                <a:latin typeface="FuturaPT-Demi"/>
              </a:rPr>
              <a:t>ideas</a:t>
            </a:r>
            <a:br>
              <a:rPr lang="pt-PT" dirty="0"/>
            </a:br>
            <a:r>
              <a:rPr lang="pt-PT" sz="1800" dirty="0" err="1">
                <a:latin typeface="FuturaPT-Demi"/>
              </a:rPr>
              <a:t>Collective</a:t>
            </a:r>
            <a:r>
              <a:rPr lang="pt-PT" sz="1800" dirty="0">
                <a:latin typeface="FuturaPT-Demi"/>
              </a:rPr>
              <a:t> </a:t>
            </a:r>
            <a:r>
              <a:rPr lang="pt-PT" sz="1800" dirty="0" err="1">
                <a:latin typeface="FuturaPT-Demi"/>
              </a:rPr>
              <a:t>intelligence</a:t>
            </a:r>
            <a:endParaRPr lang="en-US" sz="1800" dirty="0">
              <a:latin typeface="FuturaPT-Dem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F777D-0962-416B-CCE9-AF3D92D6B1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563" y="3075928"/>
            <a:ext cx="51816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pt-PT" sz="2000" dirty="0">
                <a:latin typeface="FuturaPT-Light"/>
              </a:rPr>
              <a:t>Role </a:t>
            </a:r>
            <a:r>
              <a:rPr lang="pt-PT" sz="2000" dirty="0" err="1">
                <a:latin typeface="FuturaPT-Light"/>
              </a:rPr>
              <a:t>of</a:t>
            </a:r>
            <a:r>
              <a:rPr lang="pt-PT" sz="2000" dirty="0">
                <a:latin typeface="FuturaPT-Light"/>
              </a:rPr>
              <a:t> </a:t>
            </a:r>
            <a:r>
              <a:rPr lang="pt-PT" sz="2000" dirty="0" err="1">
                <a:latin typeface="FuturaPT-Light"/>
              </a:rPr>
              <a:t>groups</a:t>
            </a:r>
            <a:endParaRPr lang="pt-PT" sz="2000" dirty="0">
              <a:latin typeface="FuturaPT-Light"/>
            </a:endParaRPr>
          </a:p>
          <a:p>
            <a:pPr marL="0" indent="0">
              <a:lnSpc>
                <a:spcPct val="100000"/>
              </a:lnSpc>
              <a:buNone/>
            </a:pPr>
            <a:endParaRPr lang="pt-PT" sz="2000" dirty="0">
              <a:latin typeface="FuturaPT-Light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pt-PT" sz="2000" dirty="0">
                <a:latin typeface="FuturaPT-Light"/>
              </a:rPr>
              <a:t>“Brainstorming" </a:t>
            </a:r>
            <a:r>
              <a:rPr lang="pt-PT" sz="2000" dirty="0" err="1">
                <a:latin typeface="FuturaPT-Light"/>
              </a:rPr>
              <a:t>and</a:t>
            </a:r>
            <a:r>
              <a:rPr lang="pt-PT" sz="2000" dirty="0">
                <a:latin typeface="FuturaPT-Light"/>
              </a:rPr>
              <a:t> Delphi </a:t>
            </a:r>
            <a:r>
              <a:rPr lang="pt-PT" sz="2000" dirty="0" err="1">
                <a:latin typeface="FuturaPT-Light"/>
              </a:rPr>
              <a:t>method</a:t>
            </a:r>
            <a:endParaRPr lang="pt-PT" sz="2000" dirty="0">
              <a:latin typeface="FuturaPT-Light"/>
            </a:endParaRP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39547F-C280-1925-60E8-D7CBB35F21E2}"/>
              </a:ext>
            </a:extLst>
          </p:cNvPr>
          <p:cNvSpPr txBox="1"/>
          <p:nvPr/>
        </p:nvSpPr>
        <p:spPr>
          <a:xfrm>
            <a:off x="6480110" y="2804857"/>
            <a:ext cx="5711890" cy="2785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FuturaPT-Light"/>
              </a:rPr>
              <a:t>Open Source” (“hardware” e “software”) </a:t>
            </a:r>
          </a:p>
          <a:p>
            <a:endParaRPr lang="en-US" dirty="0">
              <a:latin typeface="FuturaPT-Light"/>
            </a:endParaRPr>
          </a:p>
          <a:p>
            <a:pPr>
              <a:spcBef>
                <a:spcPts val="600"/>
              </a:spcBef>
            </a:pPr>
            <a:r>
              <a:rPr lang="en-US" sz="1200" dirty="0">
                <a:latin typeface="FuturaPT-Light"/>
                <a:hlinkClick r:id="rId2"/>
              </a:rPr>
              <a:t>https://opensource.org/</a:t>
            </a:r>
            <a:r>
              <a:rPr lang="en-US" sz="1200" dirty="0">
                <a:latin typeface="FuturaPT-Light"/>
              </a:rPr>
              <a:t> 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latin typeface="FuturaPT-Light"/>
                <a:hlinkClick r:id="rId3"/>
              </a:rPr>
              <a:t>http://openmaterials.org/</a:t>
            </a:r>
            <a:r>
              <a:rPr lang="en-US" sz="1200" dirty="0">
                <a:latin typeface="FuturaPT-Light"/>
              </a:rPr>
              <a:t>  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latin typeface="FuturaPT-Light"/>
                <a:hlinkClick r:id="rId4"/>
              </a:rPr>
              <a:t>http://opensourceecology.org/</a:t>
            </a:r>
            <a:endParaRPr lang="en-US" sz="1200" dirty="0">
              <a:latin typeface="FuturaPT-Light"/>
            </a:endParaRPr>
          </a:p>
          <a:p>
            <a:endParaRPr lang="en-US" dirty="0">
              <a:latin typeface="FuturaPT-Light"/>
            </a:endParaRPr>
          </a:p>
          <a:p>
            <a:endParaRPr lang="en-US" dirty="0">
              <a:latin typeface="FuturaPT-Light"/>
            </a:endParaRPr>
          </a:p>
          <a:p>
            <a:r>
              <a:rPr lang="en-US" sz="2000" dirty="0">
                <a:latin typeface="FuturaPT-Light"/>
              </a:rPr>
              <a:t>“Crowdsourcing”</a:t>
            </a:r>
          </a:p>
          <a:p>
            <a:endParaRPr lang="en-US" dirty="0">
              <a:latin typeface="FuturaPT-Light"/>
            </a:endParaRPr>
          </a:p>
          <a:p>
            <a:r>
              <a:rPr lang="en-US" sz="1200" dirty="0">
                <a:latin typeface="FuturaPT-Light"/>
                <a:hlinkClick r:id="rId5"/>
              </a:rPr>
              <a:t>http://www.visualcapitalist.com/gig-economy-explained/</a:t>
            </a:r>
            <a:r>
              <a:rPr lang="en-US" sz="1200" dirty="0">
                <a:latin typeface="FuturaPT-Light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E7525C-D185-4CCB-A575-312068B3BD4C}"/>
              </a:ext>
            </a:extLst>
          </p:cNvPr>
          <p:cNvSpPr txBox="1"/>
          <p:nvPr/>
        </p:nvSpPr>
        <p:spPr>
          <a:xfrm>
            <a:off x="11651225" y="10521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b="0" i="0" u="none" strike="noStrike" baseline="0" dirty="0">
                <a:latin typeface="FuturaPT-Book"/>
              </a:rPr>
              <a:t>09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8003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98C07F9A-8F2B-4CE7-AD5D-16829AAD8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pt-PT" altLang="pt-PT" sz="4000" dirty="0" err="1">
                <a:latin typeface="FuturaPT-Demi"/>
              </a:rPr>
              <a:t>Idea</a:t>
            </a:r>
            <a:r>
              <a:rPr lang="pt-PT" altLang="pt-PT" sz="4000" dirty="0">
                <a:latin typeface="FuturaPT-Demi"/>
              </a:rPr>
              <a:t> </a:t>
            </a:r>
            <a:r>
              <a:rPr lang="pt-PT" altLang="pt-PT" sz="4000" dirty="0" err="1">
                <a:latin typeface="FuturaPT-Demi"/>
              </a:rPr>
              <a:t>selection</a:t>
            </a:r>
            <a:endParaRPr lang="pt-PT" altLang="pt-PT" sz="4000" dirty="0">
              <a:latin typeface="FuturaPT-Demi"/>
            </a:endParaRP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1E7B7F2C-492A-4F3D-955F-8703A3FD2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9638" y="2141537"/>
            <a:ext cx="10515600" cy="4351338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pt-PT" altLang="pt-PT" sz="2400" dirty="0">
                <a:latin typeface="FuturaPT-Light"/>
              </a:rPr>
              <a:t>	</a:t>
            </a:r>
            <a:r>
              <a:rPr lang="en-US" altLang="pt-PT" sz="2400" dirty="0">
                <a:latin typeface="FuturaPT-Light"/>
              </a:rPr>
              <a:t>“When you have an idea for a product, ask yourself: who will need it right away? Who needs so much will use even when it comes to a version made by two people of a "startup" who have never heard of. If you can't answer this, it's probably a bad idea."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pt-PT" altLang="pt-PT" sz="2400" dirty="0">
              <a:latin typeface="FuturaPT-Light"/>
            </a:endParaRP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pt-PT" altLang="pt-PT" sz="2400" dirty="0">
                <a:latin typeface="FuturaPT-Light"/>
              </a:rPr>
              <a:t>	Paul Graham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pt-PT" altLang="pt-PT" sz="2400" dirty="0">
                <a:latin typeface="FuturaPT-Light"/>
              </a:rPr>
              <a:t>	</a:t>
            </a:r>
            <a:r>
              <a:rPr lang="pt-PT" altLang="pt-PT" sz="1200" dirty="0">
                <a:latin typeface="FuturaPT-Light"/>
                <a:hlinkClick r:id="rId2"/>
              </a:rPr>
              <a:t>http://paulgraham.com/</a:t>
            </a:r>
            <a:r>
              <a:rPr lang="pt-PT" altLang="pt-PT" sz="1200" dirty="0">
                <a:latin typeface="FuturaPT-Light"/>
              </a:rPr>
              <a:t> 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pt-PT" altLang="pt-PT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5102F3-F2B1-492E-B06C-2D2E375C5258}"/>
              </a:ext>
            </a:extLst>
          </p:cNvPr>
          <p:cNvSpPr/>
          <p:nvPr/>
        </p:nvSpPr>
        <p:spPr>
          <a:xfrm>
            <a:off x="9983788" y="6381750"/>
            <a:ext cx="1441450" cy="360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3D5FB0-B559-4E88-B11A-385BEBF670BF}"/>
              </a:ext>
            </a:extLst>
          </p:cNvPr>
          <p:cNvSpPr txBox="1"/>
          <p:nvPr/>
        </p:nvSpPr>
        <p:spPr>
          <a:xfrm>
            <a:off x="11651225" y="10521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FuturaPT-Book"/>
              </a:rPr>
              <a:t>11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9657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0683A29-39BB-F0E3-AB70-1BD495249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sz="4000" dirty="0" err="1">
                <a:latin typeface="FuturaPT-Demi"/>
              </a:rPr>
              <a:t>Tri-dimensional</a:t>
            </a:r>
            <a:r>
              <a:rPr lang="pt-PT" sz="4000" dirty="0">
                <a:latin typeface="FuturaPT-Demi"/>
              </a:rPr>
              <a:t> </a:t>
            </a:r>
            <a:r>
              <a:rPr lang="pt-PT" sz="4000" dirty="0" err="1">
                <a:latin typeface="FuturaPT-Demi"/>
              </a:rPr>
              <a:t>analysis</a:t>
            </a:r>
            <a:endParaRPr lang="pt-P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3C8BAF-56E0-4335-9C80-AF2E6D4D8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939" y="2390484"/>
            <a:ext cx="11410122" cy="516731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t-PT" sz="3600" dirty="0">
                <a:latin typeface="FuturaPT-Light"/>
              </a:rPr>
              <a:t>What can you do?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t-PT" sz="3200" dirty="0">
                <a:latin typeface="FuturaPT-Light"/>
              </a:rPr>
              <a:t> 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pt-PT" sz="3600" dirty="0">
                <a:latin typeface="FuturaPT-Light"/>
              </a:rPr>
              <a:t>What do you </a:t>
            </a:r>
            <a:r>
              <a:rPr lang="pt-PT" sz="3600" dirty="0" err="1">
                <a:latin typeface="FuturaPT-Light"/>
              </a:rPr>
              <a:t>want</a:t>
            </a:r>
            <a:r>
              <a:rPr lang="pt-PT" sz="3600" dirty="0">
                <a:latin typeface="FuturaPT-Light"/>
              </a:rPr>
              <a:t> to do?</a:t>
            </a:r>
            <a:endParaRPr lang="pt-PT" sz="3200" dirty="0">
              <a:latin typeface="FuturaPT-Light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pt-PT" sz="3200" dirty="0">
              <a:latin typeface="FuturaPT-Light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t-PT" sz="3600" dirty="0" err="1">
                <a:latin typeface="FuturaPT-Light"/>
              </a:rPr>
              <a:t>Who</a:t>
            </a:r>
            <a:r>
              <a:rPr lang="pt-PT" sz="3600" dirty="0">
                <a:latin typeface="FuturaPT-Light"/>
              </a:rPr>
              <a:t> pays?</a:t>
            </a:r>
            <a:endParaRPr lang="pt-PT" sz="3200" dirty="0">
              <a:latin typeface="FuturaPT-Ligh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E11B35-DE7F-4842-B9FE-31C94AEAE382}"/>
              </a:ext>
            </a:extLst>
          </p:cNvPr>
          <p:cNvSpPr/>
          <p:nvPr/>
        </p:nvSpPr>
        <p:spPr>
          <a:xfrm>
            <a:off x="9983788" y="6381750"/>
            <a:ext cx="1441450" cy="360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D10860-8153-41BF-9622-B6907053EE41}"/>
              </a:ext>
            </a:extLst>
          </p:cNvPr>
          <p:cNvSpPr txBox="1"/>
          <p:nvPr/>
        </p:nvSpPr>
        <p:spPr>
          <a:xfrm>
            <a:off x="11651225" y="10521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FuturaPT-Book"/>
              </a:rPr>
              <a:t>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191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7719C69-DA57-C939-92BE-0E8536505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PT" sz="4000" dirty="0" err="1">
                <a:latin typeface="FuturaPT-Demi"/>
              </a:rPr>
              <a:t>Competitors</a:t>
            </a:r>
            <a:endParaRPr lang="pt-PT" sz="4000" dirty="0">
              <a:latin typeface="FuturaPT-Demi"/>
            </a:endParaRPr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id="{EB2B574A-28D3-4FE9-82E6-ADB35BA8EF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591" y="1690688"/>
            <a:ext cx="11237844" cy="5167312"/>
          </a:xfrm>
        </p:spPr>
        <p:txBody>
          <a:bodyPr>
            <a:normAutofit/>
          </a:bodyPr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pt-PT" altLang="pt-PT" sz="2000" dirty="0" err="1">
                <a:latin typeface="FuturaPT-Light"/>
              </a:rPr>
              <a:t>Generic</a:t>
            </a:r>
            <a:r>
              <a:rPr lang="pt-PT" altLang="pt-PT" sz="2000" dirty="0">
                <a:latin typeface="FuturaPT-Light"/>
              </a:rPr>
              <a:t> </a:t>
            </a:r>
            <a:r>
              <a:rPr lang="pt-PT" altLang="pt-PT" sz="2000" dirty="0" err="1">
                <a:latin typeface="FuturaPT-Light"/>
              </a:rPr>
              <a:t>analysis</a:t>
            </a:r>
            <a:r>
              <a:rPr lang="pt-PT" altLang="pt-PT" sz="2000" dirty="0">
                <a:latin typeface="FuturaPT-Light"/>
              </a:rPr>
              <a:t>
		Google </a:t>
            </a:r>
            <a:r>
              <a:rPr lang="pt-PT" altLang="pt-PT" sz="2000" dirty="0">
                <a:latin typeface="FuturaPT-Light"/>
                <a:hlinkClick r:id="rId2"/>
              </a:rPr>
              <a:t>www.google.com</a:t>
            </a:r>
            <a:r>
              <a:rPr lang="pt-PT" altLang="pt-PT" sz="2000" dirty="0">
                <a:latin typeface="FuturaPT-Light"/>
              </a:rPr>
              <a:t> 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pt-PT" altLang="pt-PT" sz="2000" dirty="0">
                <a:latin typeface="FuturaPT-Light"/>
              </a:rPr>
              <a:t>		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pt-PT" altLang="pt-PT" sz="2000" dirty="0">
                <a:latin typeface="FuturaPT-Light"/>
              </a:rPr>
              <a:t>“</a:t>
            </a:r>
            <a:r>
              <a:rPr lang="pt-PT" altLang="pt-PT" sz="2000" dirty="0" err="1">
                <a:latin typeface="FuturaPT-Light"/>
              </a:rPr>
              <a:t>Startups</a:t>
            </a:r>
            <a:r>
              <a:rPr lang="pt-PT" altLang="pt-PT" sz="2000" dirty="0">
                <a:latin typeface="FuturaPT-Light"/>
              </a:rPr>
              <a:t>” </a:t>
            </a:r>
            <a:r>
              <a:rPr lang="pt-PT" altLang="pt-PT" sz="2000" dirty="0" err="1">
                <a:latin typeface="FuturaPT-Light"/>
              </a:rPr>
              <a:t>and</a:t>
            </a:r>
            <a:r>
              <a:rPr lang="pt-PT" altLang="pt-PT" sz="2000" dirty="0">
                <a:latin typeface="FuturaPT-Light"/>
              </a:rPr>
              <a:t> </a:t>
            </a:r>
            <a:r>
              <a:rPr lang="pt-PT" altLang="pt-PT" sz="2000" dirty="0" err="1">
                <a:latin typeface="FuturaPT-Light"/>
              </a:rPr>
              <a:t>products</a:t>
            </a:r>
            <a:r>
              <a:rPr lang="pt-PT" altLang="pt-PT" sz="2000" dirty="0">
                <a:latin typeface="FuturaPT-Light"/>
              </a:rPr>
              <a:t>
		Kickstarter/Indiegogo </a:t>
            </a:r>
            <a:r>
              <a:rPr lang="pt-PT" altLang="pt-PT" sz="2000" dirty="0">
                <a:latin typeface="FuturaPT-Light"/>
                <a:hlinkClick r:id="rId3"/>
              </a:rPr>
              <a:t>www.kickstarter.com</a:t>
            </a:r>
            <a:r>
              <a:rPr lang="pt-PT" altLang="pt-PT" sz="2000" dirty="0">
                <a:latin typeface="FuturaPT-Light"/>
              </a:rPr>
              <a:t>, </a:t>
            </a:r>
            <a:r>
              <a:rPr lang="pt-PT" altLang="pt-PT" sz="2000" dirty="0">
                <a:latin typeface="FuturaPT-Light"/>
                <a:hlinkClick r:id="rId4"/>
              </a:rPr>
              <a:t>www.indiegogo.com</a:t>
            </a:r>
            <a:r>
              <a:rPr lang="pt-PT" altLang="pt-PT" sz="2000" dirty="0">
                <a:latin typeface="FuturaPT-Light"/>
              </a:rPr>
              <a:t> 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pt-PT" altLang="pt-PT" sz="2000" dirty="0">
                <a:latin typeface="FuturaPT-Light"/>
              </a:rPr>
              <a:t>		Crunch Base </a:t>
            </a:r>
            <a:r>
              <a:rPr lang="pt-PT" altLang="pt-PT" sz="2000" dirty="0">
                <a:latin typeface="FuturaPT-Light"/>
                <a:hlinkClick r:id="rId5"/>
              </a:rPr>
              <a:t>www.crunchbase.com</a:t>
            </a:r>
            <a:r>
              <a:rPr lang="pt-PT" altLang="pt-PT" sz="2000" dirty="0">
                <a:latin typeface="FuturaPT-Light"/>
              </a:rPr>
              <a:t> 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pt-PT" altLang="pt-PT" sz="2000" dirty="0">
                <a:latin typeface="FuturaPT-Light"/>
              </a:rPr>
              <a:t>		Angel List </a:t>
            </a:r>
            <a:r>
              <a:rPr lang="pt-PT" altLang="pt-PT" sz="2000" dirty="0">
                <a:latin typeface="FuturaPT-Light"/>
                <a:hlinkClick r:id="rId6"/>
              </a:rPr>
              <a:t>https://angel.co/</a:t>
            </a:r>
            <a:r>
              <a:rPr lang="pt-PT" altLang="pt-PT" sz="2000" dirty="0">
                <a:latin typeface="FuturaPT-Light"/>
              </a:rPr>
              <a:t> 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endParaRPr lang="pt-PT" altLang="pt-PT" sz="2000" dirty="0">
              <a:latin typeface="FuturaPT-Light"/>
            </a:endParaRP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pt-PT" altLang="pt-PT" sz="2000" dirty="0" err="1">
                <a:latin typeface="FuturaPT-Light"/>
              </a:rPr>
              <a:t>Intellectual</a:t>
            </a:r>
            <a:r>
              <a:rPr lang="pt-PT" altLang="pt-PT" sz="2000" dirty="0">
                <a:latin typeface="FuturaPT-Light"/>
              </a:rPr>
              <a:t> </a:t>
            </a:r>
            <a:r>
              <a:rPr lang="pt-PT" altLang="pt-PT" sz="2000" dirty="0" err="1">
                <a:latin typeface="FuturaPT-Light"/>
              </a:rPr>
              <a:t>property</a:t>
            </a:r>
            <a:r>
              <a:rPr lang="pt-PT" altLang="pt-PT" sz="2000" dirty="0">
                <a:latin typeface="FuturaPT-Light"/>
              </a:rPr>
              <a:t>
		Google Scholar (“prior art”) </a:t>
            </a:r>
            <a:r>
              <a:rPr lang="pt-PT" altLang="pt-PT" sz="2000" dirty="0">
                <a:latin typeface="FuturaPT-Light"/>
                <a:hlinkClick r:id="rId7"/>
              </a:rPr>
              <a:t>https://scholar.google.pt/</a:t>
            </a:r>
            <a:r>
              <a:rPr lang="pt-PT" altLang="pt-PT" sz="2000" dirty="0">
                <a:latin typeface="FuturaPT-Light"/>
              </a:rPr>
              <a:t> 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pt-PT" altLang="pt-PT" sz="2000" dirty="0">
                <a:latin typeface="FuturaPT-Light"/>
              </a:rPr>
              <a:t>		Google Patents </a:t>
            </a:r>
            <a:r>
              <a:rPr lang="pt-PT" altLang="pt-PT" sz="2000" dirty="0">
                <a:latin typeface="FuturaPT-Light"/>
                <a:hlinkClick r:id="rId8"/>
              </a:rPr>
              <a:t>https://patents.google.com/</a:t>
            </a:r>
            <a:r>
              <a:rPr lang="pt-PT" altLang="pt-PT" sz="2000" dirty="0">
                <a:latin typeface="FuturaPT-Light"/>
              </a:rPr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E2F459B-928F-4797-956B-5C1E1976F21C}"/>
              </a:ext>
            </a:extLst>
          </p:cNvPr>
          <p:cNvSpPr/>
          <p:nvPr/>
        </p:nvSpPr>
        <p:spPr>
          <a:xfrm>
            <a:off x="9912350" y="6237288"/>
            <a:ext cx="1728788" cy="422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F984BD-76E2-4A71-A136-7F0ADAEE562A}"/>
              </a:ext>
            </a:extLst>
          </p:cNvPr>
          <p:cNvSpPr txBox="1"/>
          <p:nvPr/>
        </p:nvSpPr>
        <p:spPr>
          <a:xfrm>
            <a:off x="11651225" y="10521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FuturaPT-Book"/>
              </a:rPr>
              <a:t>17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1405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33A8A-BA00-0B4E-ED72-13AEEFC72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62343"/>
            <a:ext cx="10999838" cy="111058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endParaRPr lang="en-US" sz="2400" dirty="0">
              <a:latin typeface="FuturaPT-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F97A19-7432-D3E7-215B-B6E3BA9FE0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319" y="2787906"/>
            <a:ext cx="10515600" cy="3813124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endParaRPr lang="en-US" sz="2000" dirty="0">
              <a:latin typeface="FuturaPT-Light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latin typeface="FuturaPT-Light"/>
                <a:hlinkClick r:id="rId2"/>
              </a:rPr>
              <a:t>How to use AI to do practical stuff: A new guide</a:t>
            </a:r>
            <a:r>
              <a:rPr lang="en-US" sz="2000" dirty="0">
                <a:latin typeface="FuturaPT-Light"/>
              </a:rPr>
              <a:t>, by Ethan </a:t>
            </a:r>
            <a:r>
              <a:rPr lang="en-US" sz="2000" dirty="0" err="1">
                <a:latin typeface="FuturaPT-Light"/>
              </a:rPr>
              <a:t>Mollick</a:t>
            </a:r>
            <a:endParaRPr lang="en-US" sz="2000" dirty="0">
              <a:latin typeface="FuturaPT-Light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2000" dirty="0">
              <a:latin typeface="FuturaPT-Light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2000" dirty="0">
              <a:latin typeface="FuturaPT-Light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latin typeface="FuturaPT-Light"/>
                <a:hlinkClick r:id="rId3"/>
              </a:rPr>
              <a:t>20 </a:t>
            </a:r>
            <a:r>
              <a:rPr lang="en-US" sz="2000" dirty="0" err="1">
                <a:latin typeface="FuturaPT-Light"/>
                <a:hlinkClick r:id="rId3"/>
              </a:rPr>
              <a:t>ChatGPT</a:t>
            </a:r>
            <a:r>
              <a:rPr lang="en-US" sz="2000" dirty="0">
                <a:latin typeface="FuturaPT-Light"/>
                <a:hlinkClick r:id="rId3"/>
              </a:rPr>
              <a:t> prompts that'll help you leverage business frameworks</a:t>
            </a:r>
            <a:r>
              <a:rPr lang="en-US" sz="2000" dirty="0">
                <a:latin typeface="FuturaPT-Light"/>
              </a:rPr>
              <a:t>, by Moritz </a:t>
            </a:r>
            <a:r>
              <a:rPr lang="en-US" sz="2000" dirty="0" err="1">
                <a:latin typeface="FuturaPT-Light"/>
              </a:rPr>
              <a:t>Kremb</a:t>
            </a:r>
            <a:endParaRPr lang="en-US" sz="2000" dirty="0">
              <a:latin typeface="FuturaPT-Light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EF4F725-9A4D-4A9D-86F4-5C93FFD496D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sz="4000" dirty="0" err="1">
                <a:latin typeface="FuturaPT-Demi"/>
              </a:rPr>
              <a:t>Generative</a:t>
            </a:r>
            <a:r>
              <a:rPr lang="pt-PT" sz="4000" dirty="0">
                <a:latin typeface="FuturaPT-Demi"/>
              </a:rPr>
              <a:t> AI</a:t>
            </a:r>
            <a:endParaRPr lang="en-US" sz="4000" dirty="0">
              <a:latin typeface="FuturaPT-Dem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E93197-ABE2-4051-8A5D-E4A2A288A093}"/>
              </a:ext>
            </a:extLst>
          </p:cNvPr>
          <p:cNvSpPr txBox="1"/>
          <p:nvPr/>
        </p:nvSpPr>
        <p:spPr>
          <a:xfrm>
            <a:off x="11651225" y="10521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FuturaPT-Book"/>
              </a:rPr>
              <a:t>2</a:t>
            </a:r>
            <a:r>
              <a:rPr lang="en-GB" sz="1800" b="0" i="0" u="none" strike="noStrike" baseline="0" dirty="0">
                <a:latin typeface="FuturaPT-Book"/>
              </a:rPr>
              <a:t>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9282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9EF3013-8816-E0E3-2D5E-BF7E6699F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sz="4000" dirty="0">
                <a:latin typeface="FuturaPT-Demi"/>
              </a:rPr>
              <a:t>Inteligência Artificial Generativa</a:t>
            </a:r>
            <a:endParaRPr lang="en-US" sz="4000" dirty="0">
              <a:latin typeface="FuturaPT-Demi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B9F56B-D772-FB89-1E40-DD594215E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45" y="186294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dirty="0">
                <a:latin typeface="FuturaPT-Light"/>
              </a:rPr>
              <a:t>:</a:t>
            </a:r>
          </a:p>
          <a:p>
            <a:pPr marL="0" indent="0">
              <a:buNone/>
            </a:pPr>
            <a:endParaRPr lang="en-US" dirty="0">
              <a:latin typeface="FuturaPT-Light"/>
              <a:hlinkClick r:id="rId2"/>
            </a:endParaRPr>
          </a:p>
          <a:p>
            <a:pPr marL="457200" lvl="1" indent="0">
              <a:spcBef>
                <a:spcPts val="1000"/>
              </a:spcBef>
              <a:buNone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PT-Light"/>
                <a:hlinkClick r:id="rId3"/>
              </a:rPr>
              <a:t>Generative AI explained by AI</a:t>
            </a:r>
          </a:p>
          <a:p>
            <a:pPr marL="457200" lvl="1" indent="0">
              <a:spcBef>
                <a:spcPts val="1000"/>
              </a:spcBef>
              <a:buNone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PT-Light"/>
              <a:hlinkClick r:id="rId3"/>
            </a:endParaRPr>
          </a:p>
          <a:p>
            <a:pPr marL="457200" lvl="1" indent="0">
              <a:buNone/>
            </a:pPr>
            <a:r>
              <a:rPr lang="en-US" dirty="0">
                <a:latin typeface="FuturaPT-Light"/>
                <a:hlinkClick r:id="rId4"/>
              </a:rPr>
              <a:t>Generative AI: everything you need to know</a:t>
            </a:r>
            <a:endParaRPr lang="en-US" dirty="0">
              <a:latin typeface="FuturaPT-Light"/>
              <a:hlinkClick r:id="rId2"/>
            </a:endParaRPr>
          </a:p>
          <a:p>
            <a:pPr marL="457200" lvl="1" indent="0">
              <a:buNone/>
            </a:pPr>
            <a:endParaRPr lang="en-US" dirty="0">
              <a:latin typeface="FuturaPT-Light"/>
              <a:hlinkClick r:id="rId2"/>
            </a:endParaRPr>
          </a:p>
          <a:p>
            <a:pPr marL="457200" lvl="1" indent="0">
              <a:buNone/>
            </a:pPr>
            <a:r>
              <a:rPr lang="en-US" dirty="0">
                <a:latin typeface="FuturaPT-Light"/>
                <a:hlinkClick r:id="rId5"/>
              </a:rPr>
              <a:t>AiFindy- the catalog of generative AI applications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9283E9-49AC-4864-B488-196A6D6467F3}"/>
              </a:ext>
            </a:extLst>
          </p:cNvPr>
          <p:cNvSpPr txBox="1"/>
          <p:nvPr/>
        </p:nvSpPr>
        <p:spPr>
          <a:xfrm>
            <a:off x="11651225" y="10521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latin typeface="FuturaPT-Book"/>
              </a:rPr>
              <a:t>24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4771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9EF3013-8816-E0E3-2D5E-BF7E6699F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sz="4000" dirty="0">
                <a:latin typeface="FuturaPT-Demi"/>
              </a:rPr>
              <a:t>Inteligência Artificial Generativa</a:t>
            </a:r>
            <a:endParaRPr lang="en-US" sz="4000" dirty="0">
              <a:latin typeface="FuturaPT-Demi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B9F56B-D772-FB89-1E40-DD594215E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45" y="186294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PT" dirty="0">
              <a:latin typeface="FuturaPT-Light"/>
            </a:endParaRPr>
          </a:p>
          <a:p>
            <a:pPr marL="0" indent="0">
              <a:buNone/>
            </a:pPr>
            <a:endParaRPr lang="pt-PT" dirty="0">
              <a:latin typeface="FuturaPT-Light"/>
            </a:endParaRPr>
          </a:p>
          <a:p>
            <a:pPr marL="457200" lvl="1" indent="0">
              <a:buNone/>
            </a:pPr>
            <a:r>
              <a:rPr lang="en-US" dirty="0">
                <a:latin typeface="FuturaPT-Light"/>
                <a:hlinkClick r:id="rId2"/>
              </a:rPr>
              <a:t>Talking About Large Language Models</a:t>
            </a:r>
            <a:endParaRPr lang="en-US" dirty="0">
              <a:latin typeface="FuturaPT-Light"/>
            </a:endParaRPr>
          </a:p>
          <a:p>
            <a:pPr marL="457200" lvl="1" indent="0">
              <a:buNone/>
            </a:pPr>
            <a:endParaRPr lang="en-US" dirty="0">
              <a:latin typeface="FuturaPT-Light"/>
            </a:endParaRPr>
          </a:p>
          <a:p>
            <a:pPr marL="457200" lvl="1" indent="0">
              <a:buNone/>
            </a:pPr>
            <a:endParaRPr lang="en-US" dirty="0">
              <a:latin typeface="FuturaPT-Light"/>
            </a:endParaRPr>
          </a:p>
          <a:p>
            <a:pPr marL="457200" lvl="1" indent="0">
              <a:buNone/>
            </a:pPr>
            <a:r>
              <a:rPr lang="en-US" dirty="0">
                <a:latin typeface="FuturaPT-Light"/>
                <a:hlinkClick r:id="rId3"/>
              </a:rPr>
              <a:t>Generative AI for Makers: AI Has Truly Arrived — and It’s Here to Help You Make and Craft</a:t>
            </a:r>
            <a:endParaRPr lang="en-US" dirty="0">
              <a:latin typeface="FuturaPT-Light"/>
            </a:endParaRPr>
          </a:p>
          <a:p>
            <a:pPr marL="0" indent="0">
              <a:buNone/>
            </a:pPr>
            <a:endParaRPr lang="en-US" dirty="0">
              <a:latin typeface="FuturaPT-Light"/>
              <a:hlinkClick r:id="rId4"/>
            </a:endParaRPr>
          </a:p>
          <a:p>
            <a:pPr marL="0" indent="0">
              <a:buNone/>
            </a:pPr>
            <a:endParaRPr lang="en-US" dirty="0">
              <a:latin typeface="FuturaPT-Light"/>
              <a:hlinkClick r:id="rId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9283E9-49AC-4864-B488-196A6D6467F3}"/>
              </a:ext>
            </a:extLst>
          </p:cNvPr>
          <p:cNvSpPr txBox="1"/>
          <p:nvPr/>
        </p:nvSpPr>
        <p:spPr>
          <a:xfrm>
            <a:off x="11651225" y="10521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latin typeface="FuturaPT-Book"/>
              </a:rPr>
              <a:t>24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99370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26A61-EE3B-34D9-2DE2-573132FE4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 err="1"/>
              <a:t>Tools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825B9A-1D10-10BE-A504-B5CBA7E9C2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PT" dirty="0"/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endParaRPr lang="pt-PT" sz="2800" u="sng" kern="100" dirty="0">
              <a:solidFill>
                <a:srgbClr val="0563C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hlinkClick r:id="rId2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2400" u="sng" kern="100" dirty="0" err="1">
                <a:solidFill>
                  <a:srgbClr val="0563C1"/>
                </a:solidFill>
                <a:effectLst/>
                <a:latin typeface="FuturaPT-Light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ChatGPT</a:t>
            </a:r>
            <a:endParaRPr lang="pt-PT" sz="2400" u="sng" kern="100" dirty="0">
              <a:solidFill>
                <a:srgbClr val="0563C1"/>
              </a:solidFill>
              <a:effectLst/>
              <a:latin typeface="FuturaPT-Ligh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endParaRPr lang="en-US" sz="2400" kern="100" dirty="0">
              <a:effectLst/>
              <a:latin typeface="FuturaPT-Ligh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2400" u="sng" kern="100" dirty="0">
                <a:solidFill>
                  <a:srgbClr val="0563C1"/>
                </a:solidFill>
                <a:effectLst/>
                <a:latin typeface="FuturaPT-Light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Microsoft Designer</a:t>
            </a:r>
            <a:endParaRPr lang="en-US" sz="2400" kern="100" dirty="0">
              <a:effectLst/>
              <a:latin typeface="FuturaPT-Ligh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889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99F5F-7B9D-F247-97C1-AA735D984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 err="1"/>
              <a:t>Interactive</a:t>
            </a:r>
            <a:r>
              <a:rPr lang="pt-PT" dirty="0"/>
              <a:t> </a:t>
            </a:r>
            <a:r>
              <a:rPr lang="pt-PT" dirty="0" err="1"/>
              <a:t>introductions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248BBB-4862-F4A2-8FCC-33267179BA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PT" sz="2400" dirty="0">
              <a:latin typeface="FuturaPT-Light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endParaRPr lang="en-US" sz="2400" u="sng" kern="100" dirty="0">
              <a:solidFill>
                <a:srgbClr val="0563C1"/>
              </a:solidFill>
              <a:effectLst/>
              <a:latin typeface="FuturaPT-Light"/>
              <a:ea typeface="Calibri" panose="020F0502020204030204" pitchFamily="34" charset="0"/>
              <a:cs typeface="Arial" panose="020B0604020202020204" pitchFamily="34" charset="0"/>
              <a:hlinkClick r:id="rId2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u="sng" kern="100" dirty="0">
                <a:solidFill>
                  <a:srgbClr val="0563C1"/>
                </a:solidFill>
                <a:effectLst/>
                <a:latin typeface="FuturaPT-Light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Visual Introduction to Machine Learning</a:t>
            </a:r>
            <a:endParaRPr lang="en-US" sz="2400" u="sng" kern="100" dirty="0">
              <a:solidFill>
                <a:srgbClr val="0563C1"/>
              </a:solidFill>
              <a:effectLst/>
              <a:latin typeface="FuturaPT-Ligh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endParaRPr lang="en-US" sz="2400" kern="100" dirty="0">
              <a:effectLst/>
              <a:latin typeface="FuturaPT-Ligh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u="sng" kern="100" dirty="0">
                <a:solidFill>
                  <a:srgbClr val="0563C1"/>
                </a:solidFill>
                <a:effectLst/>
                <a:latin typeface="FuturaPT-Light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Generative AI: What you Need to Know</a:t>
            </a:r>
            <a:endParaRPr lang="en-US" sz="2400" kern="100" dirty="0">
              <a:effectLst/>
              <a:latin typeface="FuturaPT-Ligh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1493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93367-A8BB-0514-EAD9-172A73F77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 err="1"/>
              <a:t>Recommended</a:t>
            </a:r>
            <a:r>
              <a:rPr lang="pt-PT" dirty="0"/>
              <a:t> </a:t>
            </a:r>
            <a:r>
              <a:rPr lang="pt-PT" dirty="0" err="1"/>
              <a:t>readings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CA58AC-3418-244F-1C6D-8B57835646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u="sng" kern="100" dirty="0">
                <a:solidFill>
                  <a:srgbClr val="0563C1"/>
                </a:solidFill>
                <a:effectLst/>
                <a:latin typeface="FuturaPT-Light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Conceptual Blockbusting</a:t>
            </a:r>
            <a:r>
              <a:rPr lang="en-US" sz="2400" kern="100" dirty="0">
                <a:effectLst/>
                <a:latin typeface="FuturaPT-Light"/>
                <a:ea typeface="Calibri" panose="020F0502020204030204" pitchFamily="34" charset="0"/>
                <a:cs typeface="Arial" panose="020B0604020202020204" pitchFamily="34" charset="0"/>
              </a:rPr>
              <a:t>, James Adams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endParaRPr lang="en-US" sz="2400" kern="100" dirty="0">
              <a:effectLst/>
              <a:latin typeface="FuturaPT-Ligh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u="sng" kern="100" dirty="0">
                <a:solidFill>
                  <a:srgbClr val="0563C1"/>
                </a:solidFill>
                <a:effectLst/>
                <a:latin typeface="FuturaPT-Light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Generative AI for Makers: AI Has Truly Arrived — and It’s Here to Help You Make and Craft</a:t>
            </a:r>
            <a:r>
              <a:rPr lang="en-US" sz="2400" kern="100" dirty="0">
                <a:effectLst/>
                <a:latin typeface="FuturaPT-Light"/>
                <a:ea typeface="Calibri" panose="020F0502020204030204" pitchFamily="34" charset="0"/>
                <a:cs typeface="Arial" panose="020B0604020202020204" pitchFamily="34" charset="0"/>
              </a:rPr>
              <a:t>, Stefania Druga e Keith Hammond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endParaRPr lang="en-US" sz="2400" kern="100" dirty="0">
              <a:effectLst/>
              <a:latin typeface="FuturaPT-Ligh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u="sng" kern="100" dirty="0">
                <a:solidFill>
                  <a:srgbClr val="0563C1"/>
                </a:solidFill>
                <a:effectLst/>
                <a:latin typeface="FuturaPT-Light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Generative AI: A Creative New World</a:t>
            </a:r>
            <a:r>
              <a:rPr lang="en-US" sz="2400" kern="100" dirty="0">
                <a:effectLst/>
                <a:latin typeface="FuturaPT-Light"/>
                <a:ea typeface="Calibri" panose="020F0502020204030204" pitchFamily="34" charset="0"/>
                <a:cs typeface="Arial" panose="020B0604020202020204" pitchFamily="34" charset="0"/>
              </a:rPr>
              <a:t>, Sequoia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endParaRPr lang="en-US" sz="2400" kern="100" dirty="0">
              <a:effectLst/>
              <a:latin typeface="FuturaPT-Ligh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u="sng" kern="100" dirty="0">
                <a:solidFill>
                  <a:srgbClr val="0563C1"/>
                </a:solidFill>
                <a:effectLst/>
                <a:latin typeface="FuturaPT-Light"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How To Evaluate Startup Ideas</a:t>
            </a:r>
            <a:r>
              <a:rPr lang="en-US" sz="2400" kern="100" dirty="0">
                <a:effectLst/>
                <a:latin typeface="FuturaPT-Light"/>
                <a:ea typeface="Calibri" panose="020F0502020204030204" pitchFamily="34" charset="0"/>
                <a:cs typeface="Arial" panose="020B0604020202020204" pitchFamily="34" charset="0"/>
              </a:rPr>
              <a:t>, Kevin Hales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74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F4DAB-1ABF-5061-9386-E8D06C8AA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 err="1"/>
              <a:t>Recommended</a:t>
            </a:r>
            <a:r>
              <a:rPr lang="pt-PT" dirty="0"/>
              <a:t> </a:t>
            </a:r>
            <a:r>
              <a:rPr lang="pt-PT" dirty="0" err="1"/>
              <a:t>readings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8D8736-6466-23BF-3D8C-64F5CF975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45502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pt-PT" dirty="0"/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https://a16z.com/2023/05/25/ai-canon/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6215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495</Words>
  <Application>Microsoft Office PowerPoint</Application>
  <PresentationFormat>Widescreen</PresentationFormat>
  <Paragraphs>111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FuturaPT-Book</vt:lpstr>
      <vt:lpstr>FuturaPT-Demi</vt:lpstr>
      <vt:lpstr>FuturaPT-Light</vt:lpstr>
      <vt:lpstr>Roboto</vt:lpstr>
      <vt:lpstr>Office Theme</vt:lpstr>
      <vt:lpstr>Idea Generation and Generative AI</vt:lpstr>
      <vt:lpstr>Generation of ideas </vt:lpstr>
      <vt:lpstr>Generation of ideas </vt:lpstr>
      <vt:lpstr>Generation of ideas Collective intelligence</vt:lpstr>
      <vt:lpstr>Idea selection</vt:lpstr>
      <vt:lpstr>Tri-dimensional analysis</vt:lpstr>
      <vt:lpstr>Competitors</vt:lpstr>
      <vt:lpstr>PowerPoint Presentation</vt:lpstr>
      <vt:lpstr>Inteligência Artificial Generativa</vt:lpstr>
      <vt:lpstr>Inteligência Artificial Generativa</vt:lpstr>
      <vt:lpstr>Tools</vt:lpstr>
      <vt:lpstr>Interactive introductions</vt:lpstr>
      <vt:lpstr>Recommended readings</vt:lpstr>
      <vt:lpstr>Recommended readings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Idea Generation and Generative AI</dc:title>
  <dc:creator>António Camara</dc:creator>
  <cp:lastModifiedBy>António Camara</cp:lastModifiedBy>
  <cp:revision>6</cp:revision>
  <dcterms:created xsi:type="dcterms:W3CDTF">2023-05-21T14:20:06Z</dcterms:created>
  <dcterms:modified xsi:type="dcterms:W3CDTF">2023-10-24T09:42:10Z</dcterms:modified>
</cp:coreProperties>
</file>