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20" r:id="rId3"/>
    <p:sldId id="421" r:id="rId4"/>
    <p:sldId id="416" r:id="rId5"/>
    <p:sldId id="417" r:id="rId6"/>
    <p:sldId id="408" r:id="rId7"/>
    <p:sldId id="409" r:id="rId8"/>
    <p:sldId id="410" r:id="rId9"/>
    <p:sldId id="411" r:id="rId10"/>
    <p:sldId id="412" r:id="rId11"/>
    <p:sldId id="413" r:id="rId12"/>
    <p:sldId id="414" r:id="rId13"/>
    <p:sldId id="257" r:id="rId14"/>
    <p:sldId id="258" r:id="rId15"/>
    <p:sldId id="415" r:id="rId16"/>
    <p:sldId id="418" r:id="rId17"/>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B1F4-910E-588A-851E-7530A64CE2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553F0D17-3158-C24C-99B5-350B1E9DFD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8A89CA57-8ABB-947F-BAD7-E17EDB08DD57}"/>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110C5472-308A-4F3A-6686-A99829C98614}"/>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47CB75FC-C7A7-C30A-F509-18AD0E7F9A6B}"/>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1025298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1D32-9E90-E42D-9798-C5D09F7D2449}"/>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EB59FF96-AF21-60B6-F79F-BEED26D008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3C7A617B-1CDD-E456-A187-7E0B55DC1326}"/>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94313BC6-89BA-7A9B-A327-4E81EC472F2C}"/>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B3EE79CB-E3AC-5AFB-0CD2-F5B5BA48F3CC}"/>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2416896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8D03-4EDD-2EF0-61EB-04819B51F6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CB78E710-E17B-B0AC-C38E-9EAC431A42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8D1F0C-ADCF-3564-2D14-512E46E4C563}"/>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F7C1CF54-C342-EE44-0650-D39F9B038B07}"/>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C6C13910-C150-5C60-A80F-2408C270B939}"/>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2010678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52A6-3EF1-1F74-9CB6-4D28C106A2E7}"/>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4B08E432-0FE8-FE0C-F0EB-C1B76DC08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446754A8-20C4-0EF9-5B4E-612D78AD2C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81F52824-917E-6662-D594-58288B3D612F}"/>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6" name="Footer Placeholder 5">
            <a:extLst>
              <a:ext uri="{FF2B5EF4-FFF2-40B4-BE49-F238E27FC236}">
                <a16:creationId xmlns:a16="http://schemas.microsoft.com/office/drawing/2014/main" id="{94D22040-C846-B330-79BC-607F7C04037D}"/>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BB28F398-C555-C471-D9FC-F4FF6165BFBD}"/>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422257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A29A8-7B9D-2D39-15CD-80E437A229E6}"/>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BAB10DE0-E00E-4F09-6C88-DE1FC50F1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A23D65-7EDE-60BF-AEC3-3DC4501338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49414008-6EA7-FDFF-2C79-CE69F9D59C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DBA987-C0BC-D5D0-6C82-A11F869EB9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1C29EB17-41DB-2E96-6E5E-B2DC92FBF427}"/>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8" name="Footer Placeholder 7">
            <a:extLst>
              <a:ext uri="{FF2B5EF4-FFF2-40B4-BE49-F238E27FC236}">
                <a16:creationId xmlns:a16="http://schemas.microsoft.com/office/drawing/2014/main" id="{FD651CE9-B9F7-0F20-2014-2E3EBCAB660A}"/>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3A1B6B71-0526-CA61-4BCB-FEDA912C62EF}"/>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61205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3283A-7E40-D322-2A49-255769632DAB}"/>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34FE528B-0C42-AECE-735E-D26CF0C806F1}"/>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4" name="Footer Placeholder 3">
            <a:extLst>
              <a:ext uri="{FF2B5EF4-FFF2-40B4-BE49-F238E27FC236}">
                <a16:creationId xmlns:a16="http://schemas.microsoft.com/office/drawing/2014/main" id="{C2EB9578-F9D7-60CC-14DF-87810396E8BD}"/>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80520C5B-C985-D779-EEEA-AF4194067670}"/>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318291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FC9947-64A7-EB3E-1047-D16D5EFE7623}"/>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3" name="Footer Placeholder 2">
            <a:extLst>
              <a:ext uri="{FF2B5EF4-FFF2-40B4-BE49-F238E27FC236}">
                <a16:creationId xmlns:a16="http://schemas.microsoft.com/office/drawing/2014/main" id="{7376C1C4-7E62-9740-AE4A-F5F43D40D5DE}"/>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B376DA38-2BD0-5CC2-FDAA-69929F1D1073}"/>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4255585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6CBD-ED86-7806-D8A9-C39D030E55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D2CC32A0-0C05-7D93-AA00-0C8B509193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D3C8C3B7-D236-2175-1BD6-6617454EB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945BF-8123-1EB7-3E5C-BD3B70818AF0}"/>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6" name="Footer Placeholder 5">
            <a:extLst>
              <a:ext uri="{FF2B5EF4-FFF2-40B4-BE49-F238E27FC236}">
                <a16:creationId xmlns:a16="http://schemas.microsoft.com/office/drawing/2014/main" id="{A43BF9FA-4136-0576-5005-3152ABF27263}"/>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7EEF2D64-E719-B491-AB0E-49711EDDD4EF}"/>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240347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11062-9751-52DA-8ADA-A8ACA266F3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D8FF9C8C-9B18-4DAA-9BD1-5EFE0CBB94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CB9EE0F9-3DBC-76B6-6913-47179254B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95F48A-54C2-9F85-AD49-03B28A80A10D}"/>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6" name="Footer Placeholder 5">
            <a:extLst>
              <a:ext uri="{FF2B5EF4-FFF2-40B4-BE49-F238E27FC236}">
                <a16:creationId xmlns:a16="http://schemas.microsoft.com/office/drawing/2014/main" id="{D88BC702-0786-8807-25E5-4127B1A45E91}"/>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7DE2B965-C4E0-2179-F5C2-FEB18F8FB996}"/>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18237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ABA58-8439-C31D-A08D-83D39C9AFFCE}"/>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BE4F3571-8C79-8688-08D6-721737E26D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4EAAF292-D2E0-1B32-DC35-E0F914942C9E}"/>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11D7D061-E9B2-620C-9ACE-0D7469E68660}"/>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00D81A3B-96B8-5D01-82F7-502EE102DFEC}"/>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1490395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2F408C-6B8C-CE73-D00D-7DB885643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740D50F3-3F0E-21D2-12D4-C5A268FCA5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3767538A-8B01-A4D7-541B-C61B7DD3EEDD}"/>
              </a:ext>
            </a:extLst>
          </p:cNvPr>
          <p:cNvSpPr>
            <a:spLocks noGrp="1"/>
          </p:cNvSpPr>
          <p:nvPr>
            <p:ph type="dt" sz="half" idx="10"/>
          </p:nvPr>
        </p:nvSpPr>
        <p:spPr/>
        <p:txBody>
          <a:body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AA32859D-3A9A-F932-EAAF-BD7DA6E28792}"/>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FC6F729A-1A3D-6311-FD0E-28D2928ADC59}"/>
              </a:ext>
            </a:extLst>
          </p:cNvPr>
          <p:cNvSpPr>
            <a:spLocks noGrp="1"/>
          </p:cNvSpPr>
          <p:nvPr>
            <p:ph type="sldNum" sz="quarter" idx="12"/>
          </p:nvPr>
        </p:nvSpPr>
        <p:spPr/>
        <p:txBody>
          <a:bodyPr/>
          <a:lstStyle/>
          <a:p>
            <a:fld id="{88199B21-5E6A-4BDC-BE28-41C8AE41E907}" type="slidenum">
              <a:rPr lang="pt-PT" smtClean="0"/>
              <a:t>‹#›</a:t>
            </a:fld>
            <a:endParaRPr lang="pt-PT"/>
          </a:p>
        </p:txBody>
      </p:sp>
    </p:spTree>
    <p:extLst>
      <p:ext uri="{BB962C8B-B14F-4D97-AF65-F5344CB8AC3E}">
        <p14:creationId xmlns:p14="http://schemas.microsoft.com/office/powerpoint/2010/main" val="2313489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7C762-5CDE-EBC3-5C48-4F9CF0826B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3DEACEEC-575F-8EA9-A73E-B627E91C43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1F69A372-FEDD-894C-6259-96F8AFFE5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2E48A-3F2A-4F93-900F-014A7866A2DB}" type="datetimeFigureOut">
              <a:rPr lang="pt-PT" smtClean="0"/>
              <a:t>15/11/2023</a:t>
            </a:fld>
            <a:endParaRPr lang="pt-PT"/>
          </a:p>
        </p:txBody>
      </p:sp>
      <p:sp>
        <p:nvSpPr>
          <p:cNvPr id="5" name="Footer Placeholder 4">
            <a:extLst>
              <a:ext uri="{FF2B5EF4-FFF2-40B4-BE49-F238E27FC236}">
                <a16:creationId xmlns:a16="http://schemas.microsoft.com/office/drawing/2014/main" id="{3CE2E647-3D3A-C883-59D4-95A83AFC9D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9CD38012-EF7A-7384-FBF2-F8090513B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199B21-5E6A-4BDC-BE28-41C8AE41E907}" type="slidenum">
              <a:rPr lang="pt-PT" smtClean="0"/>
              <a:t>‹#›</a:t>
            </a:fld>
            <a:endParaRPr lang="pt-PT"/>
          </a:p>
        </p:txBody>
      </p:sp>
    </p:spTree>
    <p:extLst>
      <p:ext uri="{BB962C8B-B14F-4D97-AF65-F5344CB8AC3E}">
        <p14:creationId xmlns:p14="http://schemas.microsoft.com/office/powerpoint/2010/main" val="100503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hyperlink" Target="http://neuralnetworksanddeeplearning.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neuralnetworksanddeeplearning.com/"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twitter.com/bentossell/status/1593696341087031297?s=04&amp;fbclid=IwAR0s9G_Ju1qx99HyvARj3kG5KRUS2CUZQoFPzEygVeknfJreI7vbTOxKTso" TargetMode="External"/><Relationship Id="rId2" Type="http://schemas.openxmlformats.org/officeDocument/2006/relationships/hyperlink" Target="https://stanford.edu/~shervine/teaching/cs-229/" TargetMode="External"/><Relationship Id="rId1" Type="http://schemas.openxmlformats.org/officeDocument/2006/relationships/slideLayout" Target="../slideLayouts/slideLayout2.xml"/><Relationship Id="rId4" Type="http://schemas.openxmlformats.org/officeDocument/2006/relationships/hyperlink" Target="https://www.cfasociety.org/cleveland/Lists/Events%20Calendar/Attachments/1045/BIG-Data_AI-JPMmay2017.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dropbox.com/s/e38nil1dnl7481q/machine_learning.pdf?dl=0" TargetMode="External"/><Relationship Id="rId2" Type="http://schemas.openxmlformats.org/officeDocument/2006/relationships/hyperlink" Target="https://blogs.sas.com/content/subconsciousmusings/2017/04/12/machine-learning-algorithm-use/?utm_source=twitter&amp;utm_medium=cpc&amp;utm_campaign=analytics-global&amp;utm_content=US_tap" TargetMode="External"/><Relationship Id="rId1" Type="http://schemas.openxmlformats.org/officeDocument/2006/relationships/slideLayout" Target="../slideLayouts/slideLayout2.xml"/><Relationship Id="rId4" Type="http://schemas.openxmlformats.org/officeDocument/2006/relationships/hyperlink" Target="http://playground.tensorflow.org/#activation=tanh&amp;batchSize=10&amp;dataset=circle&amp;regDataset=reg-plane&amp;learningRate=0.03&amp;regularizationRate=0&amp;noise=0&amp;networkShape=4,2&amp;seed=0.70277&amp;showTestData=false&amp;discretize=false&amp;percTrainData=50&amp;x=true&amp;y=true&amp;xTimesY=false&amp;xSquared=false&amp;ySquared=false&amp;cosX=false&amp;sinX=false&amp;cosY=false&amp;sinY=false&amp;collectStats=false&amp;problem=classification&amp;initZero=false&amp;hideText=fal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researchgate.net/publication/325626219_RecycleNet_Intelligent_Waste_Sorting_Using_Deep_Neural_Networks?fbclid=IwAR2DGdd7jR256DuyqEH9OmMMshXhyvRY37_eMwZX3s_6rSrGPXd4gMxtsvQ" TargetMode="External"/><Relationship Id="rId2" Type="http://schemas.openxmlformats.org/officeDocument/2006/relationships/hyperlink" Target="http://citeseerx.ist.psu.edu/viewdoc/download?doi=10.1.1.462.6977&amp;rep=rep1&amp;type=pdf" TargetMode="External"/><Relationship Id="rId1" Type="http://schemas.openxmlformats.org/officeDocument/2006/relationships/slideLayout" Target="../slideLayouts/slideLayout2.xml"/><Relationship Id="rId6" Type="http://schemas.openxmlformats.org/officeDocument/2006/relationships/hyperlink" Target="https://myexploralive.files.wordpress.com/2020/05/tensor-flow-and-water-quality.pdf" TargetMode="External"/><Relationship Id="rId5" Type="http://schemas.openxmlformats.org/officeDocument/2006/relationships/hyperlink" Target="https://blog.tensorflow.org/2019/02/air-cognizer-predicting-air-quality.html" TargetMode="External"/><Relationship Id="rId4" Type="http://schemas.openxmlformats.org/officeDocument/2006/relationships/hyperlink" Target="https://myexploralive.files.wordpress.com/2020/05/ai-and-environmental-modelling.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myexploralive.files.wordpress.com/2020/05/dataminingservicesi_gisplanet2005.pdf" TargetMode="External"/><Relationship Id="rId2" Type="http://schemas.openxmlformats.org/officeDocument/2006/relationships/hyperlink" Target="https://medium.com/urban-ai/tackling-air-pollution-with-urban-ai-294786481781" TargetMode="External"/><Relationship Id="rId1" Type="http://schemas.openxmlformats.org/officeDocument/2006/relationships/slideLayout" Target="../slideLayouts/slideLayout2.xml"/><Relationship Id="rId6" Type="http://schemas.openxmlformats.org/officeDocument/2006/relationships/hyperlink" Target="https://blog.otoro.net/2022/10/01/collectiveintelligence/" TargetMode="External"/><Relationship Id="rId5" Type="http://schemas.openxmlformats.org/officeDocument/2006/relationships/hyperlink" Target="https://www.sciencedirect.com/science/article/abs/pii/S0378437119315316" TargetMode="External"/><Relationship Id="rId4" Type="http://schemas.openxmlformats.org/officeDocument/2006/relationships/hyperlink" Target="https://myexploralive.files.wordpress.com/2020/05/live-traffic.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r2d3.us/visual-intro-to-machine-learning-part-1/" TargetMode="External"/><Relationship Id="rId2" Type="http://schemas.openxmlformats.org/officeDocument/2006/relationships/hyperlink" Target="https://medium.com/@dreamferus/18-interactive-machine-learning-and-data-science-websites-faf52eea818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15A82-91DB-1690-883C-023B4AE3A372}"/>
              </a:ext>
            </a:extLst>
          </p:cNvPr>
          <p:cNvSpPr>
            <a:spLocks noGrp="1"/>
          </p:cNvSpPr>
          <p:nvPr>
            <p:ph type="ctrTitle"/>
          </p:nvPr>
        </p:nvSpPr>
        <p:spPr/>
        <p:txBody>
          <a:bodyPr/>
          <a:lstStyle/>
          <a:p>
            <a:r>
              <a:rPr lang="pt-PT" dirty="0"/>
              <a:t>Machine learning</a:t>
            </a:r>
            <a:br>
              <a:rPr lang="pt-PT" dirty="0"/>
            </a:br>
            <a:r>
              <a:rPr lang="pt-PT" sz="3600" dirty="0"/>
              <a:t>an introduction</a:t>
            </a:r>
          </a:p>
        </p:txBody>
      </p:sp>
      <p:sp>
        <p:nvSpPr>
          <p:cNvPr id="3" name="Subtitle 2">
            <a:extLst>
              <a:ext uri="{FF2B5EF4-FFF2-40B4-BE49-F238E27FC236}">
                <a16:creationId xmlns:a16="http://schemas.microsoft.com/office/drawing/2014/main" id="{3B869100-30AE-C104-18BF-574633C4F389}"/>
              </a:ext>
            </a:extLst>
          </p:cNvPr>
          <p:cNvSpPr>
            <a:spLocks noGrp="1"/>
          </p:cNvSpPr>
          <p:nvPr>
            <p:ph type="subTitle" idx="1"/>
          </p:nvPr>
        </p:nvSpPr>
        <p:spPr/>
        <p:txBody>
          <a:bodyPr/>
          <a:lstStyle/>
          <a:p>
            <a:r>
              <a:rPr lang="pt-PT" dirty="0"/>
              <a:t>Antonio Camara</a:t>
            </a:r>
          </a:p>
          <a:p>
            <a:r>
              <a:rPr lang="pt-PT" dirty="0" err="1"/>
              <a:t>November</a:t>
            </a:r>
            <a:r>
              <a:rPr lang="pt-PT" dirty="0"/>
              <a:t> 2023</a:t>
            </a:r>
          </a:p>
        </p:txBody>
      </p:sp>
    </p:spTree>
    <p:extLst>
      <p:ext uri="{BB962C8B-B14F-4D97-AF65-F5344CB8AC3E}">
        <p14:creationId xmlns:p14="http://schemas.microsoft.com/office/powerpoint/2010/main" val="1172405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ABA4-2A53-DE65-E2B0-412427D40CDC}"/>
              </a:ext>
            </a:extLst>
          </p:cNvPr>
          <p:cNvSpPr>
            <a:spLocks noGrp="1"/>
          </p:cNvSpPr>
          <p:nvPr>
            <p:ph type="title"/>
          </p:nvPr>
        </p:nvSpPr>
        <p:spPr/>
        <p:txBody>
          <a:bodyPr/>
          <a:lstStyle/>
          <a:p>
            <a:endParaRPr lang="pt-PT"/>
          </a:p>
        </p:txBody>
      </p:sp>
      <p:pic>
        <p:nvPicPr>
          <p:cNvPr id="4" name="yt5s.com-The Making-of Santander's Interactive Visitors Center in Madrid(360p)">
            <a:hlinkClick r:id="" action="ppaction://media"/>
            <a:extLst>
              <a:ext uri="{FF2B5EF4-FFF2-40B4-BE49-F238E27FC236}">
                <a16:creationId xmlns:a16="http://schemas.microsoft.com/office/drawing/2014/main" id="{55922E6D-5EA4-9CE6-A48A-F7884D205F2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29804" y="365125"/>
            <a:ext cx="10332392" cy="5811838"/>
          </a:xfrm>
        </p:spPr>
      </p:pic>
    </p:spTree>
    <p:extLst>
      <p:ext uri="{BB962C8B-B14F-4D97-AF65-F5344CB8AC3E}">
        <p14:creationId xmlns:p14="http://schemas.microsoft.com/office/powerpoint/2010/main" val="409979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61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C1D1-4C7D-65DF-BC3E-078BD561FABC}"/>
              </a:ext>
            </a:extLst>
          </p:cNvPr>
          <p:cNvSpPr>
            <a:spLocks noGrp="1"/>
          </p:cNvSpPr>
          <p:nvPr>
            <p:ph type="title"/>
          </p:nvPr>
        </p:nvSpPr>
        <p:spPr/>
        <p:txBody>
          <a:bodyPr/>
          <a:lstStyle/>
          <a:p>
            <a:endParaRPr lang="pt-PT"/>
          </a:p>
        </p:txBody>
      </p:sp>
      <p:pic>
        <p:nvPicPr>
          <p:cNvPr id="4" name="yt5s.com-Ziphius - Features">
            <a:hlinkClick r:id="" action="ppaction://media"/>
            <a:extLst>
              <a:ext uri="{FF2B5EF4-FFF2-40B4-BE49-F238E27FC236}">
                <a16:creationId xmlns:a16="http://schemas.microsoft.com/office/drawing/2014/main" id="{EC9CB262-1A30-28B6-32F1-0FF10D5A170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07165" y="277816"/>
            <a:ext cx="10249431" cy="5765175"/>
          </a:xfrm>
        </p:spPr>
      </p:pic>
    </p:spTree>
    <p:extLst>
      <p:ext uri="{BB962C8B-B14F-4D97-AF65-F5344CB8AC3E}">
        <p14:creationId xmlns:p14="http://schemas.microsoft.com/office/powerpoint/2010/main" val="328617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1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16C4-716B-8FBA-31AF-BA1688DF22EB}"/>
              </a:ext>
            </a:extLst>
          </p:cNvPr>
          <p:cNvSpPr>
            <a:spLocks noGrp="1"/>
          </p:cNvSpPr>
          <p:nvPr>
            <p:ph type="title"/>
          </p:nvPr>
        </p:nvSpPr>
        <p:spPr/>
        <p:txBody>
          <a:bodyPr/>
          <a:lstStyle/>
          <a:p>
            <a:r>
              <a:rPr lang="pt-PT" dirty="0"/>
              <a:t>The fundamentals</a:t>
            </a:r>
          </a:p>
        </p:txBody>
      </p:sp>
      <p:sp>
        <p:nvSpPr>
          <p:cNvPr id="3" name="Content Placeholder 2">
            <a:extLst>
              <a:ext uri="{FF2B5EF4-FFF2-40B4-BE49-F238E27FC236}">
                <a16:creationId xmlns:a16="http://schemas.microsoft.com/office/drawing/2014/main" id="{A6AA9342-6C96-E43C-09A3-1B23308BC352}"/>
              </a:ext>
            </a:extLst>
          </p:cNvPr>
          <p:cNvSpPr>
            <a:spLocks noGrp="1"/>
          </p:cNvSpPr>
          <p:nvPr>
            <p:ph idx="1"/>
          </p:nvPr>
        </p:nvSpPr>
        <p:spPr>
          <a:xfrm>
            <a:off x="838200" y="1481068"/>
            <a:ext cx="10515600" cy="4351338"/>
          </a:xfrm>
        </p:spPr>
        <p:txBody>
          <a:bodyPr>
            <a:normAutofit fontScale="85000" lnSpcReduction="10000"/>
          </a:bodyPr>
          <a:lstStyle/>
          <a:p>
            <a:pPr marL="0" indent="0">
              <a:buNone/>
            </a:pPr>
            <a:endParaRPr lang="en-US" dirty="0"/>
          </a:p>
          <a:p>
            <a:pPr marL="0" indent="0">
              <a:buNone/>
            </a:pPr>
            <a:r>
              <a:rPr lang="en-US" dirty="0"/>
              <a:t>y = mx + b</a:t>
            </a:r>
          </a:p>
          <a:p>
            <a:pPr marL="0" indent="0">
              <a:buNone/>
            </a:pPr>
            <a:r>
              <a:rPr lang="en-US" dirty="0"/>
              <a:t>predicts some value of y given values of x</a:t>
            </a:r>
          </a:p>
          <a:p>
            <a:pPr marL="0" indent="0">
              <a:buNone/>
            </a:pPr>
            <a:endParaRPr lang="en-US" dirty="0"/>
          </a:p>
          <a:p>
            <a:pPr marL="0" indent="0">
              <a:buNone/>
            </a:pPr>
            <a:r>
              <a:rPr lang="en-US" dirty="0"/>
              <a:t>Predictive models are not always 100% correct. The measure of how incorrect it is the loss</a:t>
            </a:r>
          </a:p>
          <a:p>
            <a:pPr marL="0" indent="0">
              <a:buNone/>
            </a:pPr>
            <a:endParaRPr lang="en-US" dirty="0"/>
          </a:p>
          <a:p>
            <a:pPr marL="0" indent="0">
              <a:buNone/>
            </a:pPr>
            <a:r>
              <a:rPr lang="en-US" dirty="0"/>
              <a:t>The goal of machine learning it to take a training set to minimize the loss function </a:t>
            </a:r>
          </a:p>
          <a:p>
            <a:endParaRPr lang="en-US" dirty="0"/>
          </a:p>
          <a:p>
            <a:pPr marL="0" indent="0">
              <a:buNone/>
            </a:pPr>
            <a:r>
              <a:rPr lang="en-US" dirty="0"/>
              <a:t>For example, suppose m = 2, x = 3, and b = 2. Then our predicted value of y = 2 * 3 + 2 = 8. But our actual observed value is 10. The loss is 10 – 8 = 2.</a:t>
            </a:r>
            <a:endParaRPr lang="pt-PT" dirty="0"/>
          </a:p>
        </p:txBody>
      </p:sp>
      <p:sp>
        <p:nvSpPr>
          <p:cNvPr id="4" name="TextBox 3">
            <a:extLst>
              <a:ext uri="{FF2B5EF4-FFF2-40B4-BE49-F238E27FC236}">
                <a16:creationId xmlns:a16="http://schemas.microsoft.com/office/drawing/2014/main" id="{DD71572F-394C-8611-D794-637592DEC31F}"/>
              </a:ext>
            </a:extLst>
          </p:cNvPr>
          <p:cNvSpPr txBox="1"/>
          <p:nvPr/>
        </p:nvSpPr>
        <p:spPr>
          <a:xfrm>
            <a:off x="838200" y="6123543"/>
            <a:ext cx="6202017" cy="369332"/>
          </a:xfrm>
          <a:prstGeom prst="rect">
            <a:avLst/>
          </a:prstGeom>
          <a:noFill/>
        </p:spPr>
        <p:txBody>
          <a:bodyPr wrap="square" rtlCol="0">
            <a:spAutoFit/>
          </a:bodyPr>
          <a:lstStyle/>
          <a:p>
            <a:r>
              <a:rPr lang="pt-PT" dirty="0"/>
              <a:t>Michael Nielsen, </a:t>
            </a:r>
            <a:r>
              <a:rPr lang="pt-PT" dirty="0">
                <a:hlinkClick r:id="rId2"/>
              </a:rPr>
              <a:t>http://neuralnetworksanddeeplearning.com/</a:t>
            </a:r>
            <a:r>
              <a:rPr lang="pt-PT" dirty="0"/>
              <a:t> </a:t>
            </a:r>
          </a:p>
        </p:txBody>
      </p:sp>
    </p:spTree>
    <p:extLst>
      <p:ext uri="{BB962C8B-B14F-4D97-AF65-F5344CB8AC3E}">
        <p14:creationId xmlns:p14="http://schemas.microsoft.com/office/powerpoint/2010/main" val="82207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9C51-EF77-83C5-B4AC-3A97A14375E6}"/>
              </a:ext>
            </a:extLst>
          </p:cNvPr>
          <p:cNvSpPr>
            <a:spLocks noGrp="1"/>
          </p:cNvSpPr>
          <p:nvPr>
            <p:ph type="title"/>
          </p:nvPr>
        </p:nvSpPr>
        <p:spPr/>
        <p:txBody>
          <a:bodyPr/>
          <a:lstStyle/>
          <a:p>
            <a:r>
              <a:rPr lang="pt-PT" dirty="0"/>
              <a:t>The fundamentals</a:t>
            </a:r>
          </a:p>
        </p:txBody>
      </p:sp>
      <p:sp>
        <p:nvSpPr>
          <p:cNvPr id="3" name="Content Placeholder 2">
            <a:extLst>
              <a:ext uri="{FF2B5EF4-FFF2-40B4-BE49-F238E27FC236}">
                <a16:creationId xmlns:a16="http://schemas.microsoft.com/office/drawing/2014/main" id="{87EB3DEC-58E2-AEC7-43BC-D167EB7256CC}"/>
              </a:ext>
            </a:extLst>
          </p:cNvPr>
          <p:cNvSpPr>
            <a:spLocks noGrp="1"/>
          </p:cNvSpPr>
          <p:nvPr>
            <p:ph sz="half" idx="1"/>
          </p:nvPr>
        </p:nvSpPr>
        <p:spPr/>
        <p:txBody>
          <a:bodyPr>
            <a:normAutofit fontScale="85000" lnSpcReduction="10000"/>
          </a:bodyPr>
          <a:lstStyle/>
          <a:p>
            <a:pPr marL="0" indent="0">
              <a:buNone/>
            </a:pPr>
            <a:r>
              <a:rPr lang="en-US" sz="2400" dirty="0"/>
              <a:t>In a neural network, we have the same basic principle, except the inputs are binary and the outputs are binary. The objects that do the calculations are </a:t>
            </a:r>
            <a:r>
              <a:rPr lang="en-US" sz="2400" dirty="0" err="1"/>
              <a:t>perceptrons</a:t>
            </a:r>
            <a:r>
              <a:rPr lang="en-US" sz="2400" dirty="0"/>
              <a:t>. </a:t>
            </a:r>
          </a:p>
          <a:p>
            <a:pPr marL="0" indent="0">
              <a:buNone/>
            </a:pPr>
            <a:endParaRPr lang="en-US" sz="2400" dirty="0"/>
          </a:p>
          <a:p>
            <a:pPr marL="0" indent="0">
              <a:buNone/>
            </a:pPr>
            <a:r>
              <a:rPr lang="en-US" sz="2400" dirty="0"/>
              <a:t>They adjust themselves to minimize the loss function until the model is very accurate</a:t>
            </a:r>
          </a:p>
          <a:p>
            <a:pPr marL="0" indent="0">
              <a:buNone/>
            </a:pPr>
            <a:endParaRPr lang="en-US" sz="2400" dirty="0"/>
          </a:p>
          <a:p>
            <a:pPr marL="0" indent="0">
              <a:buNone/>
            </a:pPr>
            <a:r>
              <a:rPr lang="en-US" sz="2400" dirty="0"/>
              <a:t>All of these inputs (x1, x2, x3) are fed into a perceptron. That then makes a yes or no decision and passes it onto the next perceptron for the next decision. This process repeats until the final perceptron. At which point we know what the handwriting is or whose face we are looking at.</a:t>
            </a:r>
            <a:endParaRPr lang="pt-PT" sz="2400" dirty="0"/>
          </a:p>
        </p:txBody>
      </p:sp>
      <p:pic>
        <p:nvPicPr>
          <p:cNvPr id="6" name="Content Placeholder 5">
            <a:extLst>
              <a:ext uri="{FF2B5EF4-FFF2-40B4-BE49-F238E27FC236}">
                <a16:creationId xmlns:a16="http://schemas.microsoft.com/office/drawing/2014/main" id="{35E58C56-697C-855D-E4EC-156CE5FE927A}"/>
              </a:ext>
            </a:extLst>
          </p:cNvPr>
          <p:cNvPicPr>
            <a:picLocks noGrp="1" noChangeAspect="1"/>
          </p:cNvPicPr>
          <p:nvPr>
            <p:ph sz="half" idx="2"/>
          </p:nvPr>
        </p:nvPicPr>
        <p:blipFill>
          <a:blip r:embed="rId2"/>
          <a:stretch>
            <a:fillRect/>
          </a:stretch>
        </p:blipFill>
        <p:spPr>
          <a:xfrm>
            <a:off x="6525350" y="2526218"/>
            <a:ext cx="4828450" cy="2499577"/>
          </a:xfrm>
          <a:prstGeom prst="rect">
            <a:avLst/>
          </a:prstGeom>
        </p:spPr>
      </p:pic>
      <p:sp>
        <p:nvSpPr>
          <p:cNvPr id="4" name="TextBox 3">
            <a:extLst>
              <a:ext uri="{FF2B5EF4-FFF2-40B4-BE49-F238E27FC236}">
                <a16:creationId xmlns:a16="http://schemas.microsoft.com/office/drawing/2014/main" id="{99102C6D-9BEB-B238-70A6-652C471292AA}"/>
              </a:ext>
            </a:extLst>
          </p:cNvPr>
          <p:cNvSpPr txBox="1"/>
          <p:nvPr/>
        </p:nvSpPr>
        <p:spPr>
          <a:xfrm>
            <a:off x="838200" y="6127234"/>
            <a:ext cx="6294783" cy="369332"/>
          </a:xfrm>
          <a:prstGeom prst="rect">
            <a:avLst/>
          </a:prstGeom>
          <a:noFill/>
        </p:spPr>
        <p:txBody>
          <a:bodyPr wrap="square" rtlCol="0">
            <a:spAutoFit/>
          </a:bodyPr>
          <a:lstStyle/>
          <a:p>
            <a:r>
              <a:rPr lang="de-DE" dirty="0"/>
              <a:t>Michael Nielsen, </a:t>
            </a:r>
            <a:r>
              <a:rPr lang="de-DE" dirty="0">
                <a:hlinkClick r:id="rId3"/>
              </a:rPr>
              <a:t>http://neuralnetworksanddeeplearning.com/</a:t>
            </a:r>
            <a:r>
              <a:rPr lang="de-DE" dirty="0"/>
              <a:t>   </a:t>
            </a:r>
          </a:p>
        </p:txBody>
      </p:sp>
    </p:spTree>
    <p:extLst>
      <p:ext uri="{BB962C8B-B14F-4D97-AF65-F5344CB8AC3E}">
        <p14:creationId xmlns:p14="http://schemas.microsoft.com/office/powerpoint/2010/main" val="2184247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8B60-A806-40ED-944A-804F113D500D}"/>
              </a:ext>
            </a:extLst>
          </p:cNvPr>
          <p:cNvSpPr>
            <a:spLocks noGrp="1"/>
          </p:cNvSpPr>
          <p:nvPr>
            <p:ph type="title"/>
          </p:nvPr>
        </p:nvSpPr>
        <p:spPr/>
        <p:txBody>
          <a:bodyPr>
            <a:normAutofit fontScale="90000"/>
          </a:bodyPr>
          <a:lstStyle/>
          <a:p>
            <a:br>
              <a:rPr lang="en-US" dirty="0"/>
            </a:br>
            <a:r>
              <a:rPr lang="en-US" dirty="0"/>
              <a:t>Machine learning and NOVA environmental engineering students</a:t>
            </a:r>
            <a:br>
              <a:rPr lang="en-US" dirty="0"/>
            </a:br>
            <a:endParaRPr lang="pt-PT" dirty="0"/>
          </a:p>
        </p:txBody>
      </p:sp>
      <p:sp>
        <p:nvSpPr>
          <p:cNvPr id="3" name="Content Placeholder 2">
            <a:extLst>
              <a:ext uri="{FF2B5EF4-FFF2-40B4-BE49-F238E27FC236}">
                <a16:creationId xmlns:a16="http://schemas.microsoft.com/office/drawing/2014/main" id="{32D5E58D-9642-4512-8B1B-4C90AA23C11B}"/>
              </a:ext>
            </a:extLst>
          </p:cNvPr>
          <p:cNvSpPr>
            <a:spLocks noGrp="1"/>
          </p:cNvSpPr>
          <p:nvPr>
            <p:ph idx="1"/>
          </p:nvPr>
        </p:nvSpPr>
        <p:spPr/>
        <p:txBody>
          <a:bodyPr>
            <a:normAutofit/>
          </a:bodyPr>
          <a:lstStyle/>
          <a:p>
            <a:pPr marL="0" indent="0">
              <a:buNone/>
            </a:pPr>
            <a:endParaRPr lang="pt-PT" dirty="0"/>
          </a:p>
          <a:p>
            <a:pPr marL="457200" lvl="1" indent="0">
              <a:buNone/>
            </a:pPr>
            <a:r>
              <a:rPr lang="pt-PT" dirty="0"/>
              <a:t>Input</a:t>
            </a:r>
          </a:p>
          <a:p>
            <a:pPr marL="914400" lvl="2" indent="0">
              <a:buNone/>
            </a:pPr>
            <a:r>
              <a:rPr lang="pt-PT" dirty="0"/>
              <a:t>Environmental Enginnering students 1982-2019</a:t>
            </a:r>
          </a:p>
          <a:p>
            <a:pPr marL="914400" lvl="2" indent="0">
              <a:buNone/>
            </a:pPr>
            <a:endParaRPr lang="pt-PT" dirty="0"/>
          </a:p>
          <a:p>
            <a:pPr marL="457200" lvl="1" indent="0">
              <a:buNone/>
            </a:pPr>
            <a:r>
              <a:rPr lang="pt-PT" dirty="0"/>
              <a:t>Output</a:t>
            </a:r>
          </a:p>
          <a:p>
            <a:pPr marL="914400" lvl="2" indent="0">
              <a:buNone/>
            </a:pPr>
            <a:r>
              <a:rPr lang="pt-PT" dirty="0"/>
              <a:t>Success (conventional, craftsmanship, societal) 1982-2019</a:t>
            </a:r>
          </a:p>
          <a:p>
            <a:pPr marL="914400" lvl="2" indent="0">
              <a:buNone/>
            </a:pPr>
            <a:endParaRPr lang="pt-PT" dirty="0"/>
          </a:p>
          <a:p>
            <a:pPr marL="457200" lvl="1" indent="0">
              <a:buNone/>
            </a:pPr>
            <a:r>
              <a:rPr lang="pt-PT" dirty="0"/>
              <a:t>Hidden nodes</a:t>
            </a:r>
          </a:p>
          <a:p>
            <a:pPr marL="914400" lvl="2" indent="0">
              <a:buNone/>
            </a:pPr>
            <a:r>
              <a:rPr lang="pt-PT" dirty="0"/>
              <a:t>Accounting for </a:t>
            </a:r>
            <a:r>
              <a:rPr lang="pt-PT" i="1" dirty="0"/>
              <a:t>F in Output= F (Input)</a:t>
            </a:r>
          </a:p>
        </p:txBody>
      </p:sp>
    </p:spTree>
    <p:extLst>
      <p:ext uri="{BB962C8B-B14F-4D97-AF65-F5344CB8AC3E}">
        <p14:creationId xmlns:p14="http://schemas.microsoft.com/office/powerpoint/2010/main" val="250610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4F5217-B5A7-4F34-A3EF-E442C85D8691}"/>
              </a:ext>
            </a:extLst>
          </p:cNvPr>
          <p:cNvSpPr>
            <a:spLocks noGrp="1"/>
          </p:cNvSpPr>
          <p:nvPr>
            <p:ph type="title"/>
          </p:nvPr>
        </p:nvSpPr>
        <p:spPr/>
        <p:txBody>
          <a:bodyPr/>
          <a:lstStyle/>
          <a:p>
            <a:pPr algn="ctr"/>
            <a:r>
              <a:rPr lang="pt-PT" dirty="0"/>
              <a:t>Neural networks</a:t>
            </a:r>
          </a:p>
        </p:txBody>
      </p:sp>
      <p:pic>
        <p:nvPicPr>
          <p:cNvPr id="6" name="Content Placeholder 5">
            <a:extLst>
              <a:ext uri="{FF2B5EF4-FFF2-40B4-BE49-F238E27FC236}">
                <a16:creationId xmlns:a16="http://schemas.microsoft.com/office/drawing/2014/main" id="{4B692B6C-CA20-4741-9F61-7E8112A695DD}"/>
              </a:ext>
            </a:extLst>
          </p:cNvPr>
          <p:cNvPicPr>
            <a:picLocks noGrp="1" noChangeAspect="1"/>
          </p:cNvPicPr>
          <p:nvPr>
            <p:ph idx="1"/>
          </p:nvPr>
        </p:nvPicPr>
        <p:blipFill>
          <a:blip r:embed="rId2"/>
          <a:stretch>
            <a:fillRect/>
          </a:stretch>
        </p:blipFill>
        <p:spPr>
          <a:xfrm>
            <a:off x="3152775" y="1614487"/>
            <a:ext cx="5886450" cy="3629025"/>
          </a:xfrm>
          <a:prstGeom prst="rect">
            <a:avLst/>
          </a:prstGeom>
        </p:spPr>
      </p:pic>
    </p:spTree>
    <p:extLst>
      <p:ext uri="{BB962C8B-B14F-4D97-AF65-F5344CB8AC3E}">
        <p14:creationId xmlns:p14="http://schemas.microsoft.com/office/powerpoint/2010/main" val="22151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8676-C625-4495-A215-C80054327BAC}"/>
              </a:ext>
            </a:extLst>
          </p:cNvPr>
          <p:cNvSpPr>
            <a:spLocks noGrp="1"/>
          </p:cNvSpPr>
          <p:nvPr>
            <p:ph type="title"/>
          </p:nvPr>
        </p:nvSpPr>
        <p:spPr/>
        <p:txBody>
          <a:bodyPr/>
          <a:lstStyle/>
          <a:p>
            <a:pPr algn="ctr"/>
            <a:r>
              <a:rPr lang="pt-PT" dirty="0"/>
              <a:t>Neural networks</a:t>
            </a:r>
          </a:p>
        </p:txBody>
      </p:sp>
      <p:pic>
        <p:nvPicPr>
          <p:cNvPr id="4" name="Content Placeholder 3">
            <a:extLst>
              <a:ext uri="{FF2B5EF4-FFF2-40B4-BE49-F238E27FC236}">
                <a16:creationId xmlns:a16="http://schemas.microsoft.com/office/drawing/2014/main" id="{B4F5368D-45A5-4683-846E-63FAEC68CC87}"/>
              </a:ext>
            </a:extLst>
          </p:cNvPr>
          <p:cNvPicPr>
            <a:picLocks noGrp="1" noChangeAspect="1"/>
          </p:cNvPicPr>
          <p:nvPr>
            <p:ph idx="1"/>
          </p:nvPr>
        </p:nvPicPr>
        <p:blipFill>
          <a:blip r:embed="rId2"/>
          <a:stretch>
            <a:fillRect/>
          </a:stretch>
        </p:blipFill>
        <p:spPr>
          <a:xfrm>
            <a:off x="1609725" y="3091656"/>
            <a:ext cx="8972550" cy="1819275"/>
          </a:xfrm>
          <a:prstGeom prst="rect">
            <a:avLst/>
          </a:prstGeom>
        </p:spPr>
      </p:pic>
    </p:spTree>
    <p:extLst>
      <p:ext uri="{BB962C8B-B14F-4D97-AF65-F5344CB8AC3E}">
        <p14:creationId xmlns:p14="http://schemas.microsoft.com/office/powerpoint/2010/main" val="3450615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CE444-896D-4328-B659-48E175A2648F}"/>
              </a:ext>
            </a:extLst>
          </p:cNvPr>
          <p:cNvSpPr>
            <a:spLocks noGrp="1"/>
          </p:cNvSpPr>
          <p:nvPr>
            <p:ph type="title"/>
          </p:nvPr>
        </p:nvSpPr>
        <p:spPr/>
        <p:txBody>
          <a:bodyPr/>
          <a:lstStyle/>
          <a:p>
            <a:pPr algn="ctr"/>
            <a:r>
              <a:rPr lang="pt-PT" dirty="0"/>
              <a:t>Neural networks</a:t>
            </a:r>
          </a:p>
        </p:txBody>
      </p:sp>
      <p:pic>
        <p:nvPicPr>
          <p:cNvPr id="8" name="Content Placeholder 7" descr="A close up of a logo&#10;&#10;Description automatically generated">
            <a:extLst>
              <a:ext uri="{FF2B5EF4-FFF2-40B4-BE49-F238E27FC236}">
                <a16:creationId xmlns:a16="http://schemas.microsoft.com/office/drawing/2014/main" id="{A8167BDA-8A5E-4899-BD3B-F387D1B285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4671" y="1535711"/>
            <a:ext cx="7202657" cy="4821418"/>
          </a:xfrm>
        </p:spPr>
      </p:pic>
    </p:spTree>
    <p:extLst>
      <p:ext uri="{BB962C8B-B14F-4D97-AF65-F5344CB8AC3E}">
        <p14:creationId xmlns:p14="http://schemas.microsoft.com/office/powerpoint/2010/main" val="1041877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FB7146-9B0D-C725-74F0-27BBE0052BFD}"/>
              </a:ext>
            </a:extLst>
          </p:cNvPr>
          <p:cNvPicPr>
            <a:picLocks noChangeAspect="1"/>
          </p:cNvPicPr>
          <p:nvPr/>
        </p:nvPicPr>
        <p:blipFill>
          <a:blip r:embed="rId2"/>
          <a:stretch>
            <a:fillRect/>
          </a:stretch>
        </p:blipFill>
        <p:spPr>
          <a:xfrm>
            <a:off x="1683026" y="546663"/>
            <a:ext cx="7645958" cy="5764673"/>
          </a:xfrm>
          <a:prstGeom prst="rect">
            <a:avLst/>
          </a:prstGeom>
        </p:spPr>
      </p:pic>
      <p:sp>
        <p:nvSpPr>
          <p:cNvPr id="2" name="Title 1">
            <a:extLst>
              <a:ext uri="{FF2B5EF4-FFF2-40B4-BE49-F238E27FC236}">
                <a16:creationId xmlns:a16="http://schemas.microsoft.com/office/drawing/2014/main" id="{48363079-0C4D-674F-95C0-36202F0E593B}"/>
              </a:ext>
            </a:extLst>
          </p:cNvPr>
          <p:cNvSpPr>
            <a:spLocks noGrp="1"/>
          </p:cNvSpPr>
          <p:nvPr>
            <p:ph type="title"/>
          </p:nvPr>
        </p:nvSpPr>
        <p:spPr/>
        <p:txBody>
          <a:bodyPr/>
          <a:lstStyle/>
          <a:p>
            <a:endParaRPr lang="pt-PT" dirty="0"/>
          </a:p>
        </p:txBody>
      </p:sp>
      <p:sp>
        <p:nvSpPr>
          <p:cNvPr id="3" name="Content Placeholder 2">
            <a:extLst>
              <a:ext uri="{FF2B5EF4-FFF2-40B4-BE49-F238E27FC236}">
                <a16:creationId xmlns:a16="http://schemas.microsoft.com/office/drawing/2014/main" id="{75631ED1-A110-1A9C-4F80-B65520133300}"/>
              </a:ext>
            </a:extLst>
          </p:cNvPr>
          <p:cNvSpPr>
            <a:spLocks noGrp="1"/>
          </p:cNvSpPr>
          <p:nvPr>
            <p:ph idx="1"/>
          </p:nvPr>
        </p:nvSpPr>
        <p:spPr/>
        <p:txBody>
          <a:bodyPr/>
          <a:lstStyle/>
          <a:p>
            <a:endParaRPr lang="pt-PT" dirty="0"/>
          </a:p>
        </p:txBody>
      </p:sp>
    </p:spTree>
    <p:extLst>
      <p:ext uri="{BB962C8B-B14F-4D97-AF65-F5344CB8AC3E}">
        <p14:creationId xmlns:p14="http://schemas.microsoft.com/office/powerpoint/2010/main" val="3319725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4D62-2F75-9961-339B-6B05D91C4E36}"/>
              </a:ext>
            </a:extLst>
          </p:cNvPr>
          <p:cNvSpPr>
            <a:spLocks noGrp="1"/>
          </p:cNvSpPr>
          <p:nvPr>
            <p:ph type="title"/>
          </p:nvPr>
        </p:nvSpPr>
        <p:spPr/>
        <p:txBody>
          <a:bodyPr/>
          <a:lstStyle/>
          <a:p>
            <a:endParaRPr lang="pt-PT" dirty="0"/>
          </a:p>
        </p:txBody>
      </p:sp>
      <p:pic>
        <p:nvPicPr>
          <p:cNvPr id="4" name="Content Placeholder 3">
            <a:extLst>
              <a:ext uri="{FF2B5EF4-FFF2-40B4-BE49-F238E27FC236}">
                <a16:creationId xmlns:a16="http://schemas.microsoft.com/office/drawing/2014/main" id="{3E9430B9-71F1-62A9-972F-0B337C5CF9C6}"/>
              </a:ext>
            </a:extLst>
          </p:cNvPr>
          <p:cNvPicPr>
            <a:picLocks noGrp="1" noChangeAspect="1"/>
          </p:cNvPicPr>
          <p:nvPr>
            <p:ph idx="1"/>
          </p:nvPr>
        </p:nvPicPr>
        <p:blipFill>
          <a:blip r:embed="rId2"/>
          <a:stretch>
            <a:fillRect/>
          </a:stretch>
        </p:blipFill>
        <p:spPr>
          <a:xfrm>
            <a:off x="263105" y="921889"/>
            <a:ext cx="11665790" cy="5274365"/>
          </a:xfrm>
          <a:prstGeom prst="rect">
            <a:avLst/>
          </a:prstGeom>
        </p:spPr>
      </p:pic>
    </p:spTree>
    <p:extLst>
      <p:ext uri="{BB962C8B-B14F-4D97-AF65-F5344CB8AC3E}">
        <p14:creationId xmlns:p14="http://schemas.microsoft.com/office/powerpoint/2010/main" val="233650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6DF2B-84CC-2CA7-15A7-F10578FDE00E}"/>
              </a:ext>
            </a:extLst>
          </p:cNvPr>
          <p:cNvSpPr>
            <a:spLocks noGrp="1"/>
          </p:cNvSpPr>
          <p:nvPr>
            <p:ph type="title"/>
          </p:nvPr>
        </p:nvSpPr>
        <p:spPr/>
        <p:txBody>
          <a:bodyPr/>
          <a:lstStyle/>
          <a:p>
            <a:pPr algn="ctr"/>
            <a:r>
              <a:rPr lang="pt-PT" dirty="0"/>
              <a:t>Explore Machine Learning fundamentals</a:t>
            </a:r>
          </a:p>
        </p:txBody>
      </p:sp>
      <p:sp>
        <p:nvSpPr>
          <p:cNvPr id="3" name="Content Placeholder 2">
            <a:extLst>
              <a:ext uri="{FF2B5EF4-FFF2-40B4-BE49-F238E27FC236}">
                <a16:creationId xmlns:a16="http://schemas.microsoft.com/office/drawing/2014/main" id="{3FE353A7-0F82-5602-9E8C-ACA9A5F9D9D6}"/>
              </a:ext>
            </a:extLst>
          </p:cNvPr>
          <p:cNvSpPr>
            <a:spLocks noGrp="1"/>
          </p:cNvSpPr>
          <p:nvPr>
            <p:ph idx="1"/>
          </p:nvPr>
        </p:nvSpPr>
        <p:spPr/>
        <p:txBody>
          <a:bodyPr/>
          <a:lstStyle/>
          <a:p>
            <a:pPr marL="0" indent="0">
              <a:buNone/>
            </a:pPr>
            <a:endParaRPr lang="pt-PT" dirty="0"/>
          </a:p>
          <a:p>
            <a:pPr marL="0" indent="0">
              <a:buNone/>
            </a:pPr>
            <a:endParaRPr lang="pt-PT" dirty="0"/>
          </a:p>
          <a:p>
            <a:pPr marL="0" indent="0" algn="ctr">
              <a:buNone/>
            </a:pPr>
            <a:r>
              <a:rPr lang="pt-PT" dirty="0">
                <a:hlinkClick r:id="rId2"/>
              </a:rPr>
              <a:t>Machine learning at Stanford- cheat sheet</a:t>
            </a:r>
            <a:endParaRPr lang="pt-PT" dirty="0"/>
          </a:p>
          <a:p>
            <a:pPr marL="0" indent="0" algn="ctr">
              <a:buNone/>
            </a:pPr>
            <a:endParaRPr lang="pt-PT" dirty="0"/>
          </a:p>
          <a:p>
            <a:pPr marL="0" indent="0" algn="ctr">
              <a:buNone/>
            </a:pPr>
            <a:r>
              <a:rPr lang="pt-PT" dirty="0">
                <a:hlinkClick r:id="rId3"/>
              </a:rPr>
              <a:t>One stop shop for educational resources</a:t>
            </a:r>
            <a:endParaRPr lang="pt-PT" dirty="0"/>
          </a:p>
          <a:p>
            <a:pPr marL="0" indent="0" algn="ctr">
              <a:buNone/>
            </a:pPr>
            <a:endParaRPr lang="pt-PT" dirty="0"/>
          </a:p>
          <a:p>
            <a:pPr marL="0" indent="0" algn="ctr">
              <a:buNone/>
            </a:pPr>
            <a:r>
              <a:rPr lang="pt-PT" dirty="0">
                <a:hlinkClick r:id="rId4"/>
              </a:rPr>
              <a:t>JP Morgan’s Machine Learning Guide</a:t>
            </a:r>
            <a:endParaRPr lang="pt-PT" dirty="0"/>
          </a:p>
        </p:txBody>
      </p:sp>
    </p:spTree>
    <p:extLst>
      <p:ext uri="{BB962C8B-B14F-4D97-AF65-F5344CB8AC3E}">
        <p14:creationId xmlns:p14="http://schemas.microsoft.com/office/powerpoint/2010/main" val="338576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853A-70A4-3047-C33E-E4F690F4C29B}"/>
              </a:ext>
            </a:extLst>
          </p:cNvPr>
          <p:cNvSpPr>
            <a:spLocks noGrp="1"/>
          </p:cNvSpPr>
          <p:nvPr>
            <p:ph type="title"/>
          </p:nvPr>
        </p:nvSpPr>
        <p:spPr/>
        <p:txBody>
          <a:bodyPr/>
          <a:lstStyle/>
          <a:p>
            <a:r>
              <a:rPr lang="pt-PT" dirty="0"/>
              <a:t>Useful links</a:t>
            </a:r>
          </a:p>
        </p:txBody>
      </p:sp>
      <p:sp>
        <p:nvSpPr>
          <p:cNvPr id="3" name="Content Placeholder 2">
            <a:extLst>
              <a:ext uri="{FF2B5EF4-FFF2-40B4-BE49-F238E27FC236}">
                <a16:creationId xmlns:a16="http://schemas.microsoft.com/office/drawing/2014/main" id="{86930CA3-549E-5965-8367-57ACD7A301DC}"/>
              </a:ext>
            </a:extLst>
          </p:cNvPr>
          <p:cNvSpPr>
            <a:spLocks noGrp="1"/>
          </p:cNvSpPr>
          <p:nvPr>
            <p:ph idx="1"/>
          </p:nvPr>
        </p:nvSpPr>
        <p:spPr/>
        <p:txBody>
          <a:bodyPr>
            <a:normAutofit/>
          </a:bodyPr>
          <a:lstStyle/>
          <a:p>
            <a:pPr marL="0" indent="0" algn="l">
              <a:buNone/>
            </a:pPr>
            <a:endParaRPr lang="en-US" b="0" i="0" u="none" strike="noStrike" dirty="0">
              <a:solidFill>
                <a:srgbClr val="0087BE"/>
              </a:solidFill>
              <a:effectLst/>
              <a:latin typeface="Georgia" panose="02040502050405020303" pitchFamily="18" charset="0"/>
              <a:hlinkClick r:id="rId2"/>
            </a:endParaRPr>
          </a:p>
          <a:p>
            <a:pPr marL="0" indent="0" algn="l">
              <a:buNone/>
            </a:pPr>
            <a:endParaRPr lang="en-US" b="0" i="0" u="none" strike="noStrike" dirty="0">
              <a:solidFill>
                <a:srgbClr val="0087BE"/>
              </a:solidFill>
              <a:effectLst/>
              <a:latin typeface="Georgia" panose="02040502050405020303" pitchFamily="18" charset="0"/>
              <a:hlinkClick r:id="rId2"/>
            </a:endParaRPr>
          </a:p>
          <a:p>
            <a:pPr marL="0" indent="0" algn="l">
              <a:buNone/>
            </a:pPr>
            <a:r>
              <a:rPr lang="en-US" b="0" i="0" u="none" strike="noStrike" dirty="0">
                <a:solidFill>
                  <a:srgbClr val="0087BE"/>
                </a:solidFill>
                <a:effectLst/>
                <a:latin typeface="Georgia" panose="02040502050405020303" pitchFamily="18" charset="0"/>
                <a:hlinkClick r:id="rId2"/>
              </a:rPr>
              <a:t>Which machine learning algorithm?</a:t>
            </a:r>
            <a:endParaRPr lang="en-US" b="0" i="0" u="none" strike="noStrike" dirty="0">
              <a:solidFill>
                <a:srgbClr val="0087BE"/>
              </a:solidFill>
              <a:effectLst/>
              <a:latin typeface="Georgia" panose="02040502050405020303" pitchFamily="18" charset="0"/>
            </a:endParaRPr>
          </a:p>
          <a:p>
            <a:pPr marL="0" indent="0" algn="l">
              <a:buNone/>
            </a:pPr>
            <a:endParaRPr lang="en-US" b="0" i="0" dirty="0">
              <a:solidFill>
                <a:srgbClr val="383838"/>
              </a:solidFill>
              <a:effectLst/>
              <a:latin typeface="Georgia" panose="02040502050405020303" pitchFamily="18" charset="0"/>
            </a:endParaRPr>
          </a:p>
          <a:p>
            <a:pPr marL="0" indent="0" algn="l">
              <a:buNone/>
            </a:pPr>
            <a:r>
              <a:rPr lang="en-US" b="0" i="0" u="none" strike="noStrike" dirty="0">
                <a:solidFill>
                  <a:srgbClr val="0087BE"/>
                </a:solidFill>
                <a:effectLst/>
                <a:latin typeface="Georgia" panose="02040502050405020303" pitchFamily="18" charset="0"/>
                <a:hlinkClick r:id="rId3"/>
              </a:rPr>
              <a:t>Machine learning for humans</a:t>
            </a:r>
            <a:endParaRPr lang="en-US" b="0" i="0" u="none" strike="noStrike" dirty="0">
              <a:solidFill>
                <a:srgbClr val="0087BE"/>
              </a:solidFill>
              <a:effectLst/>
              <a:latin typeface="Georgia" panose="02040502050405020303" pitchFamily="18" charset="0"/>
            </a:endParaRPr>
          </a:p>
          <a:p>
            <a:pPr marL="0" indent="0" algn="l">
              <a:buNone/>
            </a:pPr>
            <a:endParaRPr lang="en-US" b="0" i="0" dirty="0">
              <a:solidFill>
                <a:srgbClr val="383838"/>
              </a:solidFill>
              <a:effectLst/>
              <a:latin typeface="Georgia" panose="02040502050405020303" pitchFamily="18" charset="0"/>
            </a:endParaRPr>
          </a:p>
          <a:p>
            <a:pPr marL="0" indent="0" algn="l">
              <a:buNone/>
            </a:pPr>
            <a:r>
              <a:rPr lang="en-US" b="0" i="0" u="none" strike="noStrike" dirty="0">
                <a:solidFill>
                  <a:srgbClr val="0087BE"/>
                </a:solidFill>
                <a:effectLst/>
                <a:latin typeface="Georgia" panose="02040502050405020303" pitchFamily="18" charset="0"/>
                <a:hlinkClick r:id="rId4"/>
              </a:rPr>
              <a:t>A neural network playground</a:t>
            </a:r>
            <a:endParaRPr lang="en-US" b="0" i="0" dirty="0">
              <a:solidFill>
                <a:srgbClr val="383838"/>
              </a:solidFill>
              <a:effectLst/>
              <a:latin typeface="Georgia" panose="02040502050405020303" pitchFamily="18" charset="0"/>
            </a:endParaRPr>
          </a:p>
          <a:p>
            <a:pPr marL="0" indent="0">
              <a:buNone/>
            </a:pPr>
            <a:endParaRPr lang="pt-PT" dirty="0"/>
          </a:p>
        </p:txBody>
      </p:sp>
    </p:spTree>
    <p:extLst>
      <p:ext uri="{BB962C8B-B14F-4D97-AF65-F5344CB8AC3E}">
        <p14:creationId xmlns:p14="http://schemas.microsoft.com/office/powerpoint/2010/main" val="4218795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DC3A-CF39-1DC0-E24E-944F7DA4D9AE}"/>
              </a:ext>
            </a:extLst>
          </p:cNvPr>
          <p:cNvSpPr>
            <a:spLocks noGrp="1"/>
          </p:cNvSpPr>
          <p:nvPr>
            <p:ph type="title"/>
          </p:nvPr>
        </p:nvSpPr>
        <p:spPr/>
        <p:txBody>
          <a:bodyPr/>
          <a:lstStyle/>
          <a:p>
            <a:r>
              <a:rPr lang="pt-PT" dirty="0"/>
              <a:t>Environmental applications</a:t>
            </a:r>
          </a:p>
        </p:txBody>
      </p:sp>
      <p:sp>
        <p:nvSpPr>
          <p:cNvPr id="3" name="Content Placeholder 2">
            <a:extLst>
              <a:ext uri="{FF2B5EF4-FFF2-40B4-BE49-F238E27FC236}">
                <a16:creationId xmlns:a16="http://schemas.microsoft.com/office/drawing/2014/main" id="{4D050E0D-9DAA-3FDC-F94C-551798A18C1D}"/>
              </a:ext>
            </a:extLst>
          </p:cNvPr>
          <p:cNvSpPr>
            <a:spLocks noGrp="1"/>
          </p:cNvSpPr>
          <p:nvPr>
            <p:ph idx="1"/>
          </p:nvPr>
        </p:nvSpPr>
        <p:spPr/>
        <p:txBody>
          <a:bodyPr>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hlinkClick r:id="rId2"/>
              </a:rPr>
              <a:t>A learning surrogate LCA model for integrated product design</a:t>
            </a:r>
            <a:r>
              <a:rPr kumimoji="0" lang="en-US" sz="2400" b="0" i="0" u="none" strike="noStrike" kern="1200" cap="none" spc="0" normalizeH="0" baseline="0" noProof="0" dirty="0">
                <a:ln>
                  <a:noFill/>
                </a:ln>
                <a:solidFill>
                  <a:srgbClr val="383838"/>
                </a:solidFill>
                <a:effectLst/>
                <a:uLnTx/>
                <a:uFillTx/>
                <a:latin typeface="Calibri" panose="020F0502020204030204" pitchFamily="34" charset="0"/>
                <a:cs typeface="Calibri" panose="020F0502020204030204" pitchFamily="34" charset="0"/>
              </a:rPr>
              <a:t>. a pioneer example of machine learning as applied to ecological design by Inês Sousa, a former Environmental Engineering student at NOVA, when she was at MIT. She is now a senior environmental manager at Google</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dirty="0">
              <a:ln>
                <a:noFill/>
              </a:ln>
              <a:solidFill>
                <a:srgbClr val="383838"/>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hlinkClick r:id="rId3"/>
              </a:rPr>
              <a:t>Intelligent Waste Sorting Using Deep Neural Networks</a:t>
            </a:r>
            <a:endPar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hlinkClick r:id="rId4"/>
              </a:rPr>
              <a:t>AI and environmental modelling</a:t>
            </a:r>
            <a:endPar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dirty="0">
              <a:ln>
                <a:noFill/>
              </a:ln>
              <a:solidFill>
                <a:srgbClr val="383838"/>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hlinkClick r:id="rId5"/>
              </a:rPr>
              <a:t>Tensor Flow and air quality</a:t>
            </a:r>
            <a:endPar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dirty="0">
              <a:ln>
                <a:noFill/>
              </a:ln>
              <a:solidFill>
                <a:srgbClr val="383838"/>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0" i="0" u="none" strike="noStrike" kern="1200" cap="none" spc="0" normalizeH="0" baseline="0" noProof="0" dirty="0">
                <a:ln>
                  <a:noFill/>
                </a:ln>
                <a:solidFill>
                  <a:srgbClr val="0087BE"/>
                </a:solidFill>
                <a:effectLst/>
                <a:uLnTx/>
                <a:uFillTx/>
                <a:latin typeface="Calibri" panose="020F0502020204030204" pitchFamily="34" charset="0"/>
                <a:cs typeface="Calibri" panose="020F0502020204030204" pitchFamily="34" charset="0"/>
                <a:hlinkClick r:id="rId6"/>
              </a:rPr>
              <a:t>Tensor Flow and water quality</a:t>
            </a:r>
            <a:endParaRPr kumimoji="0" lang="en-US" sz="2400" b="0" i="0" u="none" strike="noStrike" kern="1200" cap="none" spc="0" normalizeH="0" baseline="0" noProof="0" dirty="0">
              <a:ln>
                <a:noFill/>
              </a:ln>
              <a:solidFill>
                <a:srgbClr val="383838"/>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500" b="0" i="0" u="none" strike="noStrike" kern="1200" cap="none" spc="0" normalizeH="0" baseline="0" noProof="0" dirty="0">
              <a:ln>
                <a:noFill/>
              </a:ln>
              <a:solidFill>
                <a:srgbClr val="383838"/>
              </a:solidFill>
              <a:effectLst/>
              <a:uLnTx/>
              <a:uFillTx/>
              <a:latin typeface="Georgia" panose="02040502050405020303" pitchFamily="18" charset="0"/>
              <a:ea typeface="+mn-ea"/>
              <a:cs typeface="+mn-cs"/>
            </a:endParaRPr>
          </a:p>
          <a:p>
            <a:endParaRPr lang="pt-PT" dirty="0"/>
          </a:p>
        </p:txBody>
      </p:sp>
    </p:spTree>
    <p:extLst>
      <p:ext uri="{BB962C8B-B14F-4D97-AF65-F5344CB8AC3E}">
        <p14:creationId xmlns:p14="http://schemas.microsoft.com/office/powerpoint/2010/main" val="238120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6B29-E87A-574E-0290-C881486DFEF5}"/>
              </a:ext>
            </a:extLst>
          </p:cNvPr>
          <p:cNvSpPr>
            <a:spLocks noGrp="1"/>
          </p:cNvSpPr>
          <p:nvPr>
            <p:ph type="title"/>
          </p:nvPr>
        </p:nvSpPr>
        <p:spPr/>
        <p:txBody>
          <a:bodyPr/>
          <a:lstStyle/>
          <a:p>
            <a:r>
              <a:rPr lang="pt-PT" dirty="0"/>
              <a:t>Environmental applications</a:t>
            </a:r>
          </a:p>
        </p:txBody>
      </p:sp>
      <p:sp>
        <p:nvSpPr>
          <p:cNvPr id="3" name="Content Placeholder 2">
            <a:extLst>
              <a:ext uri="{FF2B5EF4-FFF2-40B4-BE49-F238E27FC236}">
                <a16:creationId xmlns:a16="http://schemas.microsoft.com/office/drawing/2014/main" id="{0A1F6936-9E28-5A02-890A-5FECB9C56CDE}"/>
              </a:ext>
            </a:extLst>
          </p:cNvPr>
          <p:cNvSpPr>
            <a:spLocks noGrp="1"/>
          </p:cNvSpPr>
          <p:nvPr>
            <p:ph idx="1"/>
          </p:nvPr>
        </p:nvSpPr>
        <p:spPr>
          <a:xfrm>
            <a:off x="838200" y="2141537"/>
            <a:ext cx="10515600" cy="4351338"/>
          </a:xfrm>
        </p:spPr>
        <p:txBody>
          <a:bodyPr>
            <a:normAutofit/>
          </a:bodyPr>
          <a:lstStyle/>
          <a:p>
            <a:pPr marL="0" indent="0">
              <a:lnSpc>
                <a:spcPct val="100000"/>
              </a:lnSpc>
              <a:spcBef>
                <a:spcPts val="0"/>
              </a:spcBef>
              <a:buNone/>
            </a:pPr>
            <a:r>
              <a:rPr lang="en-US" sz="2400" dirty="0">
                <a:ea typeface="Calibri" panose="020F0502020204030204" pitchFamily="34" charset="0"/>
                <a:cs typeface="Times New Roman" panose="02020603050405020304" pitchFamily="18" charset="0"/>
                <a:hlinkClick r:id="rId2"/>
              </a:rPr>
              <a:t>Tackling Air Pollution with Urban AI</a:t>
            </a:r>
            <a:endParaRPr lang="en-US" sz="2400" dirty="0">
              <a:ea typeface="Calibri" panose="020F0502020204030204" pitchFamily="34" charset="0"/>
              <a:cs typeface="Times New Roman" panose="02020603050405020304" pitchFamily="18" charset="0"/>
            </a:endParaRPr>
          </a:p>
          <a:p>
            <a:pPr marL="0" indent="0">
              <a:lnSpc>
                <a:spcPct val="100000"/>
              </a:lnSpc>
              <a:spcBef>
                <a:spcPts val="0"/>
              </a:spcBef>
              <a:buNone/>
            </a:pPr>
            <a:endParaRPr lang="en-US" sz="2400"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87BE"/>
                </a:solidFill>
                <a:effectLst/>
                <a:uLnTx/>
                <a:uFillTx/>
                <a:ea typeface="+mn-ea"/>
                <a:cs typeface="+mn-cs"/>
                <a:hlinkClick r:id="rId3"/>
              </a:rPr>
              <a:t>Machine learning and SNIRH</a:t>
            </a:r>
            <a:endParaRPr kumimoji="0" lang="en-US" sz="2400" b="0" i="0" u="none" strike="noStrike" kern="1200" cap="none" spc="0" normalizeH="0" baseline="0" noProof="0" dirty="0">
              <a:ln>
                <a:noFill/>
              </a:ln>
              <a:solidFill>
                <a:srgbClr val="0087BE"/>
              </a:solidFill>
              <a:effectLst/>
              <a:uLnTx/>
              <a:uFillTx/>
              <a:ea typeface="+mn-ea"/>
              <a:cs typeface="+mn-cs"/>
            </a:endParaRP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383838"/>
              </a:solidFill>
              <a:effectLst/>
              <a:uLnTx/>
              <a:uFillTx/>
              <a:ea typeface="+mn-ea"/>
              <a:cs typeface="+mn-cs"/>
            </a:endParaRP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87BE"/>
                </a:solidFill>
                <a:effectLst/>
                <a:uLnTx/>
                <a:uFillTx/>
                <a:ea typeface="+mn-ea"/>
                <a:cs typeface="+mn-cs"/>
                <a:hlinkClick r:id="rId4"/>
              </a:rPr>
              <a:t>Machine learning and traffic forecast</a:t>
            </a:r>
            <a:endParaRPr kumimoji="0" lang="en-US" sz="2400" b="0" i="0" u="none" strike="noStrike" kern="1200" cap="none" spc="0" normalizeH="0" baseline="0" noProof="0" dirty="0">
              <a:ln>
                <a:noFill/>
              </a:ln>
              <a:solidFill>
                <a:srgbClr val="0087BE"/>
              </a:solidFill>
              <a:effectLst/>
              <a:uLnTx/>
              <a:uFillTx/>
              <a:ea typeface="+mn-ea"/>
              <a:cs typeface="+mn-cs"/>
            </a:endParaRP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endParaRPr lang="en-US" sz="2400" dirty="0">
              <a:ea typeface="Calibri" panose="020F0502020204030204" pitchFamily="34" charset="0"/>
              <a:cs typeface="Times New Roman" panose="02020603050405020304" pitchFamily="18" charset="0"/>
            </a:endParaRPr>
          </a:p>
          <a:p>
            <a:pPr marL="0" indent="0">
              <a:lnSpc>
                <a:spcPct val="100000"/>
              </a:lnSpc>
              <a:spcBef>
                <a:spcPts val="0"/>
              </a:spcBef>
              <a:buNone/>
            </a:pPr>
            <a:r>
              <a:rPr lang="en-US" sz="2400" dirty="0">
                <a:ea typeface="Calibri" panose="020F0502020204030204" pitchFamily="34" charset="0"/>
                <a:cs typeface="Times New Roman" panose="02020603050405020304" pitchFamily="18" charset="0"/>
                <a:hlinkClick r:id="rId5"/>
              </a:rPr>
              <a:t>Study on pollutant emissions of mixed traffic flow in cellular automaton</a:t>
            </a:r>
            <a:endParaRPr lang="en-US" sz="2400" dirty="0">
              <a:ea typeface="Calibri" panose="020F0502020204030204" pitchFamily="34" charset="0"/>
              <a:cs typeface="Times New Roman" panose="02020603050405020304" pitchFamily="18" charset="0"/>
            </a:endParaRPr>
          </a:p>
          <a:p>
            <a:pPr marL="0" indent="0">
              <a:lnSpc>
                <a:spcPct val="100000"/>
              </a:lnSpc>
              <a:spcBef>
                <a:spcPts val="0"/>
              </a:spcBef>
              <a:buNone/>
            </a:pPr>
            <a:endParaRPr lang="pt-PT" sz="2400" dirty="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endParaRPr>
          </a:p>
          <a:p>
            <a:pPr marL="0" indent="0">
              <a:lnSpc>
                <a:spcPct val="100000"/>
              </a:lnSpc>
              <a:spcBef>
                <a:spcPts val="0"/>
              </a:spcBef>
              <a:buNone/>
            </a:pPr>
            <a:r>
              <a:rPr lang="en-US" sz="2400" dirty="0">
                <a:solidFill>
                  <a:srgbClr val="0563C1"/>
                </a:solidFill>
                <a:ea typeface="Calibri" panose="020F0502020204030204" pitchFamily="34" charset="0"/>
                <a:cs typeface="Times New Roman" panose="02020603050405020304" pitchFamily="18" charset="0"/>
                <a:hlinkClick r:id="rId6"/>
              </a:rPr>
              <a:t>Collective Intelligence for Deep Learning: A Survey of Recent Developments</a:t>
            </a:r>
            <a:endParaRPr lang="pt-PT" sz="2400" dirty="0">
              <a:solidFill>
                <a:srgbClr val="0563C1"/>
              </a:solidFill>
              <a:ea typeface="Calibri" panose="020F0502020204030204" pitchFamily="34" charset="0"/>
              <a:cs typeface="Times New Roman" panose="02020603050405020304" pitchFamily="18" charset="0"/>
              <a:hlinkClick r:id="rId6"/>
            </a:endParaRPr>
          </a:p>
          <a:p>
            <a:pPr marL="0" indent="0">
              <a:buNone/>
            </a:pPr>
            <a:endParaRPr lang="pt-PT" dirty="0"/>
          </a:p>
        </p:txBody>
      </p:sp>
    </p:spTree>
    <p:extLst>
      <p:ext uri="{BB962C8B-B14F-4D97-AF65-F5344CB8AC3E}">
        <p14:creationId xmlns:p14="http://schemas.microsoft.com/office/powerpoint/2010/main" val="1844446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EFCE-07F1-8446-0F99-62D11184DAEA}"/>
              </a:ext>
            </a:extLst>
          </p:cNvPr>
          <p:cNvSpPr>
            <a:spLocks noGrp="1"/>
          </p:cNvSpPr>
          <p:nvPr>
            <p:ph type="title"/>
          </p:nvPr>
        </p:nvSpPr>
        <p:spPr/>
        <p:txBody>
          <a:bodyPr/>
          <a:lstStyle/>
          <a:p>
            <a:r>
              <a:rPr lang="pt-PT" dirty="0"/>
              <a:t>A review of interactive sites on machine learning</a:t>
            </a:r>
          </a:p>
        </p:txBody>
      </p:sp>
      <p:sp>
        <p:nvSpPr>
          <p:cNvPr id="3" name="Content Placeholder 2">
            <a:extLst>
              <a:ext uri="{FF2B5EF4-FFF2-40B4-BE49-F238E27FC236}">
                <a16:creationId xmlns:a16="http://schemas.microsoft.com/office/drawing/2014/main" id="{5EDF5D6B-977C-CC0D-46BD-5591D42704EF}"/>
              </a:ext>
            </a:extLst>
          </p:cNvPr>
          <p:cNvSpPr>
            <a:spLocks noGrp="1"/>
          </p:cNvSpPr>
          <p:nvPr>
            <p:ph idx="1"/>
          </p:nvPr>
        </p:nvSpPr>
        <p:spPr/>
        <p:txBody>
          <a:bodyPr/>
          <a:lstStyle/>
          <a:p>
            <a:pPr marL="0" indent="0">
              <a:buNone/>
            </a:pPr>
            <a:endParaRPr lang="pt-PT" dirty="0"/>
          </a:p>
          <a:p>
            <a:pPr marL="0" indent="0">
              <a:buNone/>
            </a:pPr>
            <a:endParaRPr lang="pt-PT" dirty="0"/>
          </a:p>
          <a:p>
            <a:pPr marL="0" indent="0">
              <a:buNone/>
            </a:pPr>
            <a:r>
              <a:rPr lang="en-US" sz="2800" u="sng" dirty="0">
                <a:solidFill>
                  <a:srgbClr val="0563C1"/>
                </a:solidFill>
                <a:effectLst/>
                <a:latin typeface="Calibri" panose="020F0502020204030204" pitchFamily="34" charset="0"/>
                <a:ea typeface="Calibri" panose="020F0502020204030204" pitchFamily="34" charset="0"/>
                <a:hlinkClick r:id="rId2"/>
              </a:rPr>
              <a:t>https://medium.com/@dreamferus/18-interactive-machine-learning-and-data-science-websites-faf52eea8181</a:t>
            </a:r>
            <a:endParaRPr lang="en-US" sz="2800" u="sng" dirty="0">
              <a:solidFill>
                <a:srgbClr val="0563C1"/>
              </a:solidFill>
              <a:effectLst/>
              <a:latin typeface="Calibri" panose="020F0502020204030204" pitchFamily="34" charset="0"/>
              <a:ea typeface="Calibri" panose="020F0502020204030204" pitchFamily="34" charset="0"/>
            </a:endParaRPr>
          </a:p>
          <a:p>
            <a:pPr marL="0" indent="0">
              <a:buNone/>
            </a:pPr>
            <a:endParaRPr lang="en-US" u="sng" dirty="0">
              <a:solidFill>
                <a:srgbClr val="0563C1"/>
              </a:solidFill>
              <a:latin typeface="Calibri" panose="020F0502020204030204" pitchFamily="34" charset="0"/>
              <a:ea typeface="Calibri" panose="020F0502020204030204" pitchFamily="34" charset="0"/>
            </a:endParaRPr>
          </a:p>
          <a:p>
            <a:pPr marL="0" indent="0">
              <a:buNone/>
            </a:pPr>
            <a:r>
              <a:rPr lang="pt-PT">
                <a:latin typeface="Calibri" panose="020F0502020204030204" pitchFamily="34" charset="0"/>
                <a:ea typeface="Calibri" panose="020F0502020204030204" pitchFamily="34" charset="0"/>
              </a:rPr>
              <a:t>See </a:t>
            </a:r>
            <a:r>
              <a:rPr lang="pt-PT">
                <a:latin typeface="Calibri" panose="020F0502020204030204" pitchFamily="34" charset="0"/>
                <a:ea typeface="Calibri" panose="020F0502020204030204" pitchFamily="34" charset="0"/>
                <a:hlinkClick r:id="rId3"/>
              </a:rPr>
              <a:t>http://www.r2d3.us/visual-intro-to-machine-learning-part-1/</a:t>
            </a:r>
            <a:r>
              <a:rPr lang="pt-PT">
                <a:latin typeface="Calibri" panose="020F0502020204030204" pitchFamily="34" charset="0"/>
                <a:ea typeface="Calibri" panose="020F0502020204030204" pitchFamily="34" charset="0"/>
              </a:rPr>
              <a:t> in detail</a:t>
            </a:r>
            <a:endParaRPr lang="pt-PT" sz="2800" dirty="0">
              <a:effectLst/>
              <a:latin typeface="Calibri" panose="020F0502020204030204" pitchFamily="34" charset="0"/>
              <a:ea typeface="Calibri" panose="020F0502020204030204" pitchFamily="34" charset="0"/>
            </a:endParaRPr>
          </a:p>
          <a:p>
            <a:pPr marL="0" indent="0">
              <a:buNone/>
            </a:pPr>
            <a:endParaRPr lang="pt-PT" dirty="0"/>
          </a:p>
        </p:txBody>
      </p:sp>
    </p:spTree>
    <p:extLst>
      <p:ext uri="{BB962C8B-B14F-4D97-AF65-F5344CB8AC3E}">
        <p14:creationId xmlns:p14="http://schemas.microsoft.com/office/powerpoint/2010/main" val="399692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454</Words>
  <Application>Microsoft Office PowerPoint</Application>
  <PresentationFormat>Widescreen</PresentationFormat>
  <Paragraphs>76</Paragraphs>
  <Slides>16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Georgia</vt:lpstr>
      <vt:lpstr>Office Theme</vt:lpstr>
      <vt:lpstr>Machine learning an introduction</vt:lpstr>
      <vt:lpstr>PowerPoint Presentation</vt:lpstr>
      <vt:lpstr>PowerPoint Presentation</vt:lpstr>
      <vt:lpstr>The fundamentals</vt:lpstr>
      <vt:lpstr>The fundamentals</vt:lpstr>
      <vt:lpstr> Machine learning and NOVA environmental engineering students </vt:lpstr>
      <vt:lpstr>Neural networks</vt:lpstr>
      <vt:lpstr>Neural networks</vt:lpstr>
      <vt:lpstr>Neural networks</vt:lpstr>
      <vt:lpstr>PowerPoint Presentation</vt:lpstr>
      <vt:lpstr>PowerPoint Presentation</vt:lpstr>
      <vt:lpstr>Explore Machine Learning fundamentals</vt:lpstr>
      <vt:lpstr>Useful links</vt:lpstr>
      <vt:lpstr>Environmental applications</vt:lpstr>
      <vt:lpstr>Environmental applications</vt:lpstr>
      <vt:lpstr>A review of interactive sites on machine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an introduction</dc:title>
  <dc:creator>Brandkey Digital Lda</dc:creator>
  <cp:lastModifiedBy>António Camara</cp:lastModifiedBy>
  <cp:revision>10</cp:revision>
  <dcterms:created xsi:type="dcterms:W3CDTF">2022-11-21T14:21:51Z</dcterms:created>
  <dcterms:modified xsi:type="dcterms:W3CDTF">2023-11-15T15:29:11Z</dcterms:modified>
</cp:coreProperties>
</file>