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2" r:id="rId3"/>
    <p:sldId id="417" r:id="rId4"/>
    <p:sldId id="390" r:id="rId5"/>
    <p:sldId id="393" r:id="rId6"/>
    <p:sldId id="395" r:id="rId7"/>
    <p:sldId id="394" r:id="rId8"/>
    <p:sldId id="396" r:id="rId9"/>
    <p:sldId id="391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10" r:id="rId23"/>
    <p:sldId id="411" r:id="rId24"/>
    <p:sldId id="412" r:id="rId25"/>
    <p:sldId id="415" r:id="rId26"/>
    <p:sldId id="416" r:id="rId27"/>
    <p:sldId id="413" r:id="rId28"/>
    <p:sldId id="41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3AFA-DEE9-B593-3CCB-A2CEBD595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1C590-A71B-BAB0-2A8C-0210BBCC0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8BB7E-7350-65A8-FD3A-3D032986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CFF43-8FA6-3409-E115-8A4C1CB6F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EB155-44A6-BFFD-60F8-5EF74A31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2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E7B7F-3E86-755D-B340-E9C46FD7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1C52B-98F1-BA8D-023C-14D6C47E4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9E955-6896-6214-DEF6-0DD48C61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DB5E3-2878-76EB-BEBB-0C4768B04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10EFB-4504-89C2-0304-DBE78302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2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23E8-1698-4FD6-D453-4F5EF9F9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01ADC-642D-235D-EF65-02C2A500C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7197A-8DE2-02C8-43A0-A598757B4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C5150-DABC-29A2-1E35-1CACFBBF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ECACB-68AF-87CC-FDE6-3EB19A283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6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CAA5-3A1C-A84C-6AA4-46E95BD7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1C6D3-F043-88BF-EAB2-9B9AF1538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49D84-80F0-C3FF-360D-6F68B92CD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D0242-73C7-0FD9-15F6-76E00C621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2EB30-653B-5AFD-3855-6AB2C2FD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F3DE7-0DC7-09EC-A167-ABA5336D1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4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5EEBE-4DE3-4478-CFB7-E225A383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3D245-D14A-8F3A-FC24-AC267C2F9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7FE90-6BC3-B70B-7D7D-D8B4D4FBF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0875C-541C-CB63-B2D8-1AB5F8B2A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563E0-B788-90D5-B660-1A23AB0DF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94792F-10A8-C3EC-B74C-896A8CEB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FEA74-8CE3-452F-BB8B-1A711E3D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AD999D-7BE1-3906-DA24-C344BDDF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3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80EF-B25E-0903-89C6-B5E99BAA1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303118-DDB9-8AB7-472F-2B07A246D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40639-CB1E-9E04-C33D-1680ADB6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A7024-D770-F83A-1EE5-380B5D10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9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35F19D-F947-2ED8-9CD6-BB93AE9D9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99AA7-F9A9-375D-4CFD-BA64DD5E6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EAC54-DCFB-37E0-0E34-AF88940F9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7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A079-F7E9-EC78-E6A5-19231B04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FD11-D768-B097-3D20-A7D7C81B0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F7A93-43CB-E2AC-ABEB-11E7DC7BD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32358-7DB7-9756-764F-0ADE34E2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7583C-2A0A-C137-1ED7-4048C078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F9628-5ADA-BE61-800E-ABA895E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85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C8032-6069-062C-5574-134BA8F8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7CA3D6-6B89-335F-1CF1-B5B913012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9BDDE-0BD0-F9EC-1F9A-7D48F7CE5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98DDA-0F92-0501-F476-D7ED62A24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B05C5-4027-AAC0-EDDF-CB826EBC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C9F8D-9215-8897-8C94-1E0A53D4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8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B6BD4-784E-17CB-CF3F-3E9D15793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15FD1-97D7-4F8E-3704-E659B7EB1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9EC89-4CEF-212A-DFA1-EC1871B7F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D8467-A6B4-0003-ADAA-BAAC3483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DE441-62F2-E7AB-30FF-2F092881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06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32E8A-5E1C-D58E-C823-808E6BCEFE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1E764-6662-086E-22CB-8C63C4304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AC63E-0CC4-B37E-4871-CC643FA9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F7696-626E-2081-AF7B-F474409F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1CBDC-0325-87E8-2F8B-718F230D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2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C62450-711D-5E0B-8433-D046A5B2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75F83-C969-A083-C004-6301F2E3A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C04BE-2905-DC09-7D06-8B3FCE062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2BBF6-5A9A-441D-8D25-DD0BCF75F1F4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B6B01-D642-4188-6107-1BE8154D0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EAD52-55B2-7268-D3C7-CB502AC08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myexplora.live/2023/11/02/adam-2023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figma.com/hc/en-us/articles/360040314193-Guide-to-prototyping-in-Figma" TargetMode="External"/><Relationship Id="rId2" Type="http://schemas.openxmlformats.org/officeDocument/2006/relationships/hyperlink" Target="https://xmind.app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pp.runwayml.com/signup" TargetMode="External"/><Relationship Id="rId4" Type="http://schemas.openxmlformats.org/officeDocument/2006/relationships/hyperlink" Target="https://www.canva.com/pt_pt/criar/video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atents.google.com/" TargetMode="External"/><Relationship Id="rId3" Type="http://schemas.openxmlformats.org/officeDocument/2006/relationships/hyperlink" Target="http://www.kickstarter.com/" TargetMode="External"/><Relationship Id="rId7" Type="http://schemas.openxmlformats.org/officeDocument/2006/relationships/hyperlink" Target="https://scholar.google.pt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gel.co/" TargetMode="External"/><Relationship Id="rId5" Type="http://schemas.openxmlformats.org/officeDocument/2006/relationships/hyperlink" Target="http://www.crunchbase.com/" TargetMode="External"/><Relationship Id="rId4" Type="http://schemas.openxmlformats.org/officeDocument/2006/relationships/hyperlink" Target="http://www.indiegogo.com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59-018-0499-1" TargetMode="External"/><Relationship Id="rId2" Type="http://schemas.openxmlformats.org/officeDocument/2006/relationships/hyperlink" Target="https://worldoceanreview.com/en/wor-2/fisheries/illegal-fish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9brmv0fgeoo" TargetMode="External"/><Relationship Id="rId4" Type="http://schemas.openxmlformats.org/officeDocument/2006/relationships/hyperlink" Target="https://earth.org/solutions-to-overfishing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brogue.com/2019/07/16/how-to-loan-your-wardrobe/" TargetMode="External"/><Relationship Id="rId2" Type="http://schemas.openxmlformats.org/officeDocument/2006/relationships/hyperlink" Target="https://www.roadrunnerwm.com/blog/textile-waste-environmental-cris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Quw9I40xNVE?si=xkJuoq03bk33TApf" TargetMode="External"/><Relationship Id="rId5" Type="http://schemas.openxmlformats.org/officeDocument/2006/relationships/hyperlink" Target="https://www.microsoft.com/en-us/research/wp-content/uploads/2013/01/azevedo-leshno-supply-and-demand-matching.pdf" TargetMode="External"/><Relationship Id="rId4" Type="http://schemas.openxmlformats.org/officeDocument/2006/relationships/hyperlink" Target="https://begyourpardon.com.au/pages/rules-for-borrowing-clothin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-blades.com/pages/portable-air-quality-monitor-technology#:~:text=The%20i%2DBLADES%20Smartcase%20turns,and%20live%20a%20healthier%20lifestyle" TargetMode="External"/><Relationship Id="rId2" Type="http://schemas.openxmlformats.org/officeDocument/2006/relationships/hyperlink" Target="https://www.nature.com/articles/s41598-020-74524-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reathesafeair.com/best-aqi-apps/" TargetMode="External"/><Relationship Id="rId5" Type="http://schemas.openxmlformats.org/officeDocument/2006/relationships/hyperlink" Target="https://www.youtube.com/watch?v=ucivtO4qNtU" TargetMode="External"/><Relationship Id="rId4" Type="http://schemas.openxmlformats.org/officeDocument/2006/relationships/hyperlink" Target="https://www.ncbi.nlm.nih.gov/pmc/articles/PMC10238623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.com/blog/electricity-apps-to-save-money" TargetMode="External"/><Relationship Id="rId2" Type="http://schemas.openxmlformats.org/officeDocument/2006/relationships/hyperlink" Target="https://www.greenmatch.co.uk/blog/2020/03/how-to-save-energy-at-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articles/future-home-tech-8-energy-saving-solutions-horizon" TargetMode="External"/><Relationship Id="rId5" Type="http://schemas.openxmlformats.org/officeDocument/2006/relationships/hyperlink" Target="https://energysavingtrust.org.uk/advice/saving-water-at-home/" TargetMode="External"/><Relationship Id="rId4" Type="http://schemas.openxmlformats.org/officeDocument/2006/relationships/hyperlink" Target="https://www.housebeautiful.com/uk/renovate/finance/a32218045/utility-bill-apps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business.com/daily-news/new-solar-vehicle-wrap-that-powers-batteries-will-debut-at-smart-automotive-surfaces-show-in-novi/" TargetMode="External"/><Relationship Id="rId2" Type="http://schemas.openxmlformats.org/officeDocument/2006/relationships/hyperlink" Target="https://en.wikipedia.org/wiki/Solar_ca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jhguH8Z2Dlw?si=_wkSeBhi9nwvABBP" TargetMode="External"/><Relationship Id="rId5" Type="http://schemas.openxmlformats.org/officeDocument/2006/relationships/hyperlink" Target="https://observer.com/2022/07/sono-motors-unveil-solar-electric-vehicle-sion/" TargetMode="External"/><Relationship Id="rId4" Type="http://schemas.openxmlformats.org/officeDocument/2006/relationships/hyperlink" Target="https://www.forbes.com/sites/scottsnowden/2020/07/22/thin-film-solar-car-cover-can-recharge-your-electric-car-while-its-parked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n.unl.pt/bitstream/10362/94399/1/TGEO0235.pdf" TargetMode="External"/><Relationship Id="rId7" Type="http://schemas.openxmlformats.org/officeDocument/2006/relationships/hyperlink" Target="https://www.youtube.com/watch?v=hYxBe84D-34" TargetMode="External"/><Relationship Id="rId2" Type="http://schemas.openxmlformats.org/officeDocument/2006/relationships/hyperlink" Target="https://www.globalcitizen.org/en/content/why-smallholder-farmers-need-fund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cadier.medium.com/the-next-ecommerce-revolution-agribusiness-marketplaces-ed875245431a" TargetMode="External"/><Relationship Id="rId5" Type="http://schemas.openxmlformats.org/officeDocument/2006/relationships/hyperlink" Target="https://www.sciencedirect.com/science/article/abs/pii/S0308521X18300428" TargetMode="External"/><Relationship Id="rId4" Type="http://schemas.openxmlformats.org/officeDocument/2006/relationships/hyperlink" Target="https://www.tandfonline.com/doi/abs/10.1080/01431160802395235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itive.news/environment/food/food-sustainability-a-traffic-light-rating-system-will-soon-let-you-know/" TargetMode="External"/><Relationship Id="rId2" Type="http://schemas.openxmlformats.org/officeDocument/2006/relationships/hyperlink" Target="https://environment.ec.europa.eu/topics/circular-economy/eu-ecolabel-home_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news.com/green/2021/06/22/10-of-europe-s-food-waste-could-be-avoided-with-better-labelling" TargetMode="External"/><Relationship Id="rId4" Type="http://schemas.openxmlformats.org/officeDocument/2006/relationships/hyperlink" Target="https://www.bbcgoodfood.com/howto/guide/a-guide-to-green-and-ethical-labels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.com/blog/electricity-apps-to-save-money" TargetMode="External"/><Relationship Id="rId2" Type="http://schemas.openxmlformats.org/officeDocument/2006/relationships/hyperlink" Target="https://www.greenmatch.co.uk/blog/2020/03/how-to-save-energy-at-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articles/future-home-tech-8-energy-saving-solutions-horizon" TargetMode="External"/><Relationship Id="rId5" Type="http://schemas.openxmlformats.org/officeDocument/2006/relationships/hyperlink" Target="https://energysavingtrust.org.uk/advice/saving-water-at-home/" TargetMode="External"/><Relationship Id="rId4" Type="http://schemas.openxmlformats.org/officeDocument/2006/relationships/hyperlink" Target="https://www.housebeautiful.com/uk/renovate/finance/a32218045/utility-bill-apps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itive.news/environment/food/food-sustainability-a-traffic-light-rating-system-will-soon-let-you-know/" TargetMode="External"/><Relationship Id="rId2" Type="http://schemas.openxmlformats.org/officeDocument/2006/relationships/hyperlink" Target="https://environment.ec.europa.eu/topics/circular-economy/eu-ecolabel-home_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news.com/green/2021/06/22/10-of-europe-s-food-waste-could-be-avoided-with-better-labelling" TargetMode="External"/><Relationship Id="rId4" Type="http://schemas.openxmlformats.org/officeDocument/2006/relationships/hyperlink" Target="https://www.bbcgoodfood.com/howto/guide/a-guide-to-green-and-ethical-labels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efusa.org/story/environmental-education/apps-environmental-education-and-outdoor-activity" TargetMode="External"/><Relationship Id="rId2" Type="http://schemas.openxmlformats.org/officeDocument/2006/relationships/hyperlink" Target="https://www.epa.gov/education/what-environmental-educ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8j5L1Cdq4Q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arth-and-planetary-sciences/coastal-pollution" TargetMode="External"/><Relationship Id="rId2" Type="http://schemas.openxmlformats.org/officeDocument/2006/relationships/hyperlink" Target="https://www.nrdc.org/stories/beach-pollution-101#what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jects.leitat.org/home/sailing-for-science-around-the-world-with-next-gen-sensors-for-marine-monitoring/" TargetMode="External"/><Relationship Id="rId5" Type="http://schemas.openxmlformats.org/officeDocument/2006/relationships/hyperlink" Target="https://ui.adsabs.harvard.edu/abs/2020EGUGA..22.1946P/abstract" TargetMode="External"/><Relationship Id="rId4" Type="http://schemas.openxmlformats.org/officeDocument/2006/relationships/hyperlink" Target="https://oceanservice.noaa.gov/observations/monitoring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41B92-B404-86BE-CB85-DB6A741AE5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Projetos</a:t>
            </a:r>
            <a:r>
              <a:rPr lang="en-US" dirty="0"/>
              <a:t> </a:t>
            </a:r>
            <a:r>
              <a:rPr lang="en-US" dirty="0" err="1"/>
              <a:t>ADAm</a:t>
            </a:r>
            <a:r>
              <a:rPr lang="en-US" dirty="0"/>
              <a:t>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D025BB-F127-49CC-E7EF-C72B6D762C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https://myexplora.live/2023/11/02/adam-2023/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682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71D9-A2FA-4B8D-171C-50C5F96E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+mn-lt"/>
              </a:rPr>
              <a:t>Desenvolvimento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inicial</a:t>
            </a:r>
            <a:r>
              <a:rPr lang="en-US" sz="4000" dirty="0">
                <a:latin typeface="+mn-lt"/>
              </a:rPr>
              <a:t> dos </a:t>
            </a:r>
            <a:r>
              <a:rPr lang="en-US" sz="4000" dirty="0" err="1">
                <a:latin typeface="+mn-lt"/>
              </a:rPr>
              <a:t>projetos</a:t>
            </a:r>
            <a:r>
              <a:rPr lang="en-US" sz="4000" dirty="0">
                <a:latin typeface="+mn-lt"/>
              </a:rPr>
              <a:t>- </a:t>
            </a:r>
            <a:r>
              <a:rPr lang="en-US" sz="4000" dirty="0" err="1">
                <a:latin typeface="+mn-lt"/>
              </a:rPr>
              <a:t>ideias</a:t>
            </a:r>
            <a:r>
              <a:rPr lang="en-US" sz="4000" dirty="0">
                <a:latin typeface="+mn-lt"/>
              </a:rPr>
              <a:t>, </a:t>
            </a:r>
            <a:r>
              <a:rPr lang="en-US" sz="4000" dirty="0" err="1">
                <a:latin typeface="+mn-lt"/>
              </a:rPr>
              <a:t>protótipo</a:t>
            </a:r>
            <a:r>
              <a:rPr lang="en-US" sz="4000" dirty="0">
                <a:latin typeface="+mn-lt"/>
              </a:rPr>
              <a:t> e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711CD-A9FF-8C87-6B14-B32B9D022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Mapeando</a:t>
            </a:r>
            <a:r>
              <a:rPr lang="en-US" dirty="0"/>
              <a:t> as </a:t>
            </a:r>
            <a:r>
              <a:rPr lang="en-US" dirty="0" err="1"/>
              <a:t>ideias</a:t>
            </a:r>
            <a:endParaRPr lang="en-US" dirty="0"/>
          </a:p>
          <a:p>
            <a:pPr marL="457200" lvl="1" indent="0">
              <a:buNone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https://xmind.app/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lvl="1" indent="0">
              <a:buNone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primeiro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protótipo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https://www.figma.com/education/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https://help.figma.com/hc/en-us/articles/360040314193-Guide-to-prototyping-in-Figma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primeiro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video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Usar Chat GPT, Bing AI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equivalente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 script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https://www.canva.com/pt_pt/criar/videos/</a:t>
            </a: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lang="en-US" sz="20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https://leonardo.ai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(usar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versão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gratuita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https://app.runwayml.com/signup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(usar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versão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gratuita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145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1779-E0E8-74E8-46F0-D1A08112A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Desenvolvimento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dos </a:t>
            </a:r>
            <a:r>
              <a:rPr lang="en-US" dirty="0" err="1"/>
              <a:t>projetos</a:t>
            </a:r>
            <a:r>
              <a:rPr lang="en-US" dirty="0"/>
              <a:t> (slide deck </a:t>
            </a:r>
            <a:r>
              <a:rPr lang="en-US" dirty="0" err="1"/>
              <a:t>ou</a:t>
            </a:r>
            <a:r>
              <a:rPr lang="en-US" dirty="0"/>
              <a:t> video)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27112-C618-A93C-1C32-95F7A059C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err="1"/>
              <a:t>Apresentação</a:t>
            </a:r>
            <a:r>
              <a:rPr lang="en-US" dirty="0"/>
              <a:t> do </a:t>
            </a:r>
            <a:r>
              <a:rPr lang="en-US" dirty="0" err="1"/>
              <a:t>problema</a:t>
            </a:r>
            <a:r>
              <a:rPr lang="en-US" dirty="0"/>
              <a:t> 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relevância</a:t>
            </a:r>
            <a:r>
              <a:rPr lang="en-US" dirty="0"/>
              <a:t> (usar </a:t>
            </a:r>
            <a:r>
              <a:rPr lang="en-US" dirty="0" err="1"/>
              <a:t>MindMap</a:t>
            </a:r>
            <a:r>
              <a:rPr lang="en-US" dirty="0"/>
              <a:t> para </a:t>
            </a:r>
            <a:r>
              <a:rPr lang="en-US" dirty="0" err="1"/>
              <a:t>ilustração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err="1"/>
              <a:t>Apresentação</a:t>
            </a:r>
            <a:r>
              <a:rPr lang="en-US" dirty="0"/>
              <a:t> da </a:t>
            </a:r>
            <a:r>
              <a:rPr lang="en-US" dirty="0" err="1"/>
              <a:t>solução</a:t>
            </a:r>
            <a:r>
              <a:rPr lang="en-US" dirty="0"/>
              <a:t> </a:t>
            </a:r>
            <a:r>
              <a:rPr lang="en-US" dirty="0" err="1"/>
              <a:t>proposta</a:t>
            </a:r>
            <a:r>
              <a:rPr lang="en-US" dirty="0"/>
              <a:t> (usar Figma para </a:t>
            </a:r>
            <a:r>
              <a:rPr lang="en-US" dirty="0" err="1"/>
              <a:t>ilustração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Breve </a:t>
            </a:r>
            <a:r>
              <a:rPr lang="en-US" dirty="0" err="1"/>
              <a:t>análise</a:t>
            </a:r>
            <a:r>
              <a:rPr lang="en-US" dirty="0"/>
              <a:t> da </a:t>
            </a:r>
            <a:r>
              <a:rPr lang="en-US" dirty="0" err="1"/>
              <a:t>competição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err="1"/>
              <a:t>Próximos</a:t>
            </a:r>
            <a:r>
              <a:rPr lang="en-US" dirty="0"/>
              <a:t> </a:t>
            </a:r>
            <a:r>
              <a:rPr lang="en-US" dirty="0" err="1"/>
              <a:t>passos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61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719C69-DA57-C939-92BE-0E8536505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Dimensão do problema e análise de competidores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EB2B574A-28D3-4FE9-82E6-ADB35BA8E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690688"/>
            <a:ext cx="11237844" cy="5167312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Análise genérica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		Google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www.google.com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pt-PT" alt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Startups</a:t>
            </a: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e produtos financiados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		Kickstarter/Indiegogo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www.kickstarter.com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www.indiegogo.com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Crunch Base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www.crunchbase.com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Angel List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https://angel.co/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pt-PT" altLang="pt-P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 intelectual existente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		Google Scholar (“prior art”)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https://scholar.google.pt/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Google Patents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https://patents.google.com/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2F459B-928F-4797-956B-5C1E1976F21C}"/>
              </a:ext>
            </a:extLst>
          </p:cNvPr>
          <p:cNvSpPr/>
          <p:nvPr/>
        </p:nvSpPr>
        <p:spPr>
          <a:xfrm>
            <a:off x="9912350" y="6237288"/>
            <a:ext cx="1728788" cy="42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984BD-76E2-4A71-A136-7F0ADAEE562A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Book"/>
                <a:ea typeface="+mn-ea"/>
                <a:cs typeface="+mn-cs"/>
              </a:rPr>
              <a:t>17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40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B0A3-0014-EA39-33E6-7F7CBA4A9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 Trace Monitoring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BD9FE4-D3F7-8E9E-1A9D-62A062E59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25" y="1804200"/>
            <a:ext cx="9998460" cy="43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4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C5F9-0E3D-1C2F-F800-772716B5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 Trace Monitoring (2)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20F4-480B-3B76-10D2-EA5005B8B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https://worldoceanreview.com/en/wor-2/fisheries/illegal-fishing/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https://www.nature.com/articles/s41559-018-0499-1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https://earth.org/solutions-to-overfishing/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https://www.youtube.com/watch?v=9brmv0fgeoo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2592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5E8A-2EAA-53EC-F41F-86A0FF50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AWear</a:t>
            </a:r>
            <a:r>
              <a:rPr lang="en-US" sz="4000" dirty="0"/>
              <a:t>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1B1656-9F80-307F-1A1B-F9AA2CFD7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673" y="2000250"/>
            <a:ext cx="8886402" cy="366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7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AWear</a:t>
            </a:r>
            <a:r>
              <a:rPr lang="en-US" sz="4000" dirty="0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https://www.roadrunnerwm.com/blog/textile-waste-environmental-crisis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https://enbrogue.com/2019/07/16/how-to-loan-your-wardrobe/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https://begyourpardon.com.au/pages/rules-for-borrowing-clothing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https://www.microsoft.com/en-us/research/wp-content/uploads/2013/01/azevedo-leshno-supply-and-demand-matching.pdf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>
                <a:hlinkClick r:id="rId6"/>
              </a:rPr>
              <a:t>https://youtu.be/Quw9I40xNVE?si=xkJuoq03bk33TApf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8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3E99-C358-2855-9FA1-7E3EE53A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Air Counter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C76B54-9C85-E24F-D571-3C39A2129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4977" y="1690688"/>
            <a:ext cx="9022045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5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E3DBB-225D-8EE7-8705-E358A772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Air Counter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AB58E-E106-174B-9277-E1BDD7DF0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https://www.nature.com/articles/s41598-020-74524-9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https://i-blades.com/pages/portable-air-quality-monitor-technology#:~:text=The%20i%2DBLADES%20Smartcase%20turns,and%20live%20a%20healthier%20lifestyle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https://www.ncbi.nlm.nih.gov/pmc/articles/PMC10238623/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https://www.youtube.com/watch?v=ucivtO4qNtU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6"/>
              </a:rPr>
              <a:t>https://breathesafeair.com/best-aqi-apps/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908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209E-6639-3CD9-5D57-8E326B96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Connect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6E4AA5-9814-9C5C-8353-C3445753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674" y="2162176"/>
            <a:ext cx="8883312" cy="3428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45F419-F1AF-28E7-43D1-9E19E4C0E64A}"/>
              </a:ext>
            </a:extLst>
          </p:cNvPr>
          <p:cNvSpPr txBox="1"/>
          <p:nvPr/>
        </p:nvSpPr>
        <p:spPr>
          <a:xfrm>
            <a:off x="1399674" y="6162675"/>
            <a:ext cx="755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com </a:t>
            </a:r>
            <a:r>
              <a:rPr lang="en-US" dirty="0" err="1"/>
              <a:t>MyGreen</a:t>
            </a:r>
            <a:r>
              <a:rPr lang="en-US" dirty="0"/>
              <a:t> Home o </a:t>
            </a:r>
            <a:r>
              <a:rPr lang="en-US" dirty="0" err="1"/>
              <a:t>foco</a:t>
            </a:r>
            <a:r>
              <a:rPr lang="en-US" dirty="0"/>
              <a:t> do </a:t>
            </a:r>
            <a:r>
              <a:rPr lang="en-US" dirty="0" err="1"/>
              <a:t>projeto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2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Connect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https://www.greenmatch.co.uk/blog/2020/03/how-to-save-energy-at-home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https://www.hippo.com/blog/electricity-apps-to-save-money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https://www.housebeautiful.com/uk/renovate/finance/a32218045/utility-bill-apps/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https://energysavingtrust.org.uk/advice/saving-water-at-home/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6"/>
              </a:rPr>
              <a:t>https://www.energy.gov/articles/future-home-tech-8-energy-saving-solutions-horizon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26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5C3B-011B-A989-B48D-2D8DDEAE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Parkenergy</a:t>
            </a:r>
            <a:r>
              <a:rPr lang="en-US" sz="4000" dirty="0"/>
              <a:t>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C477B4-2BAD-811A-DB13-BE5823C6C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2332" y="2224469"/>
            <a:ext cx="9427335" cy="3161763"/>
          </a:xfrm>
        </p:spPr>
      </p:pic>
    </p:spTree>
    <p:extLst>
      <p:ext uri="{BB962C8B-B14F-4D97-AF65-F5344CB8AC3E}">
        <p14:creationId xmlns:p14="http://schemas.microsoft.com/office/powerpoint/2010/main" val="3862430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Parkenergy</a:t>
            </a:r>
            <a:r>
              <a:rPr lang="en-US" sz="4000" dirty="0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https://en.wikipedia.org/wiki/Solar_car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https://www.dbusiness.com/daily-news/new-solar-vehicle-wrap-that-powers-batteries-will-debut-at-smart-automotive-surfaces-show-in-novi/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https://www.forbes.com/sites/scottsnowden/2020/07/22/thin-film-solar-car-cover-can-recharge-your-electric-car-while-its-parked/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5"/>
              </a:rPr>
              <a:t>https://observer.com/2022/07/sono-motors-unveil-solar-electric-vehicle-sion/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6"/>
              </a:rPr>
              <a:t>https://youtu.be/jhguH8Z2Dlw?si=_wkSeBhi9nwvABBP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94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5812-814E-5699-DF27-A1BA9713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AgroExpress</a:t>
            </a:r>
            <a:r>
              <a:rPr lang="en-US" sz="4000" dirty="0"/>
              <a:t> (1)</a:t>
            </a:r>
          </a:p>
        </p:txBody>
      </p:sp>
      <p:pic>
        <p:nvPicPr>
          <p:cNvPr id="5" name="Content Placeholder 4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6CBA6821-4199-A0D3-4572-932562CA9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083" y="1825625"/>
            <a:ext cx="8305834" cy="4351338"/>
          </a:xfrm>
        </p:spPr>
      </p:pic>
    </p:spTree>
    <p:extLst>
      <p:ext uri="{BB962C8B-B14F-4D97-AF65-F5344CB8AC3E}">
        <p14:creationId xmlns:p14="http://schemas.microsoft.com/office/powerpoint/2010/main" val="2587862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Agro</a:t>
            </a:r>
            <a:r>
              <a:rPr lang="en-US" sz="4000" dirty="0"/>
              <a:t> Express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Relevância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https://www.globalcitizen.org/en/content/why-smallholder-farmers-need-funding/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Soluções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1050"/>
              </a:spcBef>
              <a:spcAft>
                <a:spcPts val="1050"/>
              </a:spcAft>
              <a:buNone/>
            </a:pPr>
            <a:r>
              <a:rPr lang="en-US" sz="3200" u="sng" kern="0" dirty="0">
                <a:solidFill>
                  <a:srgbClr val="0087B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Land Suitability Analysis to Assess the Potential of Public Open Spaces for Urban Agriculture Activities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1050"/>
              </a:spcBef>
              <a:spcAft>
                <a:spcPts val="1050"/>
              </a:spcAft>
              <a:buNone/>
            </a:pPr>
            <a:r>
              <a:rPr lang="en-US" sz="3200" u="sng" kern="0" dirty="0">
                <a:solidFill>
                  <a:srgbClr val="0087B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Assessment of land suitability potentials for agriculture using a remote sensing and GIS based approach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1050"/>
              </a:spcBef>
              <a:spcAft>
                <a:spcPts val="1050"/>
              </a:spcAft>
              <a:buNone/>
            </a:pPr>
            <a:r>
              <a:rPr lang="en-US" sz="3200" u="sng" kern="0" dirty="0">
                <a:solidFill>
                  <a:srgbClr val="0087B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Agricultural land suitability analysis: State-of-the-art and outlooks for integration of climate change analysis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200" u="sng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/>
              </a:rPr>
              <a:t>https://arcadier.medium.com/the-next-ecommerce-revolution-agribusiness-marketplaces-ed875245431a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Videos</a:t>
            </a:r>
          </a:p>
          <a:p>
            <a:pPr marL="457200" lvl="1" indent="0"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https://www.youtube.com/watch?v=hYxBe84D-34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17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0E7A-7E2E-4624-96C5-09F08A2D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Scale (1)</a:t>
            </a:r>
          </a:p>
        </p:txBody>
      </p:sp>
      <p:pic>
        <p:nvPicPr>
          <p:cNvPr id="5" name="Content Placeholder 4" descr="A diagram of a company&#10;&#10;Description automatically generated">
            <a:extLst>
              <a:ext uri="{FF2B5EF4-FFF2-40B4-BE49-F238E27FC236}">
                <a16:creationId xmlns:a16="http://schemas.microsoft.com/office/drawing/2014/main" id="{79872139-8CCC-8136-BF86-5BC6D3CD6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1483135"/>
            <a:ext cx="10515600" cy="416001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9AB78F-195F-AAB9-4BB7-CA648B92792A}"/>
              </a:ext>
            </a:extLst>
          </p:cNvPr>
          <p:cNvSpPr txBox="1"/>
          <p:nvPr/>
        </p:nvSpPr>
        <p:spPr>
          <a:xfrm>
            <a:off x="2714625" y="6181725"/>
            <a:ext cx="672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</a:t>
            </a:r>
            <a:r>
              <a:rPr lang="en-US" dirty="0" err="1"/>
              <a:t>foco</a:t>
            </a:r>
            <a:r>
              <a:rPr lang="en-US" dirty="0"/>
              <a:t> com Green Label</a:t>
            </a:r>
          </a:p>
        </p:txBody>
      </p:sp>
    </p:spTree>
    <p:extLst>
      <p:ext uri="{BB962C8B-B14F-4D97-AF65-F5344CB8AC3E}">
        <p14:creationId xmlns:p14="http://schemas.microsoft.com/office/powerpoint/2010/main" val="1489984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42F9-6833-FE41-066D-B440FE6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Scale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30C2-813D-32FF-9D5E-B5DBA00A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Relevância</a:t>
            </a:r>
            <a:r>
              <a:rPr lang="en-US" sz="2400" dirty="0"/>
              <a:t> do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https://environment.ec.europa.eu/topics/circular-economy/eu-ecolabel-home_en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err="1"/>
              <a:t>Soluções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https://www.positive.news/environment/food/food-sustainability-a-traffic-light-rating-system-will-soon-let-you-know/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https://www.bbcgoodfood.com/howto/guide/a-guide-to-green-and-ethical-labels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5"/>
              </a:rPr>
              <a:t>https://www.euronews.com/green/2021/06/22/10-of-europe-s-food-waste-could-be-avoided-with-better-labelling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4136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16478-F5E6-5BF4-C023-1FA2738A9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MyGreenHome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1BBBE0-B5F3-D868-A426-04215CD21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059" y="2040485"/>
            <a:ext cx="9581882" cy="392161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05278D-E7B9-CB4D-115E-36C53938425D}"/>
              </a:ext>
            </a:extLst>
          </p:cNvPr>
          <p:cNvSpPr txBox="1"/>
          <p:nvPr/>
        </p:nvSpPr>
        <p:spPr>
          <a:xfrm>
            <a:off x="1676400" y="631507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com Green Connect o </a:t>
            </a:r>
            <a:r>
              <a:rPr lang="en-US" dirty="0" err="1"/>
              <a:t>foco</a:t>
            </a:r>
            <a:r>
              <a:rPr lang="en-US" dirty="0"/>
              <a:t> do </a:t>
            </a:r>
            <a:r>
              <a:rPr lang="en-US" dirty="0" err="1"/>
              <a:t>projeto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18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My Green Home(2)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https://www.greenmatch.co.uk/blog/2020/03/how-to-save-energy-at-home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https://www.hippo.com/blog/electricity-apps-to-save-money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https://www.housebeautiful.com/uk/renovate/finance/a32218045/utility-bill-apps/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https://energysavingtrust.org.uk/advice/saving-water-at-home/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6"/>
              </a:rPr>
              <a:t>https://www.energy.gov/articles/future-home-tech-8-energy-saving-solutions-horizon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911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9D419-B50F-AEAE-F117-0CE1AA43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Label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706DDA-C867-9957-6015-D9F8ECE03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9925" y="1784382"/>
            <a:ext cx="4867275" cy="44995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F37E8-64D9-AA9E-2D2D-25B31147BC41}"/>
              </a:ext>
            </a:extLst>
          </p:cNvPr>
          <p:cNvSpPr txBox="1"/>
          <p:nvPr/>
        </p:nvSpPr>
        <p:spPr>
          <a:xfrm>
            <a:off x="8458200" y="3867150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</a:t>
            </a:r>
            <a:r>
              <a:rPr lang="en-US" dirty="0" err="1"/>
              <a:t>foco</a:t>
            </a:r>
            <a:r>
              <a:rPr lang="en-US" dirty="0"/>
              <a:t> com Green Scale</a:t>
            </a:r>
          </a:p>
        </p:txBody>
      </p:sp>
    </p:spTree>
    <p:extLst>
      <p:ext uri="{BB962C8B-B14F-4D97-AF65-F5344CB8AC3E}">
        <p14:creationId xmlns:p14="http://schemas.microsoft.com/office/powerpoint/2010/main" val="3776958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42F9-6833-FE41-066D-B440FE6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Label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30C2-813D-32FF-9D5E-B5DBA00A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Relevância</a:t>
            </a:r>
            <a:r>
              <a:rPr lang="en-US" sz="2400" dirty="0"/>
              <a:t> do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https://environment.ec.europa.eu/topics/circular-economy/eu-ecolabel-home_en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err="1"/>
              <a:t>Soluções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https://www.positive.news/environment/food/food-sustainability-a-traffic-light-rating-system-will-soon-let-you-know/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https://www.bbcgoodfood.com/howto/guide/a-guide-to-green-and-ethical-labels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5"/>
              </a:rPr>
              <a:t>https://www.euronews.com/green/2021/06/22/10-of-europe-s-food-waste-could-be-avoided-with-better-labelling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0505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C1FD0-360F-C958-B2F4-DC0E8A3BD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Edu-Nature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52EB8F-24AD-2724-F266-96DF087D4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242" y="2120978"/>
            <a:ext cx="9195515" cy="3760631"/>
          </a:xfrm>
        </p:spPr>
      </p:pic>
    </p:spTree>
    <p:extLst>
      <p:ext uri="{BB962C8B-B14F-4D97-AF65-F5344CB8AC3E}">
        <p14:creationId xmlns:p14="http://schemas.microsoft.com/office/powerpoint/2010/main" val="3828577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777A-45BB-D321-D8A3-C4607C9AE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 Nature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4BD5-B01F-0611-5941-216FBF897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/>
              <a:t>Relevância</a:t>
            </a:r>
            <a:r>
              <a:rPr lang="en-US" sz="2400" dirty="0"/>
              <a:t> do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https://www.epa.gov/education/what-environmental-education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err="1"/>
              <a:t>Soluções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https://www.neefusa.org/story/environmental-education/apps-environmental-education-and-outdoor-activity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https://www.youtube.com/watch?v=i8j5L1Cdq4Q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3167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E424-2455-B7FF-B9B6-E493EB94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TCAM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BAB234-97E7-2E72-ED00-E129D150B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1326" y="1825625"/>
            <a:ext cx="8609348" cy="4351338"/>
          </a:xfrm>
        </p:spPr>
      </p:pic>
    </p:spTree>
    <p:extLst>
      <p:ext uri="{BB962C8B-B14F-4D97-AF65-F5344CB8AC3E}">
        <p14:creationId xmlns:p14="http://schemas.microsoft.com/office/powerpoint/2010/main" val="3057825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777A-45BB-D321-D8A3-C4607C9AE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TCAM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4BD5-B01F-0611-5941-216FBF897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/>
              <a:t>Relevância</a:t>
            </a:r>
            <a:r>
              <a:rPr lang="en-US" sz="2400" dirty="0"/>
              <a:t> do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https://www.nrdc.org/stories/beach-pollution-101#whatis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https://www.sciencedirect.com/topics/earth-and-planetary-sciences/coastal-pollution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err="1"/>
              <a:t>Soluções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https://oceanservice.noaa.gov/observations/monitoring/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hlinkClick r:id="rId5"/>
              </a:rPr>
              <a:t>https://ui.adsabs.harvard.edu/abs/2020EGUGA..22.1946P/abstract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Videos</a:t>
            </a:r>
          </a:p>
          <a:p>
            <a:pPr marL="0" indent="0">
              <a:buNone/>
            </a:pPr>
            <a:r>
              <a:rPr lang="en-US" sz="2400">
                <a:hlinkClick r:id="rId6"/>
              </a:rPr>
              <a:t>https://projects.leitat.org/home/sailing-for-science-around-the-world-with-next-gen-sensors-for-marine-monitoring/</a:t>
            </a:r>
            <a:r>
              <a:rPr lang="en-US" sz="240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8364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202D-0E67-12E8-EE6B-32F46149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ídeo sem título ‐ Feito com o Clipchamp (2) (3)">
            <a:hlinkClick r:id="" action="ppaction://media"/>
            <a:extLst>
              <a:ext uri="{FF2B5EF4-FFF2-40B4-BE49-F238E27FC236}">
                <a16:creationId xmlns:a16="http://schemas.microsoft.com/office/drawing/2014/main" id="{0C5B180C-6951-5016-7C8D-6DD0D00FAA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9175" y="1349375"/>
            <a:ext cx="10153650" cy="4351338"/>
          </a:xfrm>
        </p:spPr>
      </p:pic>
    </p:spTree>
    <p:extLst>
      <p:ext uri="{BB962C8B-B14F-4D97-AF65-F5344CB8AC3E}">
        <p14:creationId xmlns:p14="http://schemas.microsoft.com/office/powerpoint/2010/main" val="423458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DA70B-21C4-D066-3EF7-362FD72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 plume">
            <a:hlinkClick r:id="" action="ppaction://media"/>
            <a:extLst>
              <a:ext uri="{FF2B5EF4-FFF2-40B4-BE49-F238E27FC236}">
                <a16:creationId xmlns:a16="http://schemas.microsoft.com/office/drawing/2014/main" id="{24595DAE-B4F1-A769-52E3-DC2815CED71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54" y="66674"/>
            <a:ext cx="12073740" cy="6791325"/>
          </a:xfrm>
        </p:spPr>
      </p:pic>
    </p:spTree>
    <p:extLst>
      <p:ext uri="{BB962C8B-B14F-4D97-AF65-F5344CB8AC3E}">
        <p14:creationId xmlns:p14="http://schemas.microsoft.com/office/powerpoint/2010/main" val="10555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1113</Words>
  <Application>Microsoft Office PowerPoint</Application>
  <PresentationFormat>Widescreen</PresentationFormat>
  <Paragraphs>170</Paragraphs>
  <Slides>28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FuturaPT-Book</vt:lpstr>
      <vt:lpstr>Roboto</vt:lpstr>
      <vt:lpstr>Office Theme</vt:lpstr>
      <vt:lpstr>Projetos ADAm 2023</vt:lpstr>
      <vt:lpstr>Desenvolvimento inicial dos projetos- ideias, protótipo e video</vt:lpstr>
      <vt:lpstr>Desenvolvimento inicial dos projetos (slide deck ou video)</vt:lpstr>
      <vt:lpstr>Dimensão do problema e análise de competidores</vt:lpstr>
      <vt:lpstr>Blue Trace Monitoring (1)</vt:lpstr>
      <vt:lpstr>Blue Trace Monitoring (2)</vt:lpstr>
      <vt:lpstr>AWear (1)</vt:lpstr>
      <vt:lpstr>AWear (2)</vt:lpstr>
      <vt:lpstr>Air Counter (1)</vt:lpstr>
      <vt:lpstr>Air Counter (2)</vt:lpstr>
      <vt:lpstr>Green Connect (1)</vt:lpstr>
      <vt:lpstr>Green Connect (2)</vt:lpstr>
      <vt:lpstr>Parkenergy (1)</vt:lpstr>
      <vt:lpstr>Parkenergy (2)</vt:lpstr>
      <vt:lpstr>AgroExpress (1)</vt:lpstr>
      <vt:lpstr>Agro Express (2)</vt:lpstr>
      <vt:lpstr>Green Scale (1)</vt:lpstr>
      <vt:lpstr>Green Scale (2)</vt:lpstr>
      <vt:lpstr>MyGreenHome</vt:lpstr>
      <vt:lpstr>My Green Home(2)</vt:lpstr>
      <vt:lpstr>Green Label (1)</vt:lpstr>
      <vt:lpstr>Green Label (2)</vt:lpstr>
      <vt:lpstr>Edu-Nature (1)</vt:lpstr>
      <vt:lpstr>Edu Nature (2)</vt:lpstr>
      <vt:lpstr>TCAM (1)</vt:lpstr>
      <vt:lpstr>TCAM (2)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Projetos ADAm</dc:title>
  <dc:creator>António Camara</dc:creator>
  <cp:lastModifiedBy>António Camara</cp:lastModifiedBy>
  <cp:revision>11</cp:revision>
  <dcterms:created xsi:type="dcterms:W3CDTF">2023-11-19T16:14:39Z</dcterms:created>
  <dcterms:modified xsi:type="dcterms:W3CDTF">2023-11-26T19:04:16Z</dcterms:modified>
</cp:coreProperties>
</file>