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305" r:id="rId3"/>
    <p:sldId id="257" r:id="rId4"/>
    <p:sldId id="299" r:id="rId5"/>
    <p:sldId id="302" r:id="rId6"/>
    <p:sldId id="271" r:id="rId7"/>
    <p:sldId id="298" r:id="rId8"/>
    <p:sldId id="275" r:id="rId9"/>
    <p:sldId id="309" r:id="rId10"/>
    <p:sldId id="276" r:id="rId11"/>
    <p:sldId id="268" r:id="rId12"/>
    <p:sldId id="291" r:id="rId13"/>
    <p:sldId id="307" r:id="rId14"/>
    <p:sldId id="292" r:id="rId15"/>
    <p:sldId id="304" r:id="rId16"/>
    <p:sldId id="295" r:id="rId17"/>
    <p:sldId id="296" r:id="rId18"/>
    <p:sldId id="269" r:id="rId19"/>
    <p:sldId id="287" r:id="rId20"/>
    <p:sldId id="303" r:id="rId21"/>
    <p:sldId id="308" r:id="rId22"/>
    <p:sldId id="278" r:id="rId23"/>
    <p:sldId id="280" r:id="rId24"/>
    <p:sldId id="283" r:id="rId25"/>
    <p:sldId id="301" r:id="rId26"/>
    <p:sldId id="320" r:id="rId27"/>
    <p:sldId id="315" r:id="rId28"/>
    <p:sldId id="316" r:id="rId29"/>
    <p:sldId id="319" r:id="rId30"/>
    <p:sldId id="318" r:id="rId31"/>
    <p:sldId id="311" r:id="rId32"/>
    <p:sldId id="312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F8C58-D888-94FB-8F9C-E2F52BCB7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07FFD4-C1E7-F001-9915-EA5886832C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AF7A0-B864-4F43-AFC1-3C567ACBE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C21CE-5A5D-4345-86FD-EFE24D34B9D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FA38C-460A-4B35-D56E-32243A406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88F4C-5AF4-DA22-0CBC-92CC25BB3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5402-C35D-4A05-9018-BB86DA761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713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418A8-969C-E757-34A8-DA297F007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2F8E6-9583-0C65-FFD8-D17E6FBD9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02E12-C9ED-0D64-5FD1-F05C3778E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C21CE-5A5D-4345-86FD-EFE24D34B9D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EEA0C-A60B-2566-1996-0B43865BD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7CFE81-AABD-5F51-C4D9-DF0B9E185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5402-C35D-4A05-9018-BB86DA761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022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A8173-91DD-91A7-CC5C-7C082A508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AFF08-7042-A961-B07E-2BC094C5F4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E8513B-B370-07AD-F293-E5BE949C80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AF0F20-9DE6-AD0F-03F1-34D2B00CD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C21CE-5A5D-4345-86FD-EFE24D34B9D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6F5E01-6A47-47A2-91B6-F85C6B0E6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ECF5EC-07EF-CF5C-77D8-E9B67402D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5402-C35D-4A05-9018-BB86DA761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490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27CF6-3501-2A52-E39D-60333D8B4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37080F-7863-C91F-4F95-FF811DB45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630BFA-7DBC-F937-325A-D166887C02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80C721-C6D8-E285-4EDD-A2F5A6FCD5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48DB45-5F78-E6DB-F2CA-511A43062F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E075B7-EB8B-BAA1-257E-768D97393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C21CE-5A5D-4345-86FD-EFE24D34B9D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42C0D9-DACA-28D8-5CC9-3B0750837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2A335A-22B1-5BDF-D331-8FE8FD8ED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5402-C35D-4A05-9018-BB86DA761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32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731B1-EFC4-180F-C2AC-4609B7526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0AECDB-64E0-DFE3-D5BC-A7F73053D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C21CE-5A5D-4345-86FD-EFE24D34B9D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67A653-1BFF-DFED-6968-1A1EF5F0D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77DD45-1D1A-C3A0-BD92-26646AE51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5402-C35D-4A05-9018-BB86DA761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742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210A49-DEBC-F629-D7DA-ABF9F67FB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C21CE-5A5D-4345-86FD-EFE24D34B9D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0EB999-CECE-51C4-D877-D565AD2E8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C3A881-91E4-D93A-14A0-3C2632504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5402-C35D-4A05-9018-BB86DA761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00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C923C-433D-5306-AC92-D2B3E25F1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886A5-291D-14C0-84F9-0D8D753E5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C2FCF-A6C9-C326-164B-192766B01F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FCCB69-8035-81DA-0392-2223F8AE6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C21CE-5A5D-4345-86FD-EFE24D34B9D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17F7E4-76C7-DECB-9DF3-D262B7725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6EA63-F0F7-7CCA-2773-B17807C0C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5402-C35D-4A05-9018-BB86DA761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07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7C60D-9234-2A89-2D2B-ABFF3960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C2B780-7B87-D8DC-1DD5-C218AFEB1F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550B7-D983-8E5D-C0C0-C1A709A1AC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1C72B5-2EEE-A932-B57B-32A967FDB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C21CE-5A5D-4345-86FD-EFE24D34B9D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57388C-0D58-2DDA-C979-757DDA82C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D3E6CA-D3C7-01CE-4585-52C7522FA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5402-C35D-4A05-9018-BB86DA761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24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35F54-3670-215F-7329-48E02CC74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54F6B7-892A-B7F7-44C7-CFCB2394E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1DC9F-C2ED-1323-AF6B-B4785BC8C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C21CE-5A5D-4345-86FD-EFE24D34B9D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F6095-2D02-B752-C2A6-D4C35FE82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55B52-39A0-1FC2-F66F-292E78099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5402-C35D-4A05-9018-BB86DA761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634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AB4941-997F-1900-3B37-2EA8B0D2D0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6DE227-2C78-B3E1-FA07-FF8D4C6BE5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53A5E-42F9-3D49-EC11-2170AE93A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C21CE-5A5D-4345-86FD-EFE24D34B9D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145DD-8E14-DA8A-0409-C065CF812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47DD7-56D0-A01B-159F-B3806552A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5402-C35D-4A05-9018-BB86DA761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94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DB3C04-E391-8A6E-B964-0DBC5A7F5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D8D5B-D252-CE09-4B11-FB2BEBCC5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94162-0209-35DD-4921-A2F32444F7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6C21CE-5A5D-4345-86FD-EFE24D34B9D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7DC08-7BD1-E2E6-D203-E22C805094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96D5A-3058-8F2D-EFAD-B3531A565A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4E5402-C35D-4A05-9018-BB86DA7613D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9807AB-EC90-478D-908A-2F6C40A71E0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03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79339"/>
            <a:ext cx="9144000" cy="2150982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sz="5400" dirty="0"/>
              <a:t>Azorean Robotic Technologies </a:t>
            </a:r>
            <a:br>
              <a:rPr lang="pt-PT" sz="5400" dirty="0"/>
            </a:br>
            <a:r>
              <a:rPr sz="5400" dirty="0"/>
              <a:t>(A.R.T.)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728720"/>
            <a:ext cx="9144000" cy="457200"/>
          </a:xfrm>
        </p:spPr>
        <p:txBody>
          <a:bodyPr>
            <a:normAutofit/>
          </a:bodyPr>
          <a:lstStyle/>
          <a:p>
            <a:pPr lvl="0">
              <a:tabLst>
                <a:tab pos="457200" algn="l"/>
              </a:tabLst>
            </a:pPr>
            <a:r>
              <a:rPr lang="en-GB" sz="20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"Smart Tools. Any Environment."</a:t>
            </a:r>
            <a:r>
              <a:rPr lang="en-GB" sz="20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endParaRPr lang="en-GB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6A5D87-7F9A-400C-A6A9-E20775A965DF}"/>
              </a:ext>
            </a:extLst>
          </p:cNvPr>
          <p:cNvSpPr txBox="1"/>
          <p:nvPr/>
        </p:nvSpPr>
        <p:spPr>
          <a:xfrm>
            <a:off x="0" y="632789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October </a:t>
            </a:r>
            <a:r>
              <a:rPr lang="en-US" dirty="0"/>
              <a:t>2025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ED690A0-25E1-4D38-800E-DF985D7322E4}"/>
              </a:ext>
            </a:extLst>
          </p:cNvPr>
          <p:cNvSpPr txBox="1">
            <a:spLocks/>
          </p:cNvSpPr>
          <p:nvPr/>
        </p:nvSpPr>
        <p:spPr>
          <a:xfrm>
            <a:off x="0" y="5687814"/>
            <a:ext cx="9144000" cy="369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(confidential)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67802"/>
            <a:ext cx="9144000" cy="259619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sz="5400" dirty="0"/>
              <a:t>Azorean Robotic Technologies </a:t>
            </a:r>
            <a:br>
              <a:rPr lang="pt-PT" sz="5400" dirty="0"/>
            </a:br>
            <a:r>
              <a:rPr sz="5400" dirty="0"/>
              <a:t>(A.R.T.)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87520"/>
            <a:ext cx="6858000" cy="1315720"/>
          </a:xfrm>
        </p:spPr>
        <p:txBody>
          <a:bodyPr/>
          <a:lstStyle/>
          <a:p>
            <a:r>
              <a:rPr lang="en-US" dirty="0"/>
              <a:t>“Beyond Drones”</a:t>
            </a:r>
          </a:p>
        </p:txBody>
      </p:sp>
      <p:pic>
        <p:nvPicPr>
          <p:cNvPr id="5" name="Picture 4" descr="A black and yellow drone in water&#10;&#10;Description automatically generated">
            <a:extLst>
              <a:ext uri="{FF2B5EF4-FFF2-40B4-BE49-F238E27FC236}">
                <a16:creationId xmlns:a16="http://schemas.microsoft.com/office/drawing/2014/main" id="{418F150D-AAC5-4BDA-8DD3-932DC89B5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585" y="0"/>
            <a:ext cx="91791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37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4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  <a:defRPr sz="2000">
                <a:latin typeface="Calibri"/>
              </a:defRPr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Due to the current drone industry hot moment, in </a:t>
            </a:r>
            <a:r>
              <a:rPr lang="en-US" sz="20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2025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, Azorean will become A.R.T. (Azorean Robotic Technologies). </a:t>
            </a:r>
          </a:p>
          <a:p>
            <a:pPr marL="0" indent="0">
              <a:lnSpc>
                <a:spcPct val="110000"/>
              </a:lnSpc>
              <a:buNone/>
              <a:defRPr sz="2000">
                <a:latin typeface="Calibri"/>
              </a:defRPr>
            </a:pP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marL="0" indent="0">
              <a:lnSpc>
                <a:spcPct val="110000"/>
              </a:lnSpc>
              <a:buNone/>
              <a:defRPr sz="2000">
                <a:latin typeface="Calibri"/>
              </a:defRPr>
            </a:pPr>
            <a:r>
              <a:rPr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A.R.T. develops Smart Tools for any environment—land, air, and sea.</a:t>
            </a:r>
          </a:p>
          <a:p>
            <a:pPr marL="0" indent="0">
              <a:lnSpc>
                <a:spcPct val="110000"/>
              </a:lnSpc>
              <a:buNone/>
              <a:defRPr sz="2000">
                <a:latin typeface="Calibri"/>
              </a:defRPr>
            </a:pPr>
            <a:r>
              <a:rPr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Four synergistic business units:</a:t>
            </a:r>
            <a:endParaRPr lang="pt-PT" sz="2000" dirty="0">
              <a:solidFill>
                <a:schemeClr val="tx1">
                  <a:lumMod val="65000"/>
                  <a:lumOff val="3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lvl="1">
              <a:lnSpc>
                <a:spcPct val="110000"/>
              </a:lnSpc>
              <a:defRPr sz="2000">
                <a:latin typeface="Calibri"/>
              </a:defRPr>
            </a:pPr>
            <a:r>
              <a:rPr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AI-Based Rapid Prototyping Platform</a:t>
            </a:r>
          </a:p>
          <a:p>
            <a:pPr lvl="1">
              <a:lnSpc>
                <a:spcPct val="110000"/>
              </a:lnSpc>
              <a:defRPr sz="2000">
                <a:latin typeface="Calibri"/>
              </a:defRPr>
            </a:pPr>
            <a:r>
              <a:rPr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Learning Line – Educational robots</a:t>
            </a:r>
            <a:endParaRPr lang="pt-PT" sz="2000" dirty="0">
              <a:solidFill>
                <a:schemeClr val="tx1">
                  <a:lumMod val="65000"/>
                  <a:lumOff val="3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lvl="1">
              <a:lnSpc>
                <a:spcPct val="110000"/>
              </a:lnSpc>
              <a:defRPr sz="2000">
                <a:latin typeface="Calibri"/>
              </a:defRPr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Gadget Line – Consumer aquatic &amp; lifestyle robots</a:t>
            </a:r>
          </a:p>
          <a:p>
            <a:pPr lvl="1">
              <a:lnSpc>
                <a:spcPct val="110000"/>
              </a:lnSpc>
              <a:defRPr sz="2000">
                <a:latin typeface="Calibri"/>
              </a:defRPr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Professional Line – Industrial &amp; marine robotics</a:t>
            </a:r>
          </a:p>
          <a:p>
            <a:pPr marL="342900" lvl="1" indent="0">
              <a:lnSpc>
                <a:spcPct val="110000"/>
              </a:lnSpc>
              <a:buNone/>
              <a:defRPr sz="2000">
                <a:latin typeface="Calibri"/>
              </a:defRPr>
            </a:pP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marL="0" indent="0">
              <a:lnSpc>
                <a:spcPct val="110000"/>
              </a:lnSpc>
              <a:buNone/>
              <a:defRPr sz="2000">
                <a:latin typeface="Calibri"/>
              </a:defRPr>
            </a:pPr>
            <a:r>
              <a:rPr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Mission: Democratize intelligent robotics by merging AI, design, and manufacturing.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2D395A2-DD35-41A5-8FCE-BD50874B2380}"/>
              </a:ext>
            </a:extLst>
          </p:cNvPr>
          <p:cNvSpPr txBox="1">
            <a:spLocks/>
          </p:cNvSpPr>
          <p:nvPr/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Strategic 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8799A-1D41-42AE-98D0-336FEE73F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&amp; Achievements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6939280" cy="52578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Founded in </a:t>
            </a:r>
            <a:r>
              <a:rPr lang="en-US" sz="20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2010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, </a:t>
            </a:r>
            <a:r>
              <a: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Azorean – Aquatic Technologies, S.A.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(Azorean) aims to become a world leading company in marine robotics by providing a new generation of tools and vehicles for ocean exploration.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In </a:t>
            </a:r>
            <a:r>
              <a:rPr lang="en-US" sz="20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2013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Ziphius</a:t>
            </a:r>
            <a:r>
              <a:rPr lang="en-US" sz="2000" baseline="30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TM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 (superficial drone prototype) won a competition promoted by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Engadget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 (jury and public prize) to choose the “tech’s industry next great gadget” and, in July of 2013,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Ziphius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’ Kickstarter campaign was successfully funded. 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The company is listed since the beginning of </a:t>
            </a:r>
            <a:r>
              <a:rPr lang="en-US" sz="20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2016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 at the French Euronext, providing a clear exit strategy to any potential investor.</a:t>
            </a:r>
          </a:p>
        </p:txBody>
      </p:sp>
      <p:pic>
        <p:nvPicPr>
          <p:cNvPr id="4" name="Picture 3" descr="logo.png">
            <a:extLst>
              <a:ext uri="{FF2B5EF4-FFF2-40B4-BE49-F238E27FC236}">
                <a16:creationId xmlns:a16="http://schemas.microsoft.com/office/drawing/2014/main" id="{F931C933-1BBB-46C8-AF84-039905CD8B4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7930" y="1176169"/>
            <a:ext cx="1510339" cy="13255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23FAD3-D676-4668-A2F3-7B9A25599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803" y="2759888"/>
            <a:ext cx="1485322" cy="8133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0E5DCD-CE59-46E1-B668-41D597F491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141" y="3831435"/>
            <a:ext cx="1382984" cy="139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961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511040" cy="5257800"/>
          </a:xfrm>
        </p:spPr>
        <p:txBody>
          <a:bodyPr>
            <a:normAutofit fontScale="62500" lnSpcReduction="20000"/>
          </a:bodyPr>
          <a:lstStyle/>
          <a:p>
            <a:pPr marL="0" lvl="1" indent="0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457200" algn="l"/>
              </a:tabLst>
            </a:pPr>
            <a:r>
              <a:rPr lang="en-US" sz="3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A.R.T. is a product-oriented company that uses research, commercial and experimental projects as ways to achieve constant innovation. </a:t>
            </a:r>
          </a:p>
          <a:p>
            <a:pPr marL="0" lvl="1" indent="0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457200" algn="l"/>
              </a:tabLst>
            </a:pPr>
            <a:r>
              <a:rPr lang="en-US" sz="3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The integration of these areas will be the basis for sustainable growth, ensuring an efficient compromise between financial sustainability, brand promotion and technological innovation. </a:t>
            </a:r>
            <a:endParaRPr lang="en-GB" sz="3400" dirty="0">
              <a:solidFill>
                <a:schemeClr val="tx1">
                  <a:lumMod val="65000"/>
                  <a:lumOff val="3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marL="0" lvl="1" indent="0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457200" algn="l"/>
              </a:tabLst>
            </a:pPr>
            <a:endParaRPr lang="en-GB" dirty="0">
              <a:latin typeface="NeverMindUI-Bold"/>
              <a:ea typeface="Calibri" panose="020F0502020204030204" pitchFamily="34" charset="0"/>
            </a:endParaRPr>
          </a:p>
        </p:txBody>
      </p:sp>
      <p:pic>
        <p:nvPicPr>
          <p:cNvPr id="1026" name="Picture 71" descr="image001.jpg">
            <a:extLst>
              <a:ext uri="{FF2B5EF4-FFF2-40B4-BE49-F238E27FC236}">
                <a16:creationId xmlns:a16="http://schemas.microsoft.com/office/drawing/2014/main" id="{0BB88533-0AB3-4565-8632-C89492FA67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1"/>
          <a:stretch/>
        </p:blipFill>
        <p:spPr bwMode="auto">
          <a:xfrm>
            <a:off x="4968240" y="1803400"/>
            <a:ext cx="3925897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CB11B0FB-2635-4AA1-AEE3-35AE093A5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Company Structure</a:t>
            </a:r>
          </a:p>
        </p:txBody>
      </p:sp>
    </p:spTree>
    <p:extLst>
      <p:ext uri="{BB962C8B-B14F-4D97-AF65-F5344CB8AC3E}">
        <p14:creationId xmlns:p14="http://schemas.microsoft.com/office/powerpoint/2010/main" val="2675039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2EB45C3-2BA2-4298-A83E-56D6B829A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Company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lvl="1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457200" algn="l"/>
              </a:tabLst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  <a:cs typeface="NeverMindUI-Bold"/>
              </a:rPr>
              <a:t>A.R.T. is a horizontal hardware technology company that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 supports project &amp; product development for several key vertical markets. </a:t>
            </a:r>
          </a:p>
          <a:p>
            <a:pPr marL="0" lvl="1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457200" algn="l"/>
              </a:tabLst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A.R.T. will  be aligned with the </a:t>
            </a:r>
            <a:r>
              <a:rPr lang="en-US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YDreams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 Factory Group (“Y”)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strategy, in which it will be integrated:</a:t>
            </a: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lvl="2" indent="-342900">
              <a:lnSpc>
                <a:spcPct val="16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Smart Cities (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YSpatial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)</a:t>
            </a:r>
          </a:p>
          <a:p>
            <a:pPr lvl="2" indent="-342900">
              <a:lnSpc>
                <a:spcPct val="16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Nature (</a:t>
            </a:r>
            <a:r>
              <a:rPr lang="en-GB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YNature</a:t>
            </a: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)</a:t>
            </a:r>
          </a:p>
          <a:p>
            <a:pPr lvl="2" indent="-342900">
              <a:lnSpc>
                <a:spcPct val="16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Sports &amp; Entertainment (</a:t>
            </a:r>
            <a:r>
              <a:rPr lang="en-GB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YMagic</a:t>
            </a: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)</a:t>
            </a:r>
          </a:p>
          <a:p>
            <a:pPr lvl="2" indent="-342900">
              <a:lnSpc>
                <a:spcPct val="16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R&amp;D areas (</a:t>
            </a:r>
            <a:r>
              <a:rPr lang="en-GB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Ylabs</a:t>
            </a: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)</a:t>
            </a:r>
          </a:p>
          <a:p>
            <a:pPr marL="514350" lvl="2" indent="0">
              <a:lnSpc>
                <a:spcPct val="16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marL="171450" lvl="1" indent="0">
              <a:lnSpc>
                <a:spcPct val="16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NeverMindUI-Bold"/>
              <a:ea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35EA14-E8F5-407F-B3F6-2E937E6B21E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3750086"/>
            <a:ext cx="2682240" cy="222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93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4F46AD8-E092-4B98-A690-DBE53F174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  <a:cs typeface="NeverMindUI-Bold"/>
              </a:rPr>
              <a:t>Huge and rapid growing market w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  <a:cs typeface="NeverMindUI-Bold"/>
              </a:rPr>
              <a:t>ith a large potential MOM for the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  <a:cs typeface="NeverMindUI-Bold"/>
              </a:rPr>
              <a:t> identified vertical markets.</a:t>
            </a:r>
            <a:endParaRPr lang="en-US" sz="2400" dirty="0">
              <a:latin typeface="NeverMindUI-Bold"/>
              <a:ea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/>
              <a:buNone/>
            </a:pPr>
            <a:endParaRPr lang="en-US" sz="2400" dirty="0">
              <a:latin typeface="NeverMindUI-Bold"/>
              <a:ea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/>
              <a:buNone/>
            </a:pPr>
            <a:endParaRPr lang="en-US" sz="2400" dirty="0">
              <a:latin typeface="NeverMindUI-Bold"/>
              <a:ea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1763175-C22B-438A-B9D6-32B3A6B70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Opportunity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8002541-9343-41F6-B611-6801F5BD46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226325"/>
              </p:ext>
            </p:extLst>
          </p:nvPr>
        </p:nvGraphicFramePr>
        <p:xfrm>
          <a:off x="628650" y="2723695"/>
          <a:ext cx="7886700" cy="3797140"/>
        </p:xfrm>
        <a:graphic>
          <a:graphicData uri="http://schemas.openxmlformats.org/drawingml/2006/table">
            <a:tbl>
              <a:tblPr/>
              <a:tblGrid>
                <a:gridCol w="1941830">
                  <a:extLst>
                    <a:ext uri="{9D8B030D-6E8A-4147-A177-3AD203B41FA5}">
                      <a16:colId xmlns:a16="http://schemas.microsoft.com/office/drawing/2014/main" val="1936134103"/>
                    </a:ext>
                  </a:extLst>
                </a:gridCol>
                <a:gridCol w="1229360">
                  <a:extLst>
                    <a:ext uri="{9D8B030D-6E8A-4147-A177-3AD203B41FA5}">
                      <a16:colId xmlns:a16="http://schemas.microsoft.com/office/drawing/2014/main" val="4284800393"/>
                    </a:ext>
                  </a:extLst>
                </a:gridCol>
                <a:gridCol w="1056640">
                  <a:extLst>
                    <a:ext uri="{9D8B030D-6E8A-4147-A177-3AD203B41FA5}">
                      <a16:colId xmlns:a16="http://schemas.microsoft.com/office/drawing/2014/main" val="1218500330"/>
                    </a:ext>
                  </a:extLst>
                </a:gridCol>
                <a:gridCol w="1300480">
                  <a:extLst>
                    <a:ext uri="{9D8B030D-6E8A-4147-A177-3AD203B41FA5}">
                      <a16:colId xmlns:a16="http://schemas.microsoft.com/office/drawing/2014/main" val="2538724133"/>
                    </a:ext>
                  </a:extLst>
                </a:gridCol>
                <a:gridCol w="2358390">
                  <a:extLst>
                    <a:ext uri="{9D8B030D-6E8A-4147-A177-3AD203B41FA5}">
                      <a16:colId xmlns:a16="http://schemas.microsoft.com/office/drawing/2014/main" val="2163551393"/>
                    </a:ext>
                  </a:extLst>
                </a:gridCol>
              </a:tblGrid>
              <a:tr h="469222"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Vertical </a:t>
                      </a:r>
                      <a:br>
                        <a:rPr lang="pt-B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</a:br>
                      <a:r>
                        <a:rPr lang="pt-B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(A.R.T. Focus)</a:t>
                      </a:r>
                    </a:p>
                  </a:txBody>
                  <a:tcPr marL="76676" marR="76676" marT="38338" marB="383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Global TAM </a:t>
                      </a:r>
                      <a:br>
                        <a:rPr lang="en-GB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</a:br>
                      <a:r>
                        <a:rPr lang="en-GB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(USD)</a:t>
                      </a:r>
                    </a:p>
                  </a:txBody>
                  <a:tcPr marL="76676" marR="76676" marT="38338" marB="3833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Suggested MOM </a:t>
                      </a:r>
                      <a:br>
                        <a:rPr lang="en-GB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</a:br>
                      <a:r>
                        <a:rPr lang="en-GB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%</a:t>
                      </a:r>
                    </a:p>
                  </a:txBody>
                  <a:tcPr marL="76676" marR="76676" marT="38338" marB="3833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Realistic MOM </a:t>
                      </a:r>
                    </a:p>
                    <a:p>
                      <a:pPr algn="ctr"/>
                      <a:r>
                        <a:rPr lang="en-GB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(USD)</a:t>
                      </a:r>
                    </a:p>
                  </a:txBody>
                  <a:tcPr marL="76676" marR="76676" marT="38338" marB="3833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Estimated </a:t>
                      </a:r>
                      <a:br>
                        <a:rPr lang="en-GB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</a:br>
                      <a:r>
                        <a:rPr lang="en-GB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Time-Frame</a:t>
                      </a:r>
                    </a:p>
                  </a:txBody>
                  <a:tcPr marL="76676" marR="76676" marT="38338" marB="38338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583785"/>
                  </a:ext>
                </a:extLst>
              </a:tr>
              <a:tr h="658019">
                <a:tc>
                  <a:txBody>
                    <a:bodyPr/>
                    <a:lstStyle/>
                    <a:p>
                      <a:r>
                        <a:rPr lang="en-GB" sz="13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Smart Cities (</a:t>
                      </a:r>
                      <a:r>
                        <a:rPr lang="en-GB" sz="13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YSpatial</a:t>
                      </a:r>
                      <a:r>
                        <a:rPr lang="en-GB" sz="13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)</a:t>
                      </a:r>
                      <a:endParaRPr lang="en-GB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76676" marR="76676" marT="38338" marB="383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~ $1.67T (2025) </a:t>
                      </a:r>
                    </a:p>
                    <a:p>
                      <a:pPr algn="ctr"/>
                      <a:r>
                        <a:rPr lang="en-GB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→ $4.04T (2030)</a:t>
                      </a:r>
                    </a:p>
                  </a:txBody>
                  <a:tcPr marL="76676" marR="76676" marT="38338" marB="383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0.05–0.1%</a:t>
                      </a:r>
                    </a:p>
                  </a:txBody>
                  <a:tcPr marL="76676" marR="76676" marT="38338" marB="383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$835M – $1.67B</a:t>
                      </a:r>
                      <a:endParaRPr lang="en-GB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76676" marR="76676" marT="38338" marB="383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Mid/Long-term (2028–2030)</a:t>
                      </a:r>
                      <a:r>
                        <a:rPr lang="en-GB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 requires scale, partnerships, integration with city platforms</a:t>
                      </a:r>
                    </a:p>
                  </a:txBody>
                  <a:tcPr marL="76676" marR="76676" marT="38338" marB="38338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9743845"/>
                  </a:ext>
                </a:extLst>
              </a:tr>
              <a:tr h="658019">
                <a:tc>
                  <a:txBody>
                    <a:bodyPr/>
                    <a:lstStyle/>
                    <a:p>
                      <a:r>
                        <a:rPr lang="en-GB" sz="13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Nature (</a:t>
                      </a:r>
                      <a:r>
                        <a:rPr lang="en-GB" sz="13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YNature</a:t>
                      </a:r>
                      <a:r>
                        <a:rPr lang="en-GB" sz="13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)</a:t>
                      </a:r>
                      <a:r>
                        <a:rPr lang="en-GB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(precision agriculture &amp; smart agriculture)</a:t>
                      </a:r>
                    </a:p>
                  </a:txBody>
                  <a:tcPr marL="76676" marR="76676" marT="38338" marB="383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~ $25.4B (2024) </a:t>
                      </a:r>
                    </a:p>
                    <a:p>
                      <a:pPr algn="ctr"/>
                      <a:r>
                        <a:rPr lang="en-GB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→ $54.7B (2030)</a:t>
                      </a:r>
                    </a:p>
                  </a:txBody>
                  <a:tcPr marL="76676" marR="76676" marT="38338" marB="383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0.3–0.5%</a:t>
                      </a:r>
                    </a:p>
                  </a:txBody>
                  <a:tcPr marL="76676" marR="76676" marT="38338" marB="383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$76M – $270M</a:t>
                      </a:r>
                      <a:endParaRPr lang="en-GB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76676" marR="76676" marT="38338" marB="383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Short/Mid-term (2025–2027)</a:t>
                      </a:r>
                      <a:r>
                        <a:rPr lang="en-GB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 pilot projects in forestry &amp; agriculture already underway</a:t>
                      </a:r>
                    </a:p>
                  </a:txBody>
                  <a:tcPr marL="76676" marR="76676" marT="38338" marB="38338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3646238"/>
                  </a:ext>
                </a:extLst>
              </a:tr>
              <a:tr h="658019">
                <a:tc>
                  <a:txBody>
                    <a:bodyPr/>
                    <a:lstStyle/>
                    <a:p>
                      <a:r>
                        <a:rPr lang="en-GB" sz="13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Sports &amp; Entertainment (</a:t>
                      </a:r>
                      <a:r>
                        <a:rPr lang="en-GB" sz="13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YMagic</a:t>
                      </a:r>
                      <a:r>
                        <a:rPr lang="en-GB" sz="13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)</a:t>
                      </a:r>
                      <a:r>
                        <a:rPr lang="en-GB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(entertainment robotics)</a:t>
                      </a:r>
                    </a:p>
                  </a:txBody>
                  <a:tcPr marL="76676" marR="76676" marT="38338" marB="383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~ $35.6B (2024)</a:t>
                      </a:r>
                    </a:p>
                    <a:p>
                      <a:pPr algn="ctr"/>
                      <a:r>
                        <a:rPr lang="en-GB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→ $114B (2029)</a:t>
                      </a:r>
                    </a:p>
                  </a:txBody>
                  <a:tcPr marL="76676" marR="76676" marT="38338" marB="383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0.2–0.4%</a:t>
                      </a:r>
                    </a:p>
                  </a:txBody>
                  <a:tcPr marL="76676" marR="76676" marT="38338" marB="383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$71M – $456M</a:t>
                      </a:r>
                      <a:endParaRPr lang="en-GB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76676" marR="76676" marT="38338" marB="383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Mid-term (2026–2028)</a:t>
                      </a:r>
                      <a:r>
                        <a:rPr lang="en-GB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</a:p>
                    <a:p>
                      <a:r>
                        <a:rPr lang="en-GB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scaling B2C channels after validation of first products</a:t>
                      </a:r>
                    </a:p>
                  </a:txBody>
                  <a:tcPr marL="76676" marR="76676" marT="38338" marB="38338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0179432"/>
                  </a:ext>
                </a:extLst>
              </a:tr>
              <a:tr h="658019">
                <a:tc>
                  <a:txBody>
                    <a:bodyPr/>
                    <a:lstStyle/>
                    <a:p>
                      <a:r>
                        <a:rPr lang="en-GB" sz="13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YLabs R&amp;D</a:t>
                      </a:r>
                      <a:endParaRPr lang="en-GB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76676" marR="76676" marT="38338" marB="383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N/A (internal)</a:t>
                      </a:r>
                    </a:p>
                  </a:txBody>
                  <a:tcPr marL="76676" marR="76676" marT="38338" marB="383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—</a:t>
                      </a:r>
                    </a:p>
                  </a:txBody>
                  <a:tcPr marL="76676" marR="76676" marT="38338" marB="383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—</a:t>
                      </a:r>
                    </a:p>
                  </a:txBody>
                  <a:tcPr marL="76676" marR="76676" marT="38338" marB="383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(R&amp;D support function, indirectly boosting other verticals)</a:t>
                      </a:r>
                    </a:p>
                  </a:txBody>
                  <a:tcPr marL="76676" marR="76676" marT="38338" marB="38338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68875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5178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Vídeo Aranha">
            <a:hlinkClick r:id="" action="ppaction://media"/>
            <a:extLst>
              <a:ext uri="{FF2B5EF4-FFF2-40B4-BE49-F238E27FC236}">
                <a16:creationId xmlns:a16="http://schemas.microsoft.com/office/drawing/2014/main" id="{BAF3D306-F3CC-49F6-ABEA-5EA2779C93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3363" r="4971"/>
          <a:stretch/>
        </p:blipFill>
        <p:spPr>
          <a:xfrm>
            <a:off x="5770880" y="2298700"/>
            <a:ext cx="3373120" cy="25120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28799A-1D41-42AE-98D0-336FEE73F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5313680" cy="52578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everMindUI-Bold"/>
                <a:ea typeface="Calibri" panose="020F0502020204030204" pitchFamily="34" charset="0"/>
                <a:cs typeface="NeverMindUI-Bold"/>
              </a:rPr>
              <a:t>Besides the verticals related with the “Y” companies, A.R.T. will develop its own product lines based on its proprietary core technologies - the “Smart Tools” lines:</a:t>
            </a:r>
          </a:p>
          <a:p>
            <a:pPr lvl="1" indent="-34290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Smart Tools - Learning Line (education)</a:t>
            </a:r>
          </a:p>
          <a:p>
            <a:pPr lvl="1" indent="-34290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Smart Tools - Gadgets Line (B2C)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lvl="1" indent="-34290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Smart Tools - Professional Line (B2B)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NeverMindUI-Bold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85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8799A-1D41-42AE-98D0-336FEE73F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everMindUI-Bold"/>
                <a:ea typeface="Calibri" panose="020F0502020204030204" pitchFamily="34" charset="0"/>
                <a:cs typeface="NeverMindUI-Bold"/>
              </a:rPr>
              <a:t>Starting with ideas and projects inherited from</a:t>
            </a:r>
            <a:b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everMindUI-Bold"/>
                <a:ea typeface="Calibri" panose="020F0502020204030204" pitchFamily="34" charset="0"/>
                <a:cs typeface="NeverMindUI-Bold"/>
              </a:rPr>
            </a:b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everMindUI-Bold"/>
                <a:ea typeface="Calibri" panose="020F0502020204030204" pitchFamily="34" charset="0"/>
                <a:cs typeface="NeverMindUI-Bold"/>
              </a:rPr>
              <a:t>the old Azorean (tolls for the ocean):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Inspector </a:t>
            </a:r>
            <a:r>
              <a:rPr lang="en-US" sz="14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TM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    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(a tool for recreative boat hull inspection)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Ziphius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 </a:t>
            </a:r>
            <a:r>
              <a:rPr lang="en-US" sz="14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TM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        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(aquatic superficial drone)</a:t>
            </a:r>
            <a:endParaRPr lang="en-GB" sz="1200" baseline="30000" dirty="0">
              <a:solidFill>
                <a:schemeClr val="tx1">
                  <a:lumMod val="65000"/>
                  <a:lumOff val="3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Sub.A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 </a:t>
            </a:r>
            <a:r>
              <a:rPr lang="en-US" sz="14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TM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	        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(remote control underwater drone)</a:t>
            </a:r>
            <a:endParaRPr lang="en-GB" sz="1200" baseline="30000" dirty="0">
              <a:solidFill>
                <a:schemeClr val="tx1">
                  <a:lumMod val="65000"/>
                  <a:lumOff val="3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endParaRPr lang="en-GB" sz="1800" baseline="30000" dirty="0">
              <a:solidFill>
                <a:schemeClr val="tx1">
                  <a:lumMod val="75000"/>
                  <a:lumOff val="25000"/>
                </a:schemeClr>
              </a:solidFill>
              <a:latin typeface="NeverMindUI-Bold"/>
              <a:ea typeface="Calibri" panose="020F050202020403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E73A266-0389-4232-BB6A-A512746B0A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" t="9914"/>
          <a:stretch/>
        </p:blipFill>
        <p:spPr bwMode="auto">
          <a:xfrm rot="18159568">
            <a:off x="5680262" y="2436102"/>
            <a:ext cx="4055687" cy="2175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24580D-3DD1-4265-BAD7-2279C4B7F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667" y="4767253"/>
            <a:ext cx="2766488" cy="127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D47C18-5DDC-48BF-BD34-205E51E2AF9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57200" y="4431310"/>
            <a:ext cx="2702647" cy="1801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38814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  <a:cs typeface="NeverMindUI-Bold"/>
              </a:rPr>
              <a:t>B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everMindUI-Bold"/>
                <a:ea typeface="Calibri" panose="020F0502020204030204" pitchFamily="34" charset="0"/>
                <a:cs typeface="NeverMindUI-Bold"/>
              </a:rPr>
              <a:t>ut following other opportunities arising from clients’ projects,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everMindUI-Bold"/>
                <a:ea typeface="Calibri" panose="020F0502020204030204" pitchFamily="34" charset="0"/>
                <a:cs typeface="NeverMindUI-Bold"/>
              </a:rPr>
              <a:t>YLabs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everMindUI-Bold"/>
                <a:ea typeface="Calibri" panose="020F0502020204030204" pitchFamily="34" charset="0"/>
                <a:cs typeface="NeverMindUI-Bold"/>
              </a:rPr>
              <a:t> R&amp;D, and other opportunities.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“ARGUS” (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 autonomous underground robot )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itchFamily="34" charset="0"/>
              </a:rPr>
              <a:t>MKVI Platform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itchFamily="34" charset="0"/>
              </a:rPr>
              <a:t> (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remote-controlled robotic land platform)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SIRCA/ISA projects/SC projects (“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Kruka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”, “Wise Lamp”, “Melody”, “DIY precision) Agriculture”)</a:t>
            </a:r>
          </a:p>
        </p:txBody>
      </p:sp>
      <p:pic>
        <p:nvPicPr>
          <p:cNvPr id="4" name="image2.png">
            <a:extLst>
              <a:ext uri="{FF2B5EF4-FFF2-40B4-BE49-F238E27FC236}">
                <a16:creationId xmlns:a16="http://schemas.microsoft.com/office/drawing/2014/main" id="{B781DF7B-362F-426B-A213-23274992899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9397" y="4187189"/>
            <a:ext cx="4505962" cy="2816225"/>
          </a:xfrm>
          <a:prstGeom prst="rect">
            <a:avLst/>
          </a:prstGeom>
          <a:ln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28799A-1D41-42AE-98D0-336FEE73F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Lines</a:t>
            </a:r>
          </a:p>
        </p:txBody>
      </p:sp>
      <p:pic>
        <p:nvPicPr>
          <p:cNvPr id="5" name="Plataforma">
            <a:hlinkClick r:id="" action="ppaction://media"/>
            <a:extLst>
              <a:ext uri="{FF2B5EF4-FFF2-40B4-BE49-F238E27FC236}">
                <a16:creationId xmlns:a16="http://schemas.microsoft.com/office/drawing/2014/main" id="{BC6EB7F6-3FC5-4F07-93FC-DC32F777975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337"/>
                </p14:media>
              </p:ext>
            </p:extLst>
          </p:nvPr>
        </p:nvPicPr>
        <p:blipFill rotWithShape="1">
          <a:blip r:embed="rId5"/>
          <a:srcRect l="16969" t="5134" r="12884" b="7217"/>
          <a:stretch/>
        </p:blipFill>
        <p:spPr>
          <a:xfrm>
            <a:off x="988641" y="4100965"/>
            <a:ext cx="2872660" cy="245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5E09E8A-F22D-4A1D-AD77-A1F1EC92B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Font typeface="Arial"/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  <a:cs typeface="NeverMindUI-Bold"/>
              </a:rPr>
              <a:t>A.R.T. will follow a flexible market approach strategy supported by his multi-domain 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  <a:cs typeface="NeverMindUI-Bold"/>
              </a:rPr>
              <a:t>Rapid Prototyping Platform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  <a:cs typeface="NeverMindUI-Bold"/>
              </a:rPr>
              <a:t>(and other proprietary technologies), providing the following main arguments: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</a:rPr>
              <a:t>Low-cost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</a:rPr>
              <a:t>Rapid deployment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</a:rPr>
              <a:t>Modular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</a:rPr>
              <a:t>Disruptive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marL="171450" lvl="1" indent="0">
              <a:lnSpc>
                <a:spcPct val="15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808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8799A-1D41-42AE-98D0-336FEE73F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Go-to-Market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GB" sz="2000" dirty="0"/>
              <a:t>A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.R.T.’s marketing strategy will leverage impact project narratives to enhance communication through both traditional media and innovative AI-driven approaches.”: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own media (site, YouTube, Instagram), paid media, earned media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specialised (investors) channels</a:t>
            </a: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  <a:latin typeface="NeverMindUI-Bold"/>
              <a:ea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6F6473-0086-4DCE-BF1F-8A0B8D89D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4612178"/>
            <a:ext cx="6391910" cy="170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73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  <a:cs typeface="NeverMindUI-Regular"/>
              </a:rPr>
              <a:t>Start in Portugal as the testing market, use 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UK as the sales distribution base, assuming the world as the target market.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GB" sz="1600" b="1" i="1" dirty="0">
              <a:solidFill>
                <a:schemeClr val="tx1">
                  <a:lumMod val="65000"/>
                  <a:lumOff val="3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Traction: Early Clients &amp; Pilots”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IH: tools for the </a:t>
            </a:r>
            <a:r>
              <a:rPr lang="en-GB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ocean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ICNF: smart tools for the </a:t>
            </a:r>
            <a:r>
              <a:rPr lang="en-GB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forest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 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GB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AdP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: managing tools for large </a:t>
            </a:r>
            <a:r>
              <a:rPr lang="en-GB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infrastructures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 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Local Administration: ex ARGUS project, from CM Seixal (</a:t>
            </a:r>
            <a:r>
              <a:rPr lang="en-GB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culture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, </a:t>
            </a:r>
            <a:r>
              <a:rPr lang="en-GB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education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)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CCDR Centro: tools to remote control of protected natural areas (</a:t>
            </a:r>
            <a:r>
              <a:rPr lang="en-GB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tourism)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Multiple opportunities from </a:t>
            </a:r>
            <a:r>
              <a:rPr lang="en-GB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iNature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 initiative (</a:t>
            </a:r>
            <a:r>
              <a:rPr lang="en-GB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agriculture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BFC744-B970-410A-8571-137D47D88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567" y="2715577"/>
            <a:ext cx="3353233" cy="243332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E73D988-E81A-4413-A035-14F5BCAB8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Go-to-Market</a:t>
            </a:r>
          </a:p>
        </p:txBody>
      </p:sp>
    </p:spTree>
    <p:extLst>
      <p:ext uri="{BB962C8B-B14F-4D97-AF65-F5344CB8AC3E}">
        <p14:creationId xmlns:p14="http://schemas.microsoft.com/office/powerpoint/2010/main" val="1540588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indent="15875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Sales focus on online channels and premium stores </a:t>
            </a:r>
          </a:p>
          <a:p>
            <a:pPr marL="0" indent="15875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Online stores charge smaller margins. Retail stores function as product showrooms. Products will be available through four major different online channels:</a:t>
            </a:r>
            <a:endParaRPr lang="pt-PT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685800" lvl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A.R.T. online shop ( 5% of 3</a:t>
            </a:r>
            <a:r>
              <a:rPr lang="en-US" sz="16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rd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party commission)   </a:t>
            </a:r>
          </a:p>
          <a:p>
            <a:pPr marL="685800" lvl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Online general stores (e.g.  Amazon) (15% of reseller commission)</a:t>
            </a:r>
          </a:p>
          <a:p>
            <a:pPr marL="685800" lvl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Gadget focused online stores (e.g. Brookstone) (35%-50% of reseller commission)</a:t>
            </a:r>
          </a:p>
          <a:p>
            <a:pPr marL="685800" lvl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Curated stores (e.g. Grand  St.) (40%-60% of reseller commission)</a:t>
            </a:r>
          </a:p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specialized B2B sales team to target industrial clients for the Professional Line will be created.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6966B72-C37F-4ED5-AC0F-EC89D77F7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Go-to-Market</a:t>
            </a:r>
          </a:p>
        </p:txBody>
      </p:sp>
    </p:spTree>
    <p:extLst>
      <p:ext uri="{BB962C8B-B14F-4D97-AF65-F5344CB8AC3E}">
        <p14:creationId xmlns:p14="http://schemas.microsoft.com/office/powerpoint/2010/main" val="3563090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indent="15875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Some relevant stores with existing contacts: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n-GB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On-line stores: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Amazon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Curated stores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RobotShop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Brookstone,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NewEGG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TV Shows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: BBC, Dr Gadget, Discovery Channel, Aljazeera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Blogs &amp; magazines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: Wired,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Engadget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, Gizmodo, Cool Hunting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Trade fairs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: CES, Metz Nautical Fair, NYC Toys Fair, Maker Faire</a:t>
            </a:r>
          </a:p>
          <a:p>
            <a:pPr lvl="1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tabLst>
                <a:tab pos="457200" algn="l"/>
              </a:tabLst>
            </a:pPr>
            <a:endParaRPr lang="en-GB" sz="2000" dirty="0">
              <a:latin typeface="NeverMindUI-Bold"/>
              <a:ea typeface="Calibri" panose="020F050202020403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8658005-DE7F-4B58-B533-02DE9A8FB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Go-to-Market</a:t>
            </a:r>
          </a:p>
        </p:txBody>
      </p:sp>
    </p:spTree>
    <p:extLst>
      <p:ext uri="{BB962C8B-B14F-4D97-AF65-F5344CB8AC3E}">
        <p14:creationId xmlns:p14="http://schemas.microsoft.com/office/powerpoint/2010/main" val="1214978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8799A-1D41-42AE-98D0-336FEE73F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Competition &amp; Differentiation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  <a:cs typeface="NeverMindUI-Regular"/>
              </a:rPr>
              <a:t>A.R.T. will act in a very competitive area, with strong brands already established, but not operating in some of A.R.T.’s verticals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NeverMindUI-Bold"/>
              <a:ea typeface="Calibri" panose="020F0502020204030204" pitchFamily="34" charset="0"/>
              <a:cs typeface="NeverMindUI-Regular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everMindUI-Bold"/>
                <a:ea typeface="Times New Roman" panose="02020603050405020304" pitchFamily="18" charset="0"/>
              </a:rPr>
              <a:t>Boston Dynamics (EUA)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NeverMindUI-Bold"/>
              <a:ea typeface="Calibri" panose="020F0502020204030204" pitchFamily="34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everMindUI-Bold"/>
                <a:ea typeface="Times New Roman" panose="02020603050405020304" pitchFamily="18" charset="0"/>
              </a:rPr>
              <a:t>SeaDrone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everMindUI-Bold"/>
                <a:ea typeface="Times New Roman" panose="02020603050405020304" pitchFamily="18" charset="0"/>
              </a:rPr>
              <a:t> (EUA)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everMindUI-Bold"/>
                <a:ea typeface="Times New Roman" panose="02020603050405020304" pitchFamily="18" charset="0"/>
              </a:rPr>
              <a:t>Reel Robotics (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everMindUI-Bold"/>
                <a:ea typeface="Times New Roman" panose="02020603050405020304" pitchFamily="18" charset="0"/>
              </a:rPr>
              <a:t>Brasil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everMindUI-Bold"/>
                <a:ea typeface="Times New Roman" panose="02020603050405020304" pitchFamily="18" charset="0"/>
              </a:rPr>
              <a:t>)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everMindUI-Bold"/>
                <a:ea typeface="Times New Roman" panose="02020603050405020304" pitchFamily="18" charset="0"/>
              </a:rPr>
              <a:t>Kongsberg Maritime (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everMindUI-Bold"/>
                <a:ea typeface="Times New Roman" panose="02020603050405020304" pitchFamily="18" charset="0"/>
              </a:rPr>
              <a:t>Noruega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everMindUI-Bold"/>
                <a:ea typeface="Times New Roman" panose="02020603050405020304" pitchFamily="18" charset="0"/>
              </a:rPr>
              <a:t>)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everMindUI-Bold"/>
                <a:ea typeface="Times New Roman" panose="02020603050405020304" pitchFamily="18" charset="0"/>
                <a:cs typeface="Times New Roman" panose="02020603050405020304" pitchFamily="18" charset="0"/>
              </a:rPr>
              <a:t>DJI (China)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NeverMindUI-Bold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443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8799A-1D41-42AE-98D0-336FEE73F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Competition &amp; Differentiation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058150" cy="13255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</a:rPr>
              <a:t>A.R.T. will seek differentiation by exploring different markets, approaches &amp; multiple field integration: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5728C07-9349-4D3C-A54D-D450C31E5B81}"/>
              </a:ext>
            </a:extLst>
          </p:cNvPr>
          <p:cNvSpPr txBox="1">
            <a:spLocks/>
          </p:cNvSpPr>
          <p:nvPr/>
        </p:nvSpPr>
        <p:spPr>
          <a:xfrm>
            <a:off x="457200" y="2807408"/>
            <a:ext cx="520192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70000"/>
              </a:lnSpc>
              <a:spcBef>
                <a:spcPts val="0"/>
              </a:spcBef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</a:rPr>
              <a:t>Low-cost tools for everyday needs supported by A.R.T.’s Rapid Prototyping Platform</a:t>
            </a:r>
          </a:p>
          <a:p>
            <a:pPr lvl="1">
              <a:lnSpc>
                <a:spcPct val="170000"/>
              </a:lnSpc>
              <a:spcBef>
                <a:spcPts val="0"/>
              </a:spcBef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</a:rPr>
              <a:t>Integration of multiple layers (Hardware + AI/AR/VR) </a:t>
            </a:r>
          </a:p>
          <a:p>
            <a:pPr lvl="1">
              <a:lnSpc>
                <a:spcPct val="170000"/>
              </a:lnSpc>
              <a:spcBef>
                <a:spcPts val="0"/>
              </a:spcBef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</a:rPr>
              <a:t>Multidomain (air, land, water)</a:t>
            </a:r>
          </a:p>
          <a:p>
            <a:pPr lvl="1">
              <a:lnSpc>
                <a:spcPct val="170000"/>
              </a:lnSpc>
              <a:spcBef>
                <a:spcPts val="0"/>
              </a:spcBef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</a:rPr>
              <a:t>SPA approach (bring the life experience of experimented workers to specialised tools) </a:t>
            </a:r>
          </a:p>
        </p:txBody>
      </p:sp>
      <p:pic>
        <p:nvPicPr>
          <p:cNvPr id="11" name="Picture 10" descr="A blue and green electronic device&#10;&#10;Description automatically generated">
            <a:extLst>
              <a:ext uri="{FF2B5EF4-FFF2-40B4-BE49-F238E27FC236}">
                <a16:creationId xmlns:a16="http://schemas.microsoft.com/office/drawing/2014/main" id="{C2EC4070-F25E-41C6-A938-3DF997F4A2D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1264" y="3429000"/>
            <a:ext cx="3308576" cy="250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131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  <a:cs typeface="NeverMindUI-Bold"/>
              </a:rPr>
              <a:t>A.R.T. rely on their own proprietary technologies to become a competitive company:</a:t>
            </a:r>
          </a:p>
          <a:p>
            <a:pPr lvl="1" indent="-34290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</a:rPr>
              <a:t>Rapid Prototyping Platform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lvl="1" indent="-34290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</a:rPr>
              <a:t>SPA (Sensing, Processing, Actuating)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lvl="1" indent="-34290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</a:rPr>
              <a:t>Core components </a:t>
            </a:r>
          </a:p>
          <a:p>
            <a:pPr lvl="1" indent="-34290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</a:rPr>
              <a:t>AI/AR/VR + Hardware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lvl="1" indent="-34290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</a:rPr>
              <a:t>Robotic AI Agents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NeverMindUI-Bold"/>
              <a:ea typeface="Calibri" panose="020F0502020204030204" pitchFamily="34" charset="0"/>
              <a:cs typeface="NeverMindUI-Bold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dirty="0">
              <a:latin typeface="NeverMindUI-Bold"/>
              <a:ea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AF15203-81CC-4723-B8B2-9CC0F141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Technology &amp; IP</a:t>
            </a:r>
          </a:p>
        </p:txBody>
      </p:sp>
      <p:pic>
        <p:nvPicPr>
          <p:cNvPr id="5" name="Picture 4" descr="A diagram of a vehicle&#10;&#10;Description automatically generated">
            <a:extLst>
              <a:ext uri="{FF2B5EF4-FFF2-40B4-BE49-F238E27FC236}">
                <a16:creationId xmlns:a16="http://schemas.microsoft.com/office/drawing/2014/main" id="{63ED6135-0FA8-43BA-AC52-42A3F411AA2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400" y="3820009"/>
            <a:ext cx="5816600" cy="287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01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8799A-1D41-42AE-98D0-336FEE73F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&amp; 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everMindUI-Bold"/>
                <a:ea typeface="Calibri" panose="020F0502020204030204" pitchFamily="34" charset="0"/>
                <a:cs typeface="NeverMindUI-Bold"/>
              </a:rPr>
              <a:t>The R&amp;D investment will be followed by a strong motivation for IP protection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  <a:cs typeface="NeverMindUI-Bold"/>
              </a:rPr>
              <a:t>. The objective is to build a solid IP portfolio on Drone’s and robotic technologies, providing the company with: 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NeverMindUI-Bold"/>
              <a:ea typeface="Calibri" panose="020F0502020204030204" pitchFamily="34" charset="0"/>
              <a:cs typeface="NeverMindUI-Bold"/>
            </a:endParaRP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</a:rPr>
              <a:t>Freedom to operate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</a:rPr>
              <a:t>Contributions to the company valuation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</a:rPr>
              <a:t>News to the equity story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everMindUI-Bold"/>
                <a:ea typeface="Calibri" panose="020F0502020204030204" pitchFamily="34" charset="0"/>
              </a:rPr>
              <a:t>Monetization possibilities</a:t>
            </a:r>
          </a:p>
          <a:p>
            <a:pPr marL="171450" lvl="1" indent="0">
              <a:lnSpc>
                <a:spcPct val="15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endParaRPr lang="en-US" dirty="0">
              <a:latin typeface="NeverMindUI-Bold"/>
              <a:ea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1D2AE2-BDB7-472E-94AE-3EEC81914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8414" y="4638884"/>
            <a:ext cx="2086583" cy="2041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099091-8747-4DF2-BBF5-DBB9FF155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3594" y="4638883"/>
            <a:ext cx="1560982" cy="207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07831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32800" cy="52578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everMindUI-Bold"/>
                <a:ea typeface="Calibri" panose="020F0502020204030204" pitchFamily="34" charset="0"/>
                <a:cs typeface="NeverMindUI-Bold"/>
              </a:rPr>
              <a:t>The following list of patents will be explored: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GB" sz="2400" b="1" dirty="0">
              <a:solidFill>
                <a:schemeClr val="tx1">
                  <a:lumMod val="75000"/>
                  <a:lumOff val="25000"/>
                </a:schemeClr>
              </a:solidFill>
              <a:latin typeface="NeverMindUI-Bold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pt-PT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pt-PT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1" indent="0">
              <a:lnSpc>
                <a:spcPct val="15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5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00000"/>
              </a:lnSpc>
              <a:spcBef>
                <a:spcPts val="600"/>
              </a:spcBef>
              <a:buNone/>
              <a:tabLst>
                <a:tab pos="457200" algn="l"/>
              </a:tabLst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Regarding Industrial Design, A.R.T. will promote the registration for all proprietary vehicles and devices (several pieces).</a:t>
            </a: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65AA35B-E045-458D-BEA2-F022879EB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Technology &amp; IP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21167E79-0E2A-4BA7-B89F-AEA520A10E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291271"/>
              </p:ext>
            </p:extLst>
          </p:nvPr>
        </p:nvGraphicFramePr>
        <p:xfrm>
          <a:off x="628650" y="2284698"/>
          <a:ext cx="8058149" cy="2973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339">
                  <a:extLst>
                    <a:ext uri="{9D8B030D-6E8A-4147-A177-3AD203B41FA5}">
                      <a16:colId xmlns:a16="http://schemas.microsoft.com/office/drawing/2014/main" val="3423148604"/>
                    </a:ext>
                  </a:extLst>
                </a:gridCol>
                <a:gridCol w="1608048">
                  <a:extLst>
                    <a:ext uri="{9D8B030D-6E8A-4147-A177-3AD203B41FA5}">
                      <a16:colId xmlns:a16="http://schemas.microsoft.com/office/drawing/2014/main" val="855127002"/>
                    </a:ext>
                  </a:extLst>
                </a:gridCol>
                <a:gridCol w="5801762">
                  <a:extLst>
                    <a:ext uri="{9D8B030D-6E8A-4147-A177-3AD203B41FA5}">
                      <a16:colId xmlns:a16="http://schemas.microsoft.com/office/drawing/2014/main" val="2674192460"/>
                    </a:ext>
                  </a:extLst>
                </a:gridCol>
              </a:tblGrid>
              <a:tr h="42802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#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Project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Focus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8066730"/>
                  </a:ext>
                </a:extLst>
              </a:tr>
              <a:tr h="3528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“ARGUS”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Strategies and mechanisms for efficient underground drone exploration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196087"/>
                  </a:ext>
                </a:extLst>
              </a:tr>
              <a:tr h="3528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“SPA’s”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Strategies and mechanisms for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7732281"/>
                  </a:ext>
                </a:extLst>
              </a:tr>
              <a:tr h="3528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“A.R.T. platform”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Strategies and mechanisms  for multi-domain hardware rapid prototyping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7110439"/>
                  </a:ext>
                </a:extLst>
              </a:tr>
              <a:tr h="3528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“Inspector”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Strategies and mechanisms for optimized AI underwater image visualization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8029786"/>
                  </a:ext>
                </a:extLst>
              </a:tr>
              <a:tr h="3528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“</a:t>
                      </a:r>
                      <a:r>
                        <a:rPr lang="en-US" dirty="0" err="1"/>
                        <a:t>Ziphius</a:t>
                      </a:r>
                      <a:r>
                        <a:rPr lang="en-US" dirty="0"/>
                        <a:t>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Strategies and mechanisms for efficient drone surface navigation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1742306"/>
                  </a:ext>
                </a:extLst>
              </a:tr>
              <a:tr h="3528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“SUB.A”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Strategies and mechanisms for underwater remote control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6007431"/>
                  </a:ext>
                </a:extLst>
              </a:tr>
              <a:tr h="42802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Others…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Related with health and wellness devices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5083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74043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6E48A-0577-4C35-9D48-51C57369F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29270" cy="3765231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everMindUI-Bold"/>
                <a:ea typeface="Calibri" panose="020F0502020204030204" pitchFamily="34" charset="0"/>
                <a:cs typeface="NeverMindUI-Bold"/>
              </a:rPr>
              <a:t>To keep competitive advantages in this very demanding market, A.R.T. will follow a continuous research program focus on a set of strategic lines:</a:t>
            </a: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lvl="1" indent="-342900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n-US" sz="21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Keep evolving A.R.T.’s </a:t>
            </a:r>
            <a:r>
              <a:rPr lang="en-US" sz="2100" u="sng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r>
              <a:rPr lang="en-US" sz="2100" u="sng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apid </a:t>
            </a:r>
            <a:r>
              <a:rPr lang="en-US" sz="2100" u="sng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2100" u="sng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rototyping </a:t>
            </a:r>
            <a:r>
              <a:rPr lang="en-US" sz="2100" u="sng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2100" u="sng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latform </a:t>
            </a:r>
            <a:r>
              <a:rPr lang="en-US" sz="21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create a new generation of low-cost / fast deployment hardware-based tools</a:t>
            </a:r>
            <a:endParaRPr lang="en-GB" sz="2100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lvl="1" indent="-342900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n-US" sz="21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 core technologies for instruments and </a:t>
            </a:r>
            <a:r>
              <a:rPr lang="en-US" sz="2100" u="sng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autonomous vehicles</a:t>
            </a:r>
            <a:r>
              <a:rPr lang="en-US" sz="21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(energy harvesting, decision support, communications)</a:t>
            </a:r>
            <a:endParaRPr lang="en-GB" sz="2100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lvl="1" indent="-342900">
              <a:lnSpc>
                <a:spcPct val="150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n-US" sz="21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 core technologies for </a:t>
            </a:r>
            <a:r>
              <a:rPr lang="en-US" sz="2100" u="sng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extreme conditions</a:t>
            </a:r>
            <a:r>
              <a:rPr lang="en-US" sz="21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(depth sea, underground)</a:t>
            </a:r>
          </a:p>
          <a:p>
            <a:pPr marL="685800" lvl="1" indent="-342900">
              <a:lnSpc>
                <a:spcPct val="150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n-US" sz="21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Explore </a:t>
            </a:r>
            <a:r>
              <a:rPr lang="en-US" sz="2100" u="sng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experimental approach </a:t>
            </a:r>
            <a:r>
              <a:rPr lang="en-US" sz="21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using new</a:t>
            </a:r>
            <a:r>
              <a:rPr lang="en-US" sz="21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materials, printed electronics, radical design</a:t>
            </a:r>
            <a:endParaRPr lang="en-GB" sz="2100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DA5CF6F-8F80-43CE-A2DD-EA2018F98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Research &amp; Future Innovation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895061-9629-41CD-BDFF-E7F964FBC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539" y="5590856"/>
            <a:ext cx="3030682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089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8799A-1D41-42AE-98D0-336FEE73F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&amp;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00200"/>
            <a:ext cx="8515350" cy="52578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A highly skilled management team with large experience growing start-ups.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A small, but strong and motivated core Teck team, covering all A.R.T. key areas (robotics, electronics, Software &amp; AI, Communications, Industrial designer).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Outsourcing of non-critical competences and Sharing support services with the “</a:t>
            </a:r>
            <a:r>
              <a:rPr lang="en-GB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YDreams Factory Group”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Main Goals: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Reduce costs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Gain flexibility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Attract talent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marL="171450" lvl="1" indent="0">
              <a:lnSpc>
                <a:spcPct val="15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endParaRPr lang="en-GB" sz="2000" dirty="0">
              <a:latin typeface="NeverMindUI-Bold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9740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8799A-1D41-42AE-98D0-336FEE73F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&amp;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A strong network of partners built in the past years of activity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Transversal to the company:</a:t>
            </a:r>
          </a:p>
          <a:p>
            <a:pPr marL="171450" lvl="1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457200" algn="l"/>
              </a:tabLst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		Sales, Production, Suppliers, R&amp;D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Very strong partnerships with sister companies: </a:t>
            </a:r>
            <a:b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</a:b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	</a:t>
            </a:r>
            <a:r>
              <a:rPr lang="en-GB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Ynvisible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 (printed electronics ) &amp; </a:t>
            </a:r>
            <a:b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</a:b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	TUGA Innovations (smart mobility)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A long-term partnership with recognized brands such as: </a:t>
            </a:r>
          </a:p>
          <a:p>
            <a:pPr marL="171450" lvl="1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457200" algn="l"/>
              </a:tabLst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		AMD, Intel, NOKIA, NVIDIA and Raspberry PI</a:t>
            </a:r>
          </a:p>
          <a:p>
            <a:pPr marL="171450" lvl="1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457200" algn="l"/>
              </a:tabLst>
            </a:pPr>
            <a:endParaRPr lang="en-GB" sz="1600" dirty="0">
              <a:latin typeface="NeverMindUI-Bold"/>
              <a:ea typeface="Calibri" panose="020F0502020204030204" pitchFamily="34" charset="0"/>
            </a:endParaRP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endParaRPr lang="en-GB" sz="1600" dirty="0">
              <a:solidFill>
                <a:srgbClr val="FF0000"/>
              </a:solidFill>
              <a:latin typeface="NeverMindUI-Bold"/>
              <a:ea typeface="Calibri" panose="020F0502020204030204" pitchFamily="34" charset="0"/>
            </a:endParaRP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endParaRPr lang="en-GB" sz="1600" dirty="0">
              <a:solidFill>
                <a:srgbClr val="FF0000"/>
              </a:solidFill>
              <a:latin typeface="NeverMindUI-Bold"/>
              <a:ea typeface="Calibri" panose="020F0502020204030204" pitchFamily="34" charset="0"/>
            </a:endParaRP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endParaRPr lang="en-US" sz="1600" dirty="0">
              <a:solidFill>
                <a:srgbClr val="FF0000"/>
              </a:solidFill>
              <a:latin typeface="NeverMindUI-Bold"/>
              <a:ea typeface="Calibri" panose="020F0502020204030204" pitchFamily="34" charset="0"/>
            </a:endParaRPr>
          </a:p>
          <a:p>
            <a:pPr marL="171450" lvl="1" indent="0">
              <a:lnSpc>
                <a:spcPct val="15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endParaRPr lang="en-GB" sz="1600" dirty="0">
              <a:solidFill>
                <a:srgbClr val="FF0000"/>
              </a:solidFill>
              <a:latin typeface="NeverMindUI-Bold"/>
              <a:ea typeface="Calibri" panose="020F0502020204030204" pitchFamily="34" charset="0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EC82C4C3-8C5B-425C-9A72-95B38CD233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175905-7D68-4F43-B4D8-787426E6DB5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BDCE4"/>
              </a:clrFrom>
              <a:clrTo>
                <a:srgbClr val="DBDCE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59089" y="3898141"/>
            <a:ext cx="1405461" cy="1056778"/>
          </a:xfrm>
          <a:prstGeom prst="rect">
            <a:avLst/>
          </a:prstGeom>
        </p:spPr>
      </p:pic>
      <p:sp>
        <p:nvSpPr>
          <p:cNvPr id="8" name="AutoShape 6" descr="Ynvisible logo">
            <a:extLst>
              <a:ext uri="{FF2B5EF4-FFF2-40B4-BE49-F238E27FC236}">
                <a16:creationId xmlns:a16="http://schemas.microsoft.com/office/drawing/2014/main" id="{FFE2F29A-5745-4554-9791-AA5FEF43CE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8E63549-A2AD-4AC9-896B-7DA6115EA05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6EEF8"/>
              </a:clrFrom>
              <a:clrTo>
                <a:srgbClr val="E6EE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42831" y="3276600"/>
            <a:ext cx="1521719" cy="49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1945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8799A-1D41-42AE-98D0-336FEE73F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Communication  &amp; Equity Story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As a listed company, communication will have a key role on the company development and valuation. The equity story will become the focus of A.R.T.’s communication strategy, mainly oriented to capital markets investors with selected news related with: </a:t>
            </a:r>
          </a:p>
          <a:p>
            <a:pPr marL="685800" lvl="1" indent="-342900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Corporate &amp; Financial		(“Provide Credibility &amp; Trust in the Company”)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lvl="1" indent="-342900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 &amp; Development  	(“Towards a Solid Foundation“)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lvl="1" indent="-342900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Marketing &amp; Sales 		(“Clear Go-to-Market“)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lvl="1" indent="-342900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Inspirational Projects 		(“Drones for Good”)</a:t>
            </a:r>
          </a:p>
          <a:p>
            <a:pPr marL="685800" lvl="1" indent="-342900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				(“Creating Value”)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8042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171450" lvl="1" indent="0">
              <a:lnSpc>
                <a:spcPct val="15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Past resume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2021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: maximum share price  ~1.00€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2024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: share price grew from 0.05€ to 0.30€ with no effort (the Ukrainian drone war effect)</a:t>
            </a: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2026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: move the company to a more robust market ASAP (ex: Frankfurt,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TradeGate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)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2027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: increase the share price up to 5.00€ until the end of this year </a:t>
            </a: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endParaRPr lang="en-US" sz="1600" dirty="0">
              <a:latin typeface="NeverMindUI-Bold"/>
              <a:ea typeface="Calibri" panose="020F0502020204030204" pitchFamily="34" charset="0"/>
            </a:endParaRPr>
          </a:p>
          <a:p>
            <a:pPr marL="457200" lvl="1" indent="-28575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endParaRPr lang="en-GB" sz="1600" dirty="0">
              <a:latin typeface="NeverMindUI-Bold"/>
              <a:ea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107B03-0B5C-4B90-9103-23F343AAD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8" y="4004758"/>
            <a:ext cx="5238972" cy="258908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097E605-5D3A-4B94-B4CA-AC208D4EA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GB" dirty="0"/>
              <a:t>Communication  &amp; Equity 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014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EE973C-4D71-4C85-8C6A-7428D0BA6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524553"/>
            <a:ext cx="7796022" cy="449829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3AEF7F0-5D13-4B01-BCEC-A83865C75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Financial summary</a:t>
            </a:r>
          </a:p>
        </p:txBody>
      </p:sp>
    </p:spTree>
    <p:extLst>
      <p:ext uri="{BB962C8B-B14F-4D97-AF65-F5344CB8AC3E}">
        <p14:creationId xmlns:p14="http://schemas.microsoft.com/office/powerpoint/2010/main" val="70072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B078C81-6B2C-4537-8135-A71D511FD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Financial summary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E1D172-14A4-407B-9E65-57A10112E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690689"/>
            <a:ext cx="7554291" cy="43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1684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B078C81-6B2C-4537-8135-A71D511FD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Financial summary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D30D9B-9790-4583-8BC8-D1EC2570B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818" y="1690688"/>
            <a:ext cx="7800499" cy="449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977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87901F-2824-4907-938C-65C138EF3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908426"/>
            <a:ext cx="7978902" cy="459723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CEE901A-1CC2-40F9-AD6B-DB3ED2D11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Financial summary</a:t>
            </a:r>
          </a:p>
        </p:txBody>
      </p:sp>
    </p:spTree>
    <p:extLst>
      <p:ext uri="{BB962C8B-B14F-4D97-AF65-F5344CB8AC3E}">
        <p14:creationId xmlns:p14="http://schemas.microsoft.com/office/powerpoint/2010/main" val="1558997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D33A94D-CC03-4730-AF58-5B568BBDD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Financial summary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585651-E156-4686-A25B-254022404ABF}"/>
              </a:ext>
            </a:extLst>
          </p:cNvPr>
          <p:cNvSpPr txBox="1"/>
          <p:nvPr/>
        </p:nvSpPr>
        <p:spPr>
          <a:xfrm>
            <a:off x="628650" y="1629970"/>
            <a:ext cx="4683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EDITDA Detailed Breakdown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B337B4-75C9-4592-A2B4-E96B06341FE6}"/>
              </a:ext>
            </a:extLst>
          </p:cNvPr>
          <p:cNvSpPr txBox="1"/>
          <p:nvPr/>
        </p:nvSpPr>
        <p:spPr>
          <a:xfrm>
            <a:off x="710692" y="5410615"/>
            <a:ext cx="4248150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Bef>
                <a:spcPts val="600"/>
              </a:spcBef>
            </a:pP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EBITDA 2023: €22.5M</a:t>
            </a:r>
          </a:p>
          <a:p>
            <a:pPr marL="0" lvl="1">
              <a:spcBef>
                <a:spcPts val="600"/>
              </a:spcBef>
            </a:pP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Cumulative EBITDA (5Y): €34.8M</a:t>
            </a:r>
          </a:p>
          <a:p>
            <a:pPr marL="0" lvl="1">
              <a:spcBef>
                <a:spcPts val="600"/>
              </a:spcBef>
            </a:pP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Margin 2030: 32.8%</a:t>
            </a:r>
          </a:p>
          <a:p>
            <a:pPr marL="0" lvl="1">
              <a:spcBef>
                <a:spcPts val="600"/>
              </a:spcBef>
            </a:pP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Break-even: Q3/2028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B26386-FDDF-47CF-B136-F85CB486C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92" y="2027312"/>
            <a:ext cx="7804658" cy="326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7845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8799A-1D41-42AE-98D0-336FEE73F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Investment Plan &amp; 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A0133-A60A-4DB8-B37A-5B96F1F4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00200"/>
            <a:ext cx="8515350" cy="253492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  <a:ea typeface="Calibri" panose="020F0502020204030204" pitchFamily="34" charset="0"/>
              </a:rPr>
              <a:t>We are seeking 5M€ investment to support a 3 years development plan, in the following conditions: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Pre-money base valuation: 	15M€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Investment required: 		   5M€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Post-money valuation:	 	20M€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Equity base:			    20%</a:t>
            </a:r>
          </a:p>
          <a:p>
            <a:pPr lvl="2" indent="-34290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·"/>
              <a:tabLst>
                <a:tab pos="457200" algn="l"/>
              </a:tabLst>
            </a:pP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NeverMindUI-Bold"/>
              <a:ea typeface="Calibri" panose="020F0502020204030204" pitchFamily="34" charset="0"/>
            </a:endParaRPr>
          </a:p>
          <a:p>
            <a:pPr lvl="2" indent="-34290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·"/>
              <a:tabLst>
                <a:tab pos="457200" algn="l"/>
              </a:tabLst>
            </a:pP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NeverMindUI-Bold"/>
              <a:ea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28F25A-4D01-4CD5-980A-142018C2B8FE}"/>
              </a:ext>
            </a:extLst>
          </p:cNvPr>
          <p:cNvSpPr txBox="1"/>
          <p:nvPr/>
        </p:nvSpPr>
        <p:spPr>
          <a:xfrm>
            <a:off x="628650" y="4504509"/>
            <a:ext cx="5701030" cy="1988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defRPr sz="2000">
                <a:latin typeface="Calibri"/>
              </a:defRPr>
            </a:pP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Valuation scenarios 2030 :</a:t>
            </a:r>
          </a:p>
          <a:p>
            <a:pPr marL="742950" lvl="1" indent="-285750" defTabSz="914400" eaLnBrk="0" fontAlgn="base" hangingPunct="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Conservative: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everMindUI-Bold"/>
              </a:rPr>
              <a:t>€93.3M (2.5x </a:t>
            </a:r>
            <a:r>
              <a:rPr lang="en-US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annual r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everMindUI-Bold"/>
              </a:rPr>
              <a:t>evenue Y5) </a:t>
            </a:r>
          </a:p>
          <a:p>
            <a:pPr marL="742950" lvl="1" indent="-285750" defTabSz="914400" eaLnBrk="0" fontAlgn="base" hangingPunct="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Base case: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everMindUI-Bold"/>
              </a:rPr>
              <a:t>€</a:t>
            </a:r>
            <a:r>
              <a:rPr lang="en-US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119.4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everMindUI-Bold"/>
              </a:rPr>
              <a:t>M (3.2x annual revenue Y5) </a:t>
            </a:r>
          </a:p>
          <a:p>
            <a:pPr marL="742950" lvl="1" indent="-285750" defTabSz="914400" eaLnBrk="0" fontAlgn="base" hangingPunct="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Optimistic: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everMindUI-Bold"/>
              </a:rPr>
              <a:t>€</a:t>
            </a:r>
            <a:r>
              <a:rPr lang="en-US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149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NeverMindUI-Bold"/>
              </a:rPr>
              <a:t>.2M (4x annual revenue Y5) </a:t>
            </a:r>
          </a:p>
        </p:txBody>
      </p:sp>
    </p:spTree>
    <p:extLst>
      <p:ext uri="{BB962C8B-B14F-4D97-AF65-F5344CB8AC3E}">
        <p14:creationId xmlns:p14="http://schemas.microsoft.com/office/powerpoint/2010/main" val="28224326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F7F4B-3EA1-4DC2-BBB7-F056B0538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proceedings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C245B-569F-4C2F-AD04-3DF4F6790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514381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€5M Initial Investment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R&amp;D and Platform Refinement (~€1.5M): </a:t>
            </a:r>
            <a:b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</a:br>
            <a:r>
              <a:rPr lang="en-GB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Further develop the core AI Rapid Prototyping Platform, secure IP through patents, and move product designs from prototype to production-ready. Rebrand to A.R.T. and reenforce the digital presence.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Manufacturing &amp; Supply Chain (~€1.5M): </a:t>
            </a:r>
            <a:b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</a:br>
            <a:r>
              <a:rPr lang="en-GB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Establish manufacturing capabilities (beyond 3D printing for consumer lines) and build a resilient supply chain for components.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Go-to-Market (Sales &amp; Marketing) (~€1.25M): </a:t>
            </a:r>
            <a:b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</a:br>
            <a:r>
              <a:rPr lang="en-GB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Build a B2C e-commerce presence for the Learning/Gadget lines. Hire a small, specialized B2B sales team to target industrial clients for the Professional Line.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Operations &amp; Working Capital (~€0.75M): </a:t>
            </a:r>
            <a:b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</a:b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NeverMindUI-Bold"/>
              </a:rPr>
              <a:t>General and administrative expenses, operational costs, and contingency funds.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45040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2259</TotalTime>
  <Words>2144</Words>
  <Application>Microsoft Office PowerPoint</Application>
  <PresentationFormat>On-screen Show (4:3)</PresentationFormat>
  <Paragraphs>236</Paragraphs>
  <Slides>32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Aptos</vt:lpstr>
      <vt:lpstr>Aptos Display</vt:lpstr>
      <vt:lpstr>Arial</vt:lpstr>
      <vt:lpstr>Calibri</vt:lpstr>
      <vt:lpstr>Courier New</vt:lpstr>
      <vt:lpstr>NeverMindUI-Bold</vt:lpstr>
      <vt:lpstr>Symbol</vt:lpstr>
      <vt:lpstr>1_Office Theme</vt:lpstr>
      <vt:lpstr>Azorean Robotic Technologies  (A.R.T.)</vt:lpstr>
      <vt:lpstr>Azorean Robotic Technologies  (A.R.T.)</vt:lpstr>
      <vt:lpstr>PowerPoint Presentation</vt:lpstr>
      <vt:lpstr>Background &amp; Achievements</vt:lpstr>
      <vt:lpstr>Company Structure</vt:lpstr>
      <vt:lpstr>Company Focus</vt:lpstr>
      <vt:lpstr>Market Opportunity</vt:lpstr>
      <vt:lpstr>Product Lines</vt:lpstr>
      <vt:lpstr>Product Lines</vt:lpstr>
      <vt:lpstr>Product Lines</vt:lpstr>
      <vt:lpstr>Market Approach</vt:lpstr>
      <vt:lpstr>Go-to-Market</vt:lpstr>
      <vt:lpstr>Go-to-Market</vt:lpstr>
      <vt:lpstr>Go-to-Market</vt:lpstr>
      <vt:lpstr>Go-to-Market</vt:lpstr>
      <vt:lpstr>Competition &amp; Differentiation</vt:lpstr>
      <vt:lpstr>Competition &amp; Differentiation</vt:lpstr>
      <vt:lpstr>Technology &amp; IP</vt:lpstr>
      <vt:lpstr>Technology &amp; IP</vt:lpstr>
      <vt:lpstr>Technology &amp; IP</vt:lpstr>
      <vt:lpstr>Research &amp; Future Innovation</vt:lpstr>
      <vt:lpstr>Team &amp; Network</vt:lpstr>
      <vt:lpstr>Team &amp; Network</vt:lpstr>
      <vt:lpstr>Communication  &amp; Equity Story</vt:lpstr>
      <vt:lpstr>Communication  &amp; Equity Story</vt:lpstr>
      <vt:lpstr>Financial summary</vt:lpstr>
      <vt:lpstr>Financial summary</vt:lpstr>
      <vt:lpstr>Financial summary</vt:lpstr>
      <vt:lpstr>Financial summary</vt:lpstr>
      <vt:lpstr>Financial summary</vt:lpstr>
      <vt:lpstr>Investment Plan &amp; Valuation</vt:lpstr>
      <vt:lpstr>Use of proceedings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Azorean Robotic Technologies (A.R.T.)</dc:title>
  <dc:subject/>
  <dc:creator>Antonio Camara</dc:creator>
  <cp:keywords/>
  <dc:description>generated using python-pptx</dc:description>
  <cp:lastModifiedBy>António Camara</cp:lastModifiedBy>
  <cp:revision>117</cp:revision>
  <dcterms:created xsi:type="dcterms:W3CDTF">2013-01-27T09:14:16Z</dcterms:created>
  <dcterms:modified xsi:type="dcterms:W3CDTF">2025-10-13T11:52:06Z</dcterms:modified>
  <cp:category/>
</cp:coreProperties>
</file>